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12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9" r:id="rId4"/>
    <p:sldId id="277" r:id="rId5"/>
    <p:sldId id="278" r:id="rId6"/>
    <p:sldId id="283" r:id="rId7"/>
    <p:sldId id="282" r:id="rId8"/>
    <p:sldId id="285" r:id="rId9"/>
    <p:sldId id="284" r:id="rId10"/>
    <p:sldId id="286" r:id="rId11"/>
    <p:sldId id="288" r:id="rId12"/>
    <p:sldId id="258" r:id="rId13"/>
    <p:sldId id="287" r:id="rId14"/>
    <p:sldId id="289" r:id="rId15"/>
    <p:sldId id="276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06"/>
    <p:restoredTop sz="82865"/>
  </p:normalViewPr>
  <p:slideViewPr>
    <p:cSldViewPr snapToGrid="0" snapToObjects="1">
      <p:cViewPr varScale="1">
        <p:scale>
          <a:sx n="101" d="100"/>
          <a:sy n="101" d="100"/>
        </p:scale>
        <p:origin x="158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E8176A-06BE-D042-AB31-9659A1265996}" type="datetimeFigureOut">
              <a:rPr lang="fr-FR" smtClean="0"/>
              <a:t>14/02/2024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5BD3CA-D2AC-7646-A419-D06D55A7B9F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5685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BD3CA-D2AC-7646-A419-D06D55A7B9F0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85792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fr-FR" dirty="0"/>
            </a:br>
            <a:endParaRPr lang="fr-FR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BD3CA-D2AC-7646-A419-D06D55A7B9F0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38083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BD3CA-D2AC-7646-A419-D06D55A7B9F0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51782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BD3CA-D2AC-7646-A419-D06D55A7B9F0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76499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BD3CA-D2AC-7646-A419-D06D55A7B9F0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68011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24A8C536-08F3-9CFA-CDBE-959B072BB0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A74C95F-0224-5946-B28F-593453240149}" type="slidenum">
              <a:rPr lang="en-GB" altLang="en-US" sz="1300"/>
              <a:pPr>
                <a:spcBef>
                  <a:spcPct val="0"/>
                </a:spcBef>
              </a:pPr>
              <a:t>14</a:t>
            </a:fld>
            <a:endParaRPr lang="en-GB" altLang="en-US" sz="1300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C68EFB3E-A17A-DBF5-F125-793D013663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FE73D1A8-FC25-934E-B913-9CE7BCFF29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GB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2391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BD3CA-D2AC-7646-A419-D06D55A7B9F0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877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br>
              <a:rPr lang="fr-FR" dirty="0"/>
            </a:b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BD3CA-D2AC-7646-A419-D06D55A7B9F0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422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BD3CA-D2AC-7646-A419-D06D55A7B9F0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6220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BD3CA-D2AC-7646-A419-D06D55A7B9F0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95373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457200" algn="just">
              <a:buAutoNum type="arabicPeriod"/>
            </a:pPr>
            <a:endParaRPr lang="fr-FR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BD3CA-D2AC-7646-A419-D06D55A7B9F0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5711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457200" algn="just">
              <a:buAutoNum type="arabicPeriod"/>
            </a:pPr>
            <a:endParaRPr lang="fr-FR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BD3CA-D2AC-7646-A419-D06D55A7B9F0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14488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fr-FR" dirty="0"/>
            </a:br>
            <a:endParaRPr lang="fr-FR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BD3CA-D2AC-7646-A419-D06D55A7B9F0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55422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BD3CA-D2AC-7646-A419-D06D55A7B9F0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507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fr-FR" dirty="0"/>
            </a:br>
            <a:endParaRPr lang="fr-FR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BD3CA-D2AC-7646-A419-D06D55A7B9F0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957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3FD78-2BCB-2645-A8EC-49F39512A0BB}" type="datetimeFigureOut">
              <a:rPr lang="fr-FR" smtClean="0"/>
              <a:t>14/02/2024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27E2E-29D5-8349-BEFB-F480043C74A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1514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3FD78-2BCB-2645-A8EC-49F39512A0BB}" type="datetimeFigureOut">
              <a:rPr lang="fr-FR" smtClean="0"/>
              <a:t>14/02/2024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27E2E-29D5-8349-BEFB-F480043C74A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5267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3FD78-2BCB-2645-A8EC-49F39512A0BB}" type="datetimeFigureOut">
              <a:rPr lang="fr-FR" smtClean="0"/>
              <a:t>14/02/2024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27E2E-29D5-8349-BEFB-F480043C74A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32939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1" y="608013"/>
            <a:ext cx="10079567" cy="444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A51CE8F-8A5D-5188-1C04-1E8B4187A4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2018-TMT peat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A776F35-9418-BBA5-994D-1E2B7A2DD04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BwN-Ecosystems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3897C67-E2D1-F0D4-16CD-54E849A5A4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9A41D-AB7D-394F-84D1-EAFBA0D8BC03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90175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3FD78-2BCB-2645-A8EC-49F39512A0BB}" type="datetimeFigureOut">
              <a:rPr lang="fr-FR" smtClean="0"/>
              <a:t>14/02/2024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27E2E-29D5-8349-BEFB-F480043C74A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408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3FD78-2BCB-2645-A8EC-49F39512A0BB}" type="datetimeFigureOut">
              <a:rPr lang="fr-FR" smtClean="0"/>
              <a:t>14/02/2024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27E2E-29D5-8349-BEFB-F480043C74A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945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3FD78-2BCB-2645-A8EC-49F39512A0BB}" type="datetimeFigureOut">
              <a:rPr lang="fr-FR" smtClean="0"/>
              <a:t>14/02/2024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27E2E-29D5-8349-BEFB-F480043C74A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2660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3FD78-2BCB-2645-A8EC-49F39512A0BB}" type="datetimeFigureOut">
              <a:rPr lang="fr-FR" smtClean="0"/>
              <a:t>14/02/2024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27E2E-29D5-8349-BEFB-F480043C74A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4625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3FD78-2BCB-2645-A8EC-49F39512A0BB}" type="datetimeFigureOut">
              <a:rPr lang="fr-FR" smtClean="0"/>
              <a:t>14/02/2024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27E2E-29D5-8349-BEFB-F480043C74A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417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3FD78-2BCB-2645-A8EC-49F39512A0BB}" type="datetimeFigureOut">
              <a:rPr lang="fr-FR" smtClean="0"/>
              <a:t>14/02/2024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27E2E-29D5-8349-BEFB-F480043C74A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6158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3FD78-2BCB-2645-A8EC-49F39512A0BB}" type="datetimeFigureOut">
              <a:rPr lang="fr-FR" smtClean="0"/>
              <a:t>14/02/2024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27E2E-29D5-8349-BEFB-F480043C74A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1925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3FD78-2BCB-2645-A8EC-49F39512A0BB}" type="datetimeFigureOut">
              <a:rPr lang="fr-FR" smtClean="0"/>
              <a:t>14/02/2024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27E2E-29D5-8349-BEFB-F480043C74A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5427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B3FD78-2BCB-2645-A8EC-49F39512A0BB}" type="datetimeFigureOut">
              <a:rPr lang="fr-FR" smtClean="0"/>
              <a:t>14/02/2024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227E2E-29D5-8349-BEFB-F480043C74A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2000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3.tif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hdphoto" Target="../media/hdphoto2.wdp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2.wdp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12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microsoft.com/office/2007/relationships/hdphoto" Target="../media/hdphoto2.wdp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microsoft.com/office/2007/relationships/hdphoto" Target="../media/hdphoto2.wdp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hdphoto2.wdp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microsoft.com/office/2007/relationships/hdphoto" Target="../media/hdphoto2.wdp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microsoft.com/office/2007/relationships/hdphoto" Target="../media/hdphoto2.wdp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1">
            <a:extLst>
              <a:ext uri="{FF2B5EF4-FFF2-40B4-BE49-F238E27FC236}">
                <a16:creationId xmlns:a16="http://schemas.microsoft.com/office/drawing/2014/main" id="{EC12CDCC-0173-8C9F-AA21-3ADB9BA547FF}"/>
              </a:ext>
            </a:extLst>
          </p:cNvPr>
          <p:cNvSpPr txBox="1">
            <a:spLocks/>
          </p:cNvSpPr>
          <p:nvPr/>
        </p:nvSpPr>
        <p:spPr>
          <a:xfrm>
            <a:off x="6587705" y="3376700"/>
            <a:ext cx="4757214" cy="32654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dirty="0"/>
              <a:t>DP - </a:t>
            </a:r>
            <a:r>
              <a:rPr lang="es-ES" dirty="0" err="1"/>
              <a:t>Maroc</a:t>
            </a:r>
            <a:r>
              <a:rPr lang="es-ES" dirty="0"/>
              <a:t> </a:t>
            </a:r>
          </a:p>
        </p:txBody>
      </p:sp>
      <p:sp>
        <p:nvSpPr>
          <p:cNvPr id="5" name="Marcador de texto 2">
            <a:extLst>
              <a:ext uri="{FF2B5EF4-FFF2-40B4-BE49-F238E27FC236}">
                <a16:creationId xmlns:a16="http://schemas.microsoft.com/office/drawing/2014/main" id="{7911E225-2E2B-BF63-B2EA-F41AC4D27D64}"/>
              </a:ext>
            </a:extLst>
          </p:cNvPr>
          <p:cNvSpPr txBox="1">
            <a:spLocks/>
          </p:cNvSpPr>
          <p:nvPr/>
        </p:nvSpPr>
        <p:spPr>
          <a:xfrm>
            <a:off x="6587705" y="2905761"/>
            <a:ext cx="4757216" cy="4343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b="1" dirty="0">
                <a:solidFill>
                  <a:schemeClr val="accent1"/>
                </a:solidFill>
              </a:rPr>
              <a:t>ENNAMI </a:t>
            </a:r>
            <a:r>
              <a:rPr lang="es-ES" b="1" dirty="0" err="1">
                <a:solidFill>
                  <a:schemeClr val="accent1"/>
                </a:solidFill>
              </a:rPr>
              <a:t>Mounia</a:t>
            </a:r>
            <a:endParaRPr lang="es-ES" b="1" dirty="0">
              <a:solidFill>
                <a:schemeClr val="accent1"/>
              </a:solidFill>
            </a:endParaRPr>
          </a:p>
        </p:txBody>
      </p:sp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EDF951B7-DD27-F988-9691-E2328C98C601}"/>
              </a:ext>
            </a:extLst>
          </p:cNvPr>
          <p:cNvSpPr txBox="1">
            <a:spLocks/>
          </p:cNvSpPr>
          <p:nvPr/>
        </p:nvSpPr>
        <p:spPr>
          <a:xfrm>
            <a:off x="6587704" y="3853788"/>
            <a:ext cx="5438041" cy="4272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2000" b="1" dirty="0" err="1">
                <a:solidFill>
                  <a:srgbClr val="0070C0"/>
                </a:solidFill>
                <a:latin typeface="Calibri" charset="0"/>
                <a:ea typeface="Calibri" charset="0"/>
                <a:cs typeface="Calibri" charset="0"/>
              </a:rPr>
              <a:t>Objectifs</a:t>
            </a:r>
            <a:r>
              <a:rPr lang="es-ES" sz="2000" b="1" dirty="0">
                <a:solidFill>
                  <a:srgbClr val="0070C0"/>
                </a:solidFill>
                <a:latin typeface="Calibri" charset="0"/>
                <a:ea typeface="Calibri" charset="0"/>
                <a:cs typeface="Calibri" charset="0"/>
              </a:rPr>
              <a:t> et </a:t>
            </a:r>
            <a:r>
              <a:rPr lang="es-ES" sz="2000" b="1" dirty="0" err="1">
                <a:solidFill>
                  <a:srgbClr val="0070C0"/>
                </a:solidFill>
                <a:latin typeface="Calibri" charset="0"/>
                <a:ea typeface="Calibri" charset="0"/>
                <a:cs typeface="Calibri" charset="0"/>
              </a:rPr>
              <a:t>Méthodologie</a:t>
            </a:r>
            <a:r>
              <a:rPr lang="es-ES" sz="2000" b="1" dirty="0">
                <a:solidFill>
                  <a:srgbClr val="0070C0"/>
                </a:solidFill>
                <a:latin typeface="Calibri" charset="0"/>
                <a:ea typeface="Calibri" charset="0"/>
                <a:cs typeface="Calibri" charset="0"/>
              </a:rPr>
              <a:t> du </a:t>
            </a:r>
            <a:r>
              <a:rPr lang="es-ES" sz="2000" b="1" dirty="0" err="1">
                <a:solidFill>
                  <a:srgbClr val="0070C0"/>
                </a:solidFill>
                <a:latin typeface="Calibri" charset="0"/>
                <a:ea typeface="Calibri" charset="0"/>
                <a:cs typeface="Calibri" charset="0"/>
              </a:rPr>
              <a:t>second</a:t>
            </a:r>
            <a:r>
              <a:rPr lang="es-ES" sz="2000" b="1" dirty="0">
                <a:solidFill>
                  <a:srgbClr val="0070C0"/>
                </a:solidFill>
                <a:latin typeface="Calibri" charset="0"/>
                <a:ea typeface="Calibri" charset="0"/>
                <a:cs typeface="Calibri" charset="0"/>
              </a:rPr>
              <a:t> atelier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9306724" y="1336257"/>
            <a:ext cx="246740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fr-FR" sz="1400" b="1" dirty="0">
                <a:latin typeface="American Typewriter" charset="0"/>
                <a:ea typeface="American Typewriter" charset="0"/>
                <a:cs typeface="American Typewriter" charset="0"/>
              </a:rPr>
              <a:t>01.02.2024</a:t>
            </a:r>
          </a:p>
          <a:p>
            <a:pPr algn="r"/>
            <a:r>
              <a:rPr lang="fr-FR" sz="1400" b="1" dirty="0">
                <a:latin typeface="American Typewriter" charset="0"/>
                <a:ea typeface="American Typewriter" charset="0"/>
                <a:cs typeface="American Typewriter" charset="0"/>
              </a:rPr>
              <a:t>Hôtel prestige, Agadir</a:t>
            </a:r>
          </a:p>
        </p:txBody>
      </p:sp>
      <p:sp>
        <p:nvSpPr>
          <p:cNvPr id="12" name="Marcador de texto 1">
            <a:extLst>
              <a:ext uri="{FF2B5EF4-FFF2-40B4-BE49-F238E27FC236}">
                <a16:creationId xmlns:a16="http://schemas.microsoft.com/office/drawing/2014/main" id="{EC12CDCC-0173-8C9F-AA21-3ADB9BA547FF}"/>
              </a:ext>
            </a:extLst>
          </p:cNvPr>
          <p:cNvSpPr txBox="1">
            <a:spLocks/>
          </p:cNvSpPr>
          <p:nvPr/>
        </p:nvSpPr>
        <p:spPr>
          <a:xfrm>
            <a:off x="7354900" y="5334412"/>
            <a:ext cx="4670845" cy="117353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sz="1600" b="1" dirty="0">
                <a:latin typeface="Times New Roman" charset="0"/>
                <a:ea typeface="Times New Roman" charset="0"/>
                <a:cs typeface="Times New Roman" charset="0"/>
              </a:rPr>
              <a:t>Second Atelier</a:t>
            </a:r>
          </a:p>
          <a:p>
            <a:pPr algn="just"/>
            <a:r>
              <a:rPr lang="fr-FR" sz="1600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Opportunités et impacts de l’utilisation de l’eau dessalée et d’autres innovations technologiques pour une agriculture durable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41570"/>
            <a:ext cx="1866900" cy="74930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79170" y="327161"/>
            <a:ext cx="1555057" cy="1058762"/>
          </a:xfrm>
          <a:prstGeom prst="rect">
            <a:avLst/>
          </a:prstGeom>
        </p:spPr>
      </p:pic>
      <p:grpSp>
        <p:nvGrpSpPr>
          <p:cNvPr id="15" name="Grouper 14"/>
          <p:cNvGrpSpPr/>
          <p:nvPr/>
        </p:nvGrpSpPr>
        <p:grpSpPr>
          <a:xfrm>
            <a:off x="464015" y="457200"/>
            <a:ext cx="6243681" cy="6307152"/>
            <a:chOff x="464015" y="457200"/>
            <a:chExt cx="6243681" cy="6307152"/>
          </a:xfrm>
        </p:grpSpPr>
        <p:grpSp>
          <p:nvGrpSpPr>
            <p:cNvPr id="7" name="Grouper 6"/>
            <p:cNvGrpSpPr/>
            <p:nvPr/>
          </p:nvGrpSpPr>
          <p:grpSpPr>
            <a:xfrm>
              <a:off x="464015" y="457200"/>
              <a:ext cx="5722473" cy="4996543"/>
              <a:chOff x="464015" y="457200"/>
              <a:chExt cx="5722473" cy="4996543"/>
            </a:xfrm>
          </p:grpSpPr>
          <p:pic>
            <p:nvPicPr>
              <p:cNvPr id="8" name="Image 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4015" y="1665629"/>
                <a:ext cx="5596476" cy="3788114"/>
              </a:xfrm>
              <a:prstGeom prst="rect">
                <a:avLst/>
              </a:prstGeom>
            </p:spPr>
          </p:pic>
          <p:sp>
            <p:nvSpPr>
              <p:cNvPr id="10" name="ZoneTexte 9"/>
              <p:cNvSpPr txBox="1"/>
              <p:nvPr/>
            </p:nvSpPr>
            <p:spPr>
              <a:xfrm>
                <a:off x="2557463" y="457200"/>
                <a:ext cx="3629025" cy="120842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fr-FR" dirty="0"/>
              </a:p>
            </p:txBody>
          </p:sp>
        </p:grpSp>
        <p:pic>
          <p:nvPicPr>
            <p:cNvPr id="3" name="Image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97696" y="4630752"/>
              <a:ext cx="3810000" cy="2133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3771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1">
            <a:extLst>
              <a:ext uri="{FF2B5EF4-FFF2-40B4-BE49-F238E27FC236}">
                <a16:creationId xmlns:a16="http://schemas.microsoft.com/office/drawing/2014/main" id="{D4B53FC7-54AD-E42D-3A68-1CCDFCB05F80}"/>
              </a:ext>
            </a:extLst>
          </p:cNvPr>
          <p:cNvSpPr txBox="1">
            <a:spLocks/>
          </p:cNvSpPr>
          <p:nvPr/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3600" b="1" dirty="0">
                <a:solidFill>
                  <a:srgbClr val="3399CC"/>
                </a:solidFill>
              </a:rPr>
              <a:t>Co-</a:t>
            </a:r>
            <a:r>
              <a:rPr lang="es-ES" sz="3600" b="1" dirty="0" err="1">
                <a:solidFill>
                  <a:srgbClr val="3399CC"/>
                </a:solidFill>
              </a:rPr>
              <a:t>création</a:t>
            </a:r>
            <a:r>
              <a:rPr lang="es-ES" sz="3600" b="1" dirty="0">
                <a:solidFill>
                  <a:srgbClr val="3399CC"/>
                </a:solidFill>
              </a:rPr>
              <a:t> de </a:t>
            </a:r>
            <a:r>
              <a:rPr lang="es-ES" sz="3600" b="1" dirty="0" err="1">
                <a:solidFill>
                  <a:srgbClr val="3399CC"/>
                </a:solidFill>
              </a:rPr>
              <a:t>solutions</a:t>
            </a:r>
            <a:r>
              <a:rPr lang="es-ES" sz="3600" b="1" dirty="0">
                <a:solidFill>
                  <a:srgbClr val="3399CC"/>
                </a:solidFill>
              </a:rPr>
              <a:t> </a:t>
            </a:r>
          </a:p>
        </p:txBody>
      </p:sp>
      <p:grpSp>
        <p:nvGrpSpPr>
          <p:cNvPr id="7" name="Grouper 6"/>
          <p:cNvGrpSpPr/>
          <p:nvPr/>
        </p:nvGrpSpPr>
        <p:grpSpPr>
          <a:xfrm>
            <a:off x="-951" y="6069879"/>
            <a:ext cx="12192000" cy="762721"/>
            <a:chOff x="0" y="6094737"/>
            <a:chExt cx="12192000" cy="738664"/>
          </a:xfrm>
        </p:grpSpPr>
        <p:sp>
          <p:nvSpPr>
            <p:cNvPr id="8" name="ZoneTexte 7"/>
            <p:cNvSpPr txBox="1"/>
            <p:nvPr/>
          </p:nvSpPr>
          <p:spPr>
            <a:xfrm>
              <a:off x="0" y="6094737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  <p:sp>
        <p:nvSpPr>
          <p:cNvPr id="29" name="Rectangle 28"/>
          <p:cNvSpPr/>
          <p:nvPr/>
        </p:nvSpPr>
        <p:spPr>
          <a:xfrm>
            <a:off x="637407" y="3956914"/>
            <a:ext cx="1116915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Réduction des Effluents :</a:t>
            </a:r>
            <a:endParaRPr lang="fr-FR" dirty="0"/>
          </a:p>
          <a:p>
            <a:pPr marL="742950" lvl="1" indent="-285750" algn="just">
              <a:buFont typeface="Wingdings" charset="2"/>
              <a:buChar char="ü"/>
            </a:pPr>
            <a:r>
              <a:rPr lang="fr-FR" dirty="0"/>
              <a:t>Explorer des technologies et des pratiques pour réduire </a:t>
            </a:r>
            <a:r>
              <a:rPr lang="fr-FR" u="sng" dirty="0"/>
              <a:t>les effluents et les concentrés salins</a:t>
            </a:r>
            <a:r>
              <a:rPr lang="fr-FR" dirty="0"/>
              <a:t> rejetés dans l'environnement.</a:t>
            </a:r>
          </a:p>
          <a:p>
            <a:pPr marL="285750" indent="-285750" algn="just">
              <a:buFont typeface="Wingdings" charset="2"/>
              <a:buChar char="ü"/>
            </a:pPr>
            <a:endParaRPr lang="fr-FR" dirty="0"/>
          </a:p>
          <a:p>
            <a:r>
              <a:rPr lang="fr-FR" b="1" dirty="0"/>
              <a:t>Systèmes de Filtration Naturels :</a:t>
            </a:r>
            <a:endParaRPr lang="fr-FR" dirty="0"/>
          </a:p>
          <a:p>
            <a:pPr marL="742950" lvl="1" indent="-285750" algn="just">
              <a:buFont typeface="Wingdings" charset="2"/>
              <a:buChar char="ü"/>
            </a:pPr>
            <a:r>
              <a:rPr lang="fr-FR" dirty="0"/>
              <a:t>Co-créer des systèmes de filtration naturels, tels que des </a:t>
            </a:r>
            <a:r>
              <a:rPr lang="fr-FR" u="sng" dirty="0"/>
              <a:t>ceintures de végétation côtière</a:t>
            </a:r>
            <a:r>
              <a:rPr lang="fr-FR" dirty="0"/>
              <a:t>, pour traiter les rejets du dessalement avant leur introduction dans les écosystèmes.</a:t>
            </a:r>
          </a:p>
        </p:txBody>
      </p:sp>
      <p:grpSp>
        <p:nvGrpSpPr>
          <p:cNvPr id="10" name="Grouper 9"/>
          <p:cNvGrpSpPr/>
          <p:nvPr/>
        </p:nvGrpSpPr>
        <p:grpSpPr>
          <a:xfrm>
            <a:off x="858325" y="833905"/>
            <a:ext cx="4146999" cy="2872841"/>
            <a:chOff x="384808" y="824952"/>
            <a:chExt cx="4146999" cy="2872841"/>
          </a:xfrm>
        </p:grpSpPr>
        <p:pic>
          <p:nvPicPr>
            <p:cNvPr id="32" name="object 11"/>
            <p:cNvPicPr/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rcRect r="62743" b="50081"/>
            <a:stretch/>
          </p:blipFill>
          <p:spPr>
            <a:xfrm>
              <a:off x="384808" y="824952"/>
              <a:ext cx="3011535" cy="2872841"/>
            </a:xfrm>
            <a:prstGeom prst="rect">
              <a:avLst/>
            </a:prstGeom>
          </p:spPr>
        </p:pic>
        <p:sp>
          <p:nvSpPr>
            <p:cNvPr id="3" name="ZoneTexte 2"/>
            <p:cNvSpPr txBox="1"/>
            <p:nvPr/>
          </p:nvSpPr>
          <p:spPr>
            <a:xfrm>
              <a:off x="677174" y="964642"/>
              <a:ext cx="3854633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Groupe 4:  Co-création de solutions en Ecosystème</a:t>
              </a:r>
            </a:p>
          </p:txBody>
        </p:sp>
      </p:grpSp>
      <p:pic>
        <p:nvPicPr>
          <p:cNvPr id="12" name="Image 11">
            <a:extLst>
              <a:ext uri="{FF2B5EF4-FFF2-40B4-BE49-F238E27FC236}">
                <a16:creationId xmlns:a16="http://schemas.microsoft.com/office/drawing/2014/main" id="{322D7B72-A711-54DB-BABE-006DDF2CC4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4136" y="429420"/>
            <a:ext cx="6643577" cy="3759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2630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r 6"/>
          <p:cNvGrpSpPr/>
          <p:nvPr/>
        </p:nvGrpSpPr>
        <p:grpSpPr>
          <a:xfrm>
            <a:off x="-951" y="6069879"/>
            <a:ext cx="12192000" cy="762721"/>
            <a:chOff x="0" y="6094737"/>
            <a:chExt cx="12192000" cy="738664"/>
          </a:xfrm>
        </p:grpSpPr>
        <p:sp>
          <p:nvSpPr>
            <p:cNvPr id="8" name="ZoneTexte 7"/>
            <p:cNvSpPr txBox="1"/>
            <p:nvPr/>
          </p:nvSpPr>
          <p:spPr>
            <a:xfrm>
              <a:off x="0" y="6094737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256750"/>
              </p:ext>
            </p:extLst>
          </p:nvPr>
        </p:nvGraphicFramePr>
        <p:xfrm>
          <a:off x="365145" y="126279"/>
          <a:ext cx="11459808" cy="594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4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44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44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763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52348">
                <a:tc>
                  <a:txBody>
                    <a:bodyPr/>
                    <a:lstStyle/>
                    <a:p>
                      <a:r>
                        <a:rPr lang="fr-FR" dirty="0"/>
                        <a:t>Variables</a:t>
                      </a:r>
                      <a:r>
                        <a:rPr lang="fr-FR" baseline="0" dirty="0"/>
                        <a:t> environnementales 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Type d’impacts :</a:t>
                      </a:r>
                      <a:r>
                        <a:rPr lang="fr-FR" baseline="0" dirty="0"/>
                        <a:t> </a:t>
                      </a:r>
                      <a:r>
                        <a:rPr lang="fr-FR" dirty="0"/>
                        <a:t>Positifs</a:t>
                      </a:r>
                      <a:r>
                        <a:rPr lang="fr-FR" baseline="0" dirty="0"/>
                        <a:t> ‘’Bénéfique’’ ou Négatif ‘’Menace’’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Degré d’impact : </a:t>
                      </a:r>
                    </a:p>
                    <a:p>
                      <a:r>
                        <a:rPr lang="fr-FR" dirty="0"/>
                        <a:t>Pas du tout affecté</a:t>
                      </a:r>
                    </a:p>
                    <a:p>
                      <a:r>
                        <a:rPr lang="fr-FR" dirty="0"/>
                        <a:t>Un</a:t>
                      </a:r>
                      <a:r>
                        <a:rPr lang="fr-FR" baseline="0" dirty="0"/>
                        <a:t> peu affecté</a:t>
                      </a:r>
                    </a:p>
                    <a:p>
                      <a:r>
                        <a:rPr lang="fr-FR" baseline="0" dirty="0"/>
                        <a:t>Très affecté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Description et raison des impact (Comment</a:t>
                      </a:r>
                      <a:r>
                        <a:rPr lang="fr-FR" baseline="0" dirty="0"/>
                        <a:t> l’intervention affecte ce processus </a:t>
                      </a:r>
                      <a:r>
                        <a:rPr lang="fr-FR" baseline="0" dirty="0" err="1"/>
                        <a:t>écosys</a:t>
                      </a:r>
                      <a:r>
                        <a:rPr lang="fr-FR" dirty="0"/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0262">
                <a:tc>
                  <a:txBody>
                    <a:bodyPr/>
                    <a:lstStyle/>
                    <a:p>
                      <a:r>
                        <a:rPr lang="fr-FR" b="1" dirty="0"/>
                        <a:t>Eau</a:t>
                      </a:r>
                    </a:p>
                    <a:p>
                      <a:r>
                        <a:rPr lang="fr-FR" dirty="0"/>
                        <a:t>Solution </a:t>
                      </a:r>
                      <a:r>
                        <a:rPr lang="fr-FR" baseline="0" dirty="0"/>
                        <a:t>X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Solution </a:t>
                      </a:r>
                      <a:r>
                        <a:rPr lang="fr-FR" baseline="0" dirty="0"/>
                        <a:t>X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Solution </a:t>
                      </a:r>
                      <a:r>
                        <a:rPr lang="fr-FR" baseline="0" dirty="0"/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0262">
                <a:tc>
                  <a:txBody>
                    <a:bodyPr/>
                    <a:lstStyle/>
                    <a:p>
                      <a:r>
                        <a:rPr lang="fr-FR" b="1" dirty="0"/>
                        <a:t>Alimentation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Solution </a:t>
                      </a:r>
                      <a:r>
                        <a:rPr lang="fr-FR" baseline="0" dirty="0"/>
                        <a:t>X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Solution </a:t>
                      </a:r>
                      <a:r>
                        <a:rPr lang="fr-FR" baseline="0" dirty="0"/>
                        <a:t>X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Solution </a:t>
                      </a:r>
                      <a:r>
                        <a:rPr lang="fr-FR" baseline="0" dirty="0"/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0262">
                <a:tc>
                  <a:txBody>
                    <a:bodyPr/>
                    <a:lstStyle/>
                    <a:p>
                      <a:r>
                        <a:rPr lang="fr-FR" b="1" dirty="0"/>
                        <a:t>Energie</a:t>
                      </a:r>
                      <a:r>
                        <a:rPr lang="fr-FR" b="1" baseline="0" dirty="0"/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Solution </a:t>
                      </a:r>
                      <a:r>
                        <a:rPr lang="fr-FR" baseline="0" dirty="0"/>
                        <a:t>X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Solution </a:t>
                      </a:r>
                      <a:r>
                        <a:rPr lang="fr-FR" baseline="0" dirty="0"/>
                        <a:t>X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Solution </a:t>
                      </a:r>
                      <a:r>
                        <a:rPr lang="fr-FR" baseline="0" dirty="0"/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30262">
                <a:tc>
                  <a:txBody>
                    <a:bodyPr/>
                    <a:lstStyle/>
                    <a:p>
                      <a:r>
                        <a:rPr lang="fr-FR" b="1" dirty="0"/>
                        <a:t>Ecosystème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Solution </a:t>
                      </a:r>
                      <a:r>
                        <a:rPr lang="fr-FR" baseline="0" dirty="0"/>
                        <a:t>X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Solution </a:t>
                      </a:r>
                      <a:r>
                        <a:rPr lang="fr-FR" baseline="0" dirty="0"/>
                        <a:t>X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Solution </a:t>
                      </a:r>
                      <a:r>
                        <a:rPr lang="fr-FR" baseline="0" dirty="0"/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3" name="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578562" y="1421360"/>
            <a:ext cx="1178052" cy="1219199"/>
          </a:xfrm>
          <a:prstGeom prst="rect">
            <a:avLst/>
          </a:prstGeom>
        </p:spPr>
      </p:pic>
      <p:pic>
        <p:nvPicPr>
          <p:cNvPr id="14" name="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756614" y="1395960"/>
            <a:ext cx="1178052" cy="1219199"/>
          </a:xfrm>
          <a:prstGeom prst="rect">
            <a:avLst/>
          </a:prstGeom>
        </p:spPr>
      </p:pic>
      <p:pic>
        <p:nvPicPr>
          <p:cNvPr id="15" name="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167588" y="2526420"/>
            <a:ext cx="1178052" cy="121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5071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1">
            <a:extLst>
              <a:ext uri="{FF2B5EF4-FFF2-40B4-BE49-F238E27FC236}">
                <a16:creationId xmlns:a16="http://schemas.microsoft.com/office/drawing/2014/main" id="{D4B53FC7-54AD-E42D-3A68-1CCDFCB05F80}"/>
              </a:ext>
            </a:extLst>
          </p:cNvPr>
          <p:cNvSpPr txBox="1">
            <a:spLocks/>
          </p:cNvSpPr>
          <p:nvPr/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3600" b="1" dirty="0">
                <a:solidFill>
                  <a:srgbClr val="3399CC"/>
                </a:solidFill>
              </a:rPr>
              <a:t>Co-</a:t>
            </a:r>
            <a:r>
              <a:rPr lang="es-ES" sz="3600" b="1" dirty="0" err="1">
                <a:solidFill>
                  <a:srgbClr val="3399CC"/>
                </a:solidFill>
              </a:rPr>
              <a:t>création</a:t>
            </a:r>
            <a:r>
              <a:rPr lang="es-ES" sz="3600" b="1" dirty="0">
                <a:solidFill>
                  <a:srgbClr val="3399CC"/>
                </a:solidFill>
              </a:rPr>
              <a:t> de </a:t>
            </a:r>
            <a:r>
              <a:rPr lang="es-ES" sz="3600" b="1" dirty="0" err="1">
                <a:solidFill>
                  <a:srgbClr val="3399CC"/>
                </a:solidFill>
              </a:rPr>
              <a:t>solutions</a:t>
            </a:r>
            <a:r>
              <a:rPr lang="es-ES" sz="3600" b="1" dirty="0">
                <a:solidFill>
                  <a:srgbClr val="3399CC"/>
                </a:solidFill>
              </a:rPr>
              <a:t> </a:t>
            </a:r>
          </a:p>
        </p:txBody>
      </p:sp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D62B3A0B-269B-3435-06AF-7C6528FF1C9F}"/>
              </a:ext>
            </a:extLst>
          </p:cNvPr>
          <p:cNvSpPr txBox="1">
            <a:spLocks/>
          </p:cNvSpPr>
          <p:nvPr/>
        </p:nvSpPr>
        <p:spPr>
          <a:xfrm>
            <a:off x="384175" y="1610978"/>
            <a:ext cx="11422383" cy="4207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s-ES" sz="2000" dirty="0">
              <a:solidFill>
                <a:schemeClr val="tx1"/>
              </a:solidFill>
            </a:endParaRPr>
          </a:p>
        </p:txBody>
      </p:sp>
      <p:grpSp>
        <p:nvGrpSpPr>
          <p:cNvPr id="7" name="Grouper 6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8" name="ZoneTexte 7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  <p:grpSp>
        <p:nvGrpSpPr>
          <p:cNvPr id="11" name="Grouper 10"/>
          <p:cNvGrpSpPr/>
          <p:nvPr/>
        </p:nvGrpSpPr>
        <p:grpSpPr>
          <a:xfrm>
            <a:off x="3615069" y="756370"/>
            <a:ext cx="8016950" cy="5242116"/>
            <a:chOff x="3615069" y="756370"/>
            <a:chExt cx="8016950" cy="5242116"/>
          </a:xfrm>
        </p:grpSpPr>
        <p:pic>
          <p:nvPicPr>
            <p:cNvPr id="3" name="Imag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59417" y="756370"/>
              <a:ext cx="7372602" cy="5242116"/>
            </a:xfrm>
            <a:prstGeom prst="rect">
              <a:avLst/>
            </a:prstGeom>
          </p:spPr>
        </p:pic>
        <p:sp>
          <p:nvSpPr>
            <p:cNvPr id="10" name="ZoneTexte 9"/>
            <p:cNvSpPr txBox="1"/>
            <p:nvPr/>
          </p:nvSpPr>
          <p:spPr>
            <a:xfrm>
              <a:off x="3615069" y="833905"/>
              <a:ext cx="2211572" cy="71415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fr-FR"/>
            </a:p>
          </p:txBody>
        </p:sp>
      </p:grpSp>
      <p:grpSp>
        <p:nvGrpSpPr>
          <p:cNvPr id="12" name="object 14"/>
          <p:cNvGrpSpPr/>
          <p:nvPr/>
        </p:nvGrpSpPr>
        <p:grpSpPr>
          <a:xfrm>
            <a:off x="1049116" y="1110996"/>
            <a:ext cx="1256665" cy="2318385"/>
            <a:chOff x="1219200" y="3666744"/>
            <a:chExt cx="1256665" cy="2318385"/>
          </a:xfrm>
        </p:grpSpPr>
        <p:pic>
          <p:nvPicPr>
            <p:cNvPr id="13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19200" y="3666744"/>
              <a:ext cx="1178052" cy="1219200"/>
            </a:xfrm>
            <a:prstGeom prst="rect">
              <a:avLst/>
            </a:prstGeom>
          </p:spPr>
        </p:pic>
        <p:pic>
          <p:nvPicPr>
            <p:cNvPr id="14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05762" y="3983482"/>
              <a:ext cx="1069848" cy="243839"/>
            </a:xfrm>
            <a:prstGeom prst="rect">
              <a:avLst/>
            </a:prstGeom>
          </p:spPr>
        </p:pic>
        <p:pic>
          <p:nvPicPr>
            <p:cNvPr id="15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42059" y="4840224"/>
              <a:ext cx="1106424" cy="1144524"/>
            </a:xfrm>
            <a:prstGeom prst="rect">
              <a:avLst/>
            </a:prstGeom>
          </p:spPr>
        </p:pic>
      </p:grpSp>
      <p:pic>
        <p:nvPicPr>
          <p:cNvPr id="17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41970" y="2517615"/>
            <a:ext cx="1069848" cy="243839"/>
          </a:xfrm>
          <a:prstGeom prst="rect">
            <a:avLst/>
          </a:prstGeom>
        </p:spPr>
      </p:pic>
      <p:grpSp>
        <p:nvGrpSpPr>
          <p:cNvPr id="19" name="Grouper 18"/>
          <p:cNvGrpSpPr/>
          <p:nvPr/>
        </p:nvGrpSpPr>
        <p:grpSpPr>
          <a:xfrm>
            <a:off x="1071976" y="3547872"/>
            <a:ext cx="1178052" cy="1219199"/>
            <a:chOff x="1071976" y="3547872"/>
            <a:chExt cx="1178052" cy="1219199"/>
          </a:xfrm>
        </p:grpSpPr>
        <p:pic>
          <p:nvPicPr>
            <p:cNvPr id="16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71976" y="3547872"/>
              <a:ext cx="1178052" cy="1219199"/>
            </a:xfrm>
            <a:prstGeom prst="rect">
              <a:avLst/>
            </a:prstGeom>
          </p:spPr>
        </p:pic>
        <p:pic>
          <p:nvPicPr>
            <p:cNvPr id="18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67571" y="3832639"/>
              <a:ext cx="1069848" cy="243839"/>
            </a:xfrm>
            <a:prstGeom prst="rect">
              <a:avLst/>
            </a:prstGeom>
          </p:spPr>
        </p:pic>
      </p:grpSp>
      <p:grpSp>
        <p:nvGrpSpPr>
          <p:cNvPr id="20" name="Grouper 19"/>
          <p:cNvGrpSpPr/>
          <p:nvPr/>
        </p:nvGrpSpPr>
        <p:grpSpPr>
          <a:xfrm>
            <a:off x="6095049" y="5098971"/>
            <a:ext cx="1178052" cy="1219199"/>
            <a:chOff x="1071976" y="3547872"/>
            <a:chExt cx="1178052" cy="1219199"/>
          </a:xfrm>
        </p:grpSpPr>
        <p:pic>
          <p:nvPicPr>
            <p:cNvPr id="21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71976" y="3547872"/>
              <a:ext cx="1178052" cy="1219199"/>
            </a:xfrm>
            <a:prstGeom prst="rect">
              <a:avLst/>
            </a:prstGeom>
          </p:spPr>
        </p:pic>
        <p:pic>
          <p:nvPicPr>
            <p:cNvPr id="22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67571" y="3832639"/>
              <a:ext cx="1069848" cy="243839"/>
            </a:xfrm>
            <a:prstGeom prst="rect">
              <a:avLst/>
            </a:prstGeom>
          </p:spPr>
        </p:pic>
      </p:grpSp>
      <p:grpSp>
        <p:nvGrpSpPr>
          <p:cNvPr id="23" name="Grouper 22"/>
          <p:cNvGrpSpPr/>
          <p:nvPr/>
        </p:nvGrpSpPr>
        <p:grpSpPr>
          <a:xfrm>
            <a:off x="10887584" y="3832639"/>
            <a:ext cx="1178052" cy="1219199"/>
            <a:chOff x="1071976" y="3547872"/>
            <a:chExt cx="1178052" cy="1219199"/>
          </a:xfrm>
        </p:grpSpPr>
        <p:pic>
          <p:nvPicPr>
            <p:cNvPr id="24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71976" y="3547872"/>
              <a:ext cx="1178052" cy="1219199"/>
            </a:xfrm>
            <a:prstGeom prst="rect">
              <a:avLst/>
            </a:prstGeom>
          </p:spPr>
        </p:pic>
        <p:pic>
          <p:nvPicPr>
            <p:cNvPr id="25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67571" y="3832639"/>
              <a:ext cx="1069848" cy="243839"/>
            </a:xfrm>
            <a:prstGeom prst="rect">
              <a:avLst/>
            </a:prstGeom>
          </p:spPr>
        </p:pic>
      </p:grpSp>
      <p:grpSp>
        <p:nvGrpSpPr>
          <p:cNvPr id="26" name="Grouper 25"/>
          <p:cNvGrpSpPr/>
          <p:nvPr/>
        </p:nvGrpSpPr>
        <p:grpSpPr>
          <a:xfrm>
            <a:off x="7131163" y="3809378"/>
            <a:ext cx="1178052" cy="1219199"/>
            <a:chOff x="1071976" y="3547872"/>
            <a:chExt cx="1178052" cy="1219199"/>
          </a:xfrm>
        </p:grpSpPr>
        <p:pic>
          <p:nvPicPr>
            <p:cNvPr id="27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71976" y="3547872"/>
              <a:ext cx="1178052" cy="1219199"/>
            </a:xfrm>
            <a:prstGeom prst="rect">
              <a:avLst/>
            </a:prstGeom>
          </p:spPr>
        </p:pic>
        <p:pic>
          <p:nvPicPr>
            <p:cNvPr id="28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67571" y="3832639"/>
              <a:ext cx="1069848" cy="243839"/>
            </a:xfrm>
            <a:prstGeom prst="rect">
              <a:avLst/>
            </a:prstGeom>
          </p:spPr>
        </p:pic>
      </p:grpSp>
      <p:cxnSp>
        <p:nvCxnSpPr>
          <p:cNvPr id="30" name="Connecteur droit avec flèche 29"/>
          <p:cNvCxnSpPr/>
          <p:nvPr/>
        </p:nvCxnSpPr>
        <p:spPr>
          <a:xfrm>
            <a:off x="2201258" y="1379300"/>
            <a:ext cx="8530699" cy="2808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/>
          <p:nvPr/>
        </p:nvCxnSpPr>
        <p:spPr>
          <a:xfrm>
            <a:off x="2178399" y="2817661"/>
            <a:ext cx="4730499" cy="15812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avec flèche 35"/>
          <p:cNvCxnSpPr/>
          <p:nvPr/>
        </p:nvCxnSpPr>
        <p:spPr>
          <a:xfrm>
            <a:off x="2154244" y="4041903"/>
            <a:ext cx="3861861" cy="14637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4596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1">
            <a:extLst>
              <a:ext uri="{FF2B5EF4-FFF2-40B4-BE49-F238E27FC236}">
                <a16:creationId xmlns:a16="http://schemas.microsoft.com/office/drawing/2014/main" id="{D4B53FC7-54AD-E42D-3A68-1CCDFCB05F80}"/>
              </a:ext>
            </a:extLst>
          </p:cNvPr>
          <p:cNvSpPr txBox="1">
            <a:spLocks/>
          </p:cNvSpPr>
          <p:nvPr/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3600" b="1" dirty="0">
                <a:solidFill>
                  <a:srgbClr val="3399CC"/>
                </a:solidFill>
              </a:rPr>
              <a:t>Co-</a:t>
            </a:r>
            <a:r>
              <a:rPr lang="es-ES" sz="3600" b="1" dirty="0" err="1">
                <a:solidFill>
                  <a:srgbClr val="3399CC"/>
                </a:solidFill>
              </a:rPr>
              <a:t>création</a:t>
            </a:r>
            <a:r>
              <a:rPr lang="es-ES" sz="3600" b="1" dirty="0">
                <a:solidFill>
                  <a:srgbClr val="3399CC"/>
                </a:solidFill>
              </a:rPr>
              <a:t> de </a:t>
            </a:r>
            <a:r>
              <a:rPr lang="es-ES" sz="3600" b="1" dirty="0" err="1">
                <a:solidFill>
                  <a:srgbClr val="3399CC"/>
                </a:solidFill>
              </a:rPr>
              <a:t>solutions</a:t>
            </a:r>
            <a:r>
              <a:rPr lang="es-ES" sz="3600" b="1" dirty="0">
                <a:solidFill>
                  <a:srgbClr val="3399CC"/>
                </a:solidFill>
              </a:rPr>
              <a:t> </a:t>
            </a:r>
          </a:p>
        </p:txBody>
      </p:sp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D62B3A0B-269B-3435-06AF-7C6528FF1C9F}"/>
              </a:ext>
            </a:extLst>
          </p:cNvPr>
          <p:cNvSpPr txBox="1">
            <a:spLocks/>
          </p:cNvSpPr>
          <p:nvPr/>
        </p:nvSpPr>
        <p:spPr>
          <a:xfrm>
            <a:off x="384175" y="1610978"/>
            <a:ext cx="11422383" cy="4207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s-ES" sz="2000" dirty="0">
              <a:solidFill>
                <a:schemeClr val="tx1"/>
              </a:solidFill>
            </a:endParaRPr>
          </a:p>
        </p:txBody>
      </p:sp>
      <p:grpSp>
        <p:nvGrpSpPr>
          <p:cNvPr id="7" name="Grouper 6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8" name="ZoneTexte 7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  <p:grpSp>
        <p:nvGrpSpPr>
          <p:cNvPr id="11" name="Grouper 10"/>
          <p:cNvGrpSpPr/>
          <p:nvPr/>
        </p:nvGrpSpPr>
        <p:grpSpPr>
          <a:xfrm>
            <a:off x="3615069" y="756370"/>
            <a:ext cx="8016950" cy="5242116"/>
            <a:chOff x="3615069" y="756370"/>
            <a:chExt cx="8016950" cy="5242116"/>
          </a:xfrm>
        </p:grpSpPr>
        <p:pic>
          <p:nvPicPr>
            <p:cNvPr id="3" name="Imag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59417" y="756370"/>
              <a:ext cx="7372602" cy="5242116"/>
            </a:xfrm>
            <a:prstGeom prst="rect">
              <a:avLst/>
            </a:prstGeom>
          </p:spPr>
        </p:pic>
        <p:sp>
          <p:nvSpPr>
            <p:cNvPr id="10" name="ZoneTexte 9"/>
            <p:cNvSpPr txBox="1"/>
            <p:nvPr/>
          </p:nvSpPr>
          <p:spPr>
            <a:xfrm>
              <a:off x="3615069" y="833905"/>
              <a:ext cx="2211572" cy="71415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fr-FR"/>
            </a:p>
          </p:txBody>
        </p:sp>
      </p:grpSp>
      <p:grpSp>
        <p:nvGrpSpPr>
          <p:cNvPr id="20" name="Grouper 19"/>
          <p:cNvGrpSpPr/>
          <p:nvPr/>
        </p:nvGrpSpPr>
        <p:grpSpPr>
          <a:xfrm>
            <a:off x="6095049" y="5098971"/>
            <a:ext cx="1178052" cy="1219199"/>
            <a:chOff x="1071976" y="3547872"/>
            <a:chExt cx="1178052" cy="1219199"/>
          </a:xfrm>
        </p:grpSpPr>
        <p:pic>
          <p:nvPicPr>
            <p:cNvPr id="21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71976" y="3547872"/>
              <a:ext cx="1178052" cy="1219199"/>
            </a:xfrm>
            <a:prstGeom prst="rect">
              <a:avLst/>
            </a:prstGeom>
          </p:spPr>
        </p:pic>
        <p:pic>
          <p:nvPicPr>
            <p:cNvPr id="22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67571" y="3832639"/>
              <a:ext cx="1069848" cy="243839"/>
            </a:xfrm>
            <a:prstGeom prst="rect">
              <a:avLst/>
            </a:prstGeom>
          </p:spPr>
        </p:pic>
      </p:grpSp>
      <p:grpSp>
        <p:nvGrpSpPr>
          <p:cNvPr id="23" name="Grouper 22"/>
          <p:cNvGrpSpPr/>
          <p:nvPr/>
        </p:nvGrpSpPr>
        <p:grpSpPr>
          <a:xfrm>
            <a:off x="10887584" y="3816690"/>
            <a:ext cx="1178052" cy="1219199"/>
            <a:chOff x="1071976" y="3547872"/>
            <a:chExt cx="1178052" cy="1219199"/>
          </a:xfrm>
        </p:grpSpPr>
        <p:pic>
          <p:nvPicPr>
            <p:cNvPr id="24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71976" y="3547872"/>
              <a:ext cx="1178052" cy="1219199"/>
            </a:xfrm>
            <a:prstGeom prst="rect">
              <a:avLst/>
            </a:prstGeom>
          </p:spPr>
        </p:pic>
        <p:pic>
          <p:nvPicPr>
            <p:cNvPr id="25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67571" y="3832639"/>
              <a:ext cx="1069848" cy="243839"/>
            </a:xfrm>
            <a:prstGeom prst="rect">
              <a:avLst/>
            </a:prstGeom>
          </p:spPr>
        </p:pic>
      </p:grpSp>
      <p:grpSp>
        <p:nvGrpSpPr>
          <p:cNvPr id="26" name="Grouper 25"/>
          <p:cNvGrpSpPr/>
          <p:nvPr/>
        </p:nvGrpSpPr>
        <p:grpSpPr>
          <a:xfrm>
            <a:off x="7131163" y="3809378"/>
            <a:ext cx="1178052" cy="1219199"/>
            <a:chOff x="1071976" y="3547872"/>
            <a:chExt cx="1178052" cy="1219199"/>
          </a:xfrm>
        </p:grpSpPr>
        <p:pic>
          <p:nvPicPr>
            <p:cNvPr id="27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71976" y="3547872"/>
              <a:ext cx="1178052" cy="1219199"/>
            </a:xfrm>
            <a:prstGeom prst="rect">
              <a:avLst/>
            </a:prstGeom>
          </p:spPr>
        </p:pic>
        <p:pic>
          <p:nvPicPr>
            <p:cNvPr id="28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67571" y="3832639"/>
              <a:ext cx="1069848" cy="243839"/>
            </a:xfrm>
            <a:prstGeom prst="rect">
              <a:avLst/>
            </a:prstGeom>
          </p:spPr>
        </p:pic>
      </p:grpSp>
      <p:grpSp>
        <p:nvGrpSpPr>
          <p:cNvPr id="32" name="Grouper 31"/>
          <p:cNvGrpSpPr/>
          <p:nvPr/>
        </p:nvGrpSpPr>
        <p:grpSpPr>
          <a:xfrm>
            <a:off x="8296258" y="2068458"/>
            <a:ext cx="1178052" cy="1219199"/>
            <a:chOff x="1071976" y="3547872"/>
            <a:chExt cx="1178052" cy="1219199"/>
          </a:xfrm>
        </p:grpSpPr>
        <p:pic>
          <p:nvPicPr>
            <p:cNvPr id="33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71976" y="3547872"/>
              <a:ext cx="1178052" cy="1219199"/>
            </a:xfrm>
            <a:prstGeom prst="rect">
              <a:avLst/>
            </a:prstGeom>
          </p:spPr>
        </p:pic>
        <p:pic>
          <p:nvPicPr>
            <p:cNvPr id="34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67571" y="3832639"/>
              <a:ext cx="1069848" cy="243839"/>
            </a:xfrm>
            <a:prstGeom prst="rect">
              <a:avLst/>
            </a:prstGeom>
          </p:spPr>
        </p:pic>
      </p:grpSp>
      <p:sp>
        <p:nvSpPr>
          <p:cNvPr id="2" name="Rectangle 1"/>
          <p:cNvSpPr/>
          <p:nvPr/>
        </p:nvSpPr>
        <p:spPr>
          <a:xfrm>
            <a:off x="165917" y="1946267"/>
            <a:ext cx="481625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b="1" dirty="0">
                <a:latin typeface="TimesNewRomanPSMT" charset="0"/>
              </a:rPr>
              <a:t>QA: Type d'impact </a:t>
            </a:r>
            <a:r>
              <a:rPr lang="fr-FR" dirty="0">
                <a:latin typeface="TimesNewRomanPSMT" charset="0"/>
              </a:rPr>
              <a:t>de l'intervention sélectionnée sur cette variable (positif ou négatif). </a:t>
            </a:r>
          </a:p>
          <a:p>
            <a:pPr algn="just"/>
            <a:endParaRPr lang="fr-FR" b="1" dirty="0">
              <a:latin typeface="TimesNewRomanPSMT" charset="0"/>
            </a:endParaRPr>
          </a:p>
          <a:p>
            <a:pPr algn="just"/>
            <a:r>
              <a:rPr lang="fr-FR" b="1" dirty="0">
                <a:latin typeface="TimesNewRomanPSMT" charset="0"/>
              </a:rPr>
              <a:t>QB: Degré d'impact </a:t>
            </a:r>
            <a:r>
              <a:rPr lang="fr-FR" dirty="0">
                <a:latin typeface="TimesNewRomanPSMT" charset="0"/>
              </a:rPr>
              <a:t>(degré d'impact : pas du tout affecté, très affecté, affecté d'une manière ou d'une autre).</a:t>
            </a:r>
          </a:p>
          <a:p>
            <a:pPr algn="just"/>
            <a:endParaRPr lang="fr-FR" dirty="0">
              <a:latin typeface="TimesNewRomanPSMT" charset="0"/>
            </a:endParaRPr>
          </a:p>
          <a:p>
            <a:pPr algn="just"/>
            <a:r>
              <a:rPr lang="fr-FR" b="1" dirty="0">
                <a:latin typeface="TimesNewRomanPSMT" charset="0"/>
              </a:rPr>
              <a:t>QC: </a:t>
            </a:r>
            <a:r>
              <a:rPr lang="fr-FR" dirty="0">
                <a:latin typeface="TimesNewRomanPSMT" charset="0"/>
              </a:rPr>
              <a:t>Pouvez-vous expliquer la raison que cette intervention peu avoir un impact sur Eau, Energie, Alimentation et Ecosystème (Degré d’impact) .</a:t>
            </a:r>
          </a:p>
        </p:txBody>
      </p:sp>
    </p:spTree>
    <p:extLst>
      <p:ext uri="{BB962C8B-B14F-4D97-AF65-F5344CB8AC3E}">
        <p14:creationId xmlns:p14="http://schemas.microsoft.com/office/powerpoint/2010/main" val="14131497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6">
            <a:extLst>
              <a:ext uri="{FF2B5EF4-FFF2-40B4-BE49-F238E27FC236}">
                <a16:creationId xmlns:a16="http://schemas.microsoft.com/office/drawing/2014/main" id="{EB20C44B-F4C1-E1A5-122A-06FA88AD33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7"/>
          <a:stretch>
            <a:fillRect/>
          </a:stretch>
        </p:blipFill>
        <p:spPr bwMode="auto">
          <a:xfrm>
            <a:off x="4162642" y="1612688"/>
            <a:ext cx="4188033" cy="3206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63CEE753-0F1D-F5F8-F091-D793B8A674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9373"/>
            <a:ext cx="5472113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Arial" charset="0"/>
                <a:ea typeface="ＭＳ Ｐゴシック" pitchFamily="34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Arial" charset="0"/>
                <a:ea typeface="ＭＳ Ｐゴシック" pitchFamily="34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Arial" charset="0"/>
                <a:ea typeface="ＭＳ Ｐゴシック" pitchFamily="34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Arial" charset="0"/>
                <a:ea typeface="ＭＳ Ｐゴシック" pitchFamily="34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Arial" charset="0"/>
                <a:ea typeface="ＭＳ Ｐゴシック" pitchFamily="34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Arial" charset="0"/>
                <a:ea typeface="ＭＳ Ｐゴシック" pitchFamily="34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Arial" charset="0"/>
                <a:ea typeface="ＭＳ Ｐゴシック" pitchFamily="34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buFontTx/>
              <a:buNone/>
              <a:defRPr/>
            </a:pPr>
            <a:r>
              <a:rPr lang="nl-NL" altLang="en-US" b="1" dirty="0">
                <a:solidFill>
                  <a:srgbClr val="3399CC"/>
                </a:solidFill>
                <a:latin typeface="Trebuchet MS" panose="020B0603020202020204" pitchFamily="34" charset="0"/>
              </a:rPr>
              <a:t>Services </a:t>
            </a:r>
            <a:r>
              <a:rPr lang="nl-NL" altLang="en-US" b="1" dirty="0" err="1">
                <a:solidFill>
                  <a:srgbClr val="3399CC"/>
                </a:solidFill>
                <a:latin typeface="Trebuchet MS" panose="020B0603020202020204" pitchFamily="34" charset="0"/>
              </a:rPr>
              <a:t>écosystémiques</a:t>
            </a:r>
            <a:r>
              <a:rPr lang="nl-NL" altLang="en-US" b="1" dirty="0">
                <a:solidFill>
                  <a:srgbClr val="3399CC"/>
                </a:solidFill>
                <a:latin typeface="Trebuchet MS" panose="020B0603020202020204" pitchFamily="34" charset="0"/>
              </a:rPr>
              <a:t>:</a:t>
            </a:r>
          </a:p>
        </p:txBody>
      </p:sp>
      <p:sp>
        <p:nvSpPr>
          <p:cNvPr id="20484" name="Rectangle 4">
            <a:extLst>
              <a:ext uri="{FF2B5EF4-FFF2-40B4-BE49-F238E27FC236}">
                <a16:creationId xmlns:a16="http://schemas.microsoft.com/office/drawing/2014/main" id="{AFCC581D-DCE8-0B47-7727-0268388E3A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5586" y="208619"/>
            <a:ext cx="856034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accent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nl-NL" altLang="en-US" b="1" u="sng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Approvisionnement</a:t>
            </a:r>
            <a:endParaRPr lang="nl-NL" altLang="en-US" b="1" u="sng" dirty="0">
              <a:solidFill>
                <a:schemeClr val="tx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Biens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produits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ou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fournis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par les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écosystèmes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: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nourriture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fibres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combustibles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, ressources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génétiques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produits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biochimiques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… (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bois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fibres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végétales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produits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de la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pêche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et de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l’agriculture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miels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…)</a:t>
            </a:r>
            <a:endParaRPr lang="en-GB" altLang="en-US" sz="2000" dirty="0">
              <a:solidFill>
                <a:schemeClr val="tx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0485" name="Rectangle 7">
            <a:extLst>
              <a:ext uri="{FF2B5EF4-FFF2-40B4-BE49-F238E27FC236}">
                <a16:creationId xmlns:a16="http://schemas.microsoft.com/office/drawing/2014/main" id="{1FF8DF23-50B0-CAE5-1ADB-7B745F94B7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500" y="1671525"/>
            <a:ext cx="3188236" cy="2616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accent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nl-NL" altLang="en-US" b="1" u="sng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Régulation</a:t>
            </a:r>
            <a:endParaRPr lang="nl-NL" altLang="en-US" b="1" u="sng" dirty="0">
              <a:solidFill>
                <a:schemeClr val="tx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fr-FR" altLang="en-US" sz="2000" dirty="0">
                <a:solidFill>
                  <a:schemeClr val="tx1"/>
                </a:solidFill>
                <a:latin typeface="Trebuchet MS" panose="020B0603020202020204" pitchFamily="34" charset="0"/>
              </a:rPr>
              <a:t>Bénéfices obtenus à travers la régulation des process naturels  (ex maintien de la qualité de l’air, décomposition des, déchets par les bactéries, stockage du C …. </a:t>
            </a:r>
            <a:endParaRPr lang="en-GB" altLang="en-US" sz="2000" dirty="0">
              <a:solidFill>
                <a:schemeClr val="tx1"/>
              </a:solidFill>
            </a:endParaRPr>
          </a:p>
        </p:txBody>
      </p:sp>
      <p:sp>
        <p:nvSpPr>
          <p:cNvPr id="20486" name="Rectangle 8">
            <a:extLst>
              <a:ext uri="{FF2B5EF4-FFF2-40B4-BE49-F238E27FC236}">
                <a16:creationId xmlns:a16="http://schemas.microsoft.com/office/drawing/2014/main" id="{DE53FF45-A6AB-60C5-D9ED-4A07C51B13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50582" y="1912495"/>
            <a:ext cx="301286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accent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nl-NL" altLang="en-US" u="sng" dirty="0" err="1">
                <a:solidFill>
                  <a:schemeClr val="tx1"/>
                </a:solidFill>
                <a:latin typeface="+mn-lt"/>
              </a:rPr>
              <a:t>Culturel</a:t>
            </a:r>
            <a:endParaRPr lang="nl-NL" altLang="en-US" u="sng" dirty="0">
              <a:solidFill>
                <a:schemeClr val="tx1"/>
              </a:solidFill>
              <a:latin typeface="+mn-lt"/>
            </a:endParaRP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nl-NL" altLang="en-US" sz="2000" dirty="0" err="1">
                <a:solidFill>
                  <a:schemeClr val="tx1"/>
                </a:solidFill>
                <a:latin typeface="+mn-lt"/>
              </a:rPr>
              <a:t>Bénéfices</a:t>
            </a:r>
            <a:r>
              <a:rPr lang="nl-NL" altLang="en-US" sz="2000" dirty="0">
                <a:solidFill>
                  <a:schemeClr val="tx1"/>
                </a:solidFill>
                <a:latin typeface="+mn-lt"/>
              </a:rPr>
              <a:t> </a:t>
            </a:r>
            <a:r>
              <a:rPr lang="nl-NL" altLang="en-US" sz="2000" dirty="0" err="1">
                <a:solidFill>
                  <a:schemeClr val="tx1"/>
                </a:solidFill>
                <a:latin typeface="+mn-lt"/>
              </a:rPr>
              <a:t>immatériels</a:t>
            </a:r>
            <a:endParaRPr lang="nl-NL" altLang="en-US" sz="2000" dirty="0">
              <a:solidFill>
                <a:schemeClr val="tx1"/>
              </a:solidFill>
              <a:latin typeface="+mn-lt"/>
            </a:endParaRP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nl-NL" altLang="en-US" sz="2000" dirty="0">
                <a:solidFill>
                  <a:schemeClr val="tx1"/>
                </a:solidFill>
                <a:latin typeface="+mn-lt"/>
              </a:rPr>
              <a:t>(</a:t>
            </a:r>
            <a:r>
              <a:rPr lang="nl-NL" altLang="en-US" sz="2000" dirty="0" err="1">
                <a:solidFill>
                  <a:schemeClr val="tx1"/>
                </a:solidFill>
                <a:latin typeface="+mn-lt"/>
              </a:rPr>
              <a:t>tourisme</a:t>
            </a:r>
            <a:r>
              <a:rPr lang="nl-NL" altLang="en-US" sz="2000" dirty="0">
                <a:solidFill>
                  <a:schemeClr val="tx1"/>
                </a:solidFill>
                <a:latin typeface="+mn-lt"/>
              </a:rPr>
              <a:t>, </a:t>
            </a:r>
            <a:r>
              <a:rPr lang="nl-NL" altLang="en-US" sz="2000" dirty="0" err="1">
                <a:solidFill>
                  <a:schemeClr val="tx1"/>
                </a:solidFill>
                <a:latin typeface="+mn-lt"/>
              </a:rPr>
              <a:t>loisirs</a:t>
            </a:r>
            <a:r>
              <a:rPr lang="nl-NL" altLang="en-US" sz="2000" dirty="0">
                <a:solidFill>
                  <a:schemeClr val="tx1"/>
                </a:solidFill>
                <a:latin typeface="+mn-lt"/>
              </a:rPr>
              <a:t>, -</a:t>
            </a:r>
            <a:endParaRPr lang="en-GB" altLang="en-US" sz="2000" dirty="0">
              <a:solidFill>
                <a:schemeClr val="tx1"/>
              </a:solidFill>
            </a:endParaRPr>
          </a:p>
        </p:txBody>
      </p:sp>
      <p:sp>
        <p:nvSpPr>
          <p:cNvPr id="20487" name="Rectangle 10">
            <a:extLst>
              <a:ext uri="{FF2B5EF4-FFF2-40B4-BE49-F238E27FC236}">
                <a16:creationId xmlns:a16="http://schemas.microsoft.com/office/drawing/2014/main" id="{618F5C90-2922-477B-CB7A-B149C2970E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757" y="4838308"/>
            <a:ext cx="1155864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accent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nl-NL" altLang="en-US" b="1" u="sng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Support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Ceux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qui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sont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nécessaires à la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production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de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tous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les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autres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: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créent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la base au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développent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de la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vie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sur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terre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(pas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d’impact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direct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sur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l’Homme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) ex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cycle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de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l’eau,formation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des sols, </a:t>
            </a:r>
            <a:r>
              <a:rPr lang="nl-NL" altLang="en-US" sz="20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production</a:t>
            </a:r>
            <a:r>
              <a:rPr lang="nl-NL" altLang="en-US" sz="2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d’O2</a:t>
            </a:r>
            <a:endParaRPr lang="en-GB" altLang="en-US" sz="2000" dirty="0">
              <a:solidFill>
                <a:schemeClr val="tx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0488" name="Footer Placeholder 2">
            <a:extLst>
              <a:ext uri="{FF2B5EF4-FFF2-40B4-BE49-F238E27FC236}">
                <a16:creationId xmlns:a16="http://schemas.microsoft.com/office/drawing/2014/main" id="{F3AB421B-5179-09B7-DE54-73C73ACB6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accent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1000">
                <a:solidFill>
                  <a:schemeClr val="accent6">
                    <a:lumMod val="75000"/>
                  </a:schemeClr>
                </a:solidFill>
              </a:rPr>
              <a:t>BwN-Ecosystems</a:t>
            </a:r>
          </a:p>
        </p:txBody>
      </p:sp>
      <p:sp>
        <p:nvSpPr>
          <p:cNvPr id="20489" name="Slide Number Placeholder 3">
            <a:extLst>
              <a:ext uri="{FF2B5EF4-FFF2-40B4-BE49-F238E27FC236}">
                <a16:creationId xmlns:a16="http://schemas.microsoft.com/office/drawing/2014/main" id="{10984370-2FAB-A840-877B-9FAB276F2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accent2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2F3A530-3D30-FA4C-A174-04B97CD4C274}" type="slidenum">
              <a:rPr lang="en-US" altLang="en-US" sz="1000">
                <a:solidFill>
                  <a:srgbClr val="222268"/>
                </a:solidFill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000">
              <a:solidFill>
                <a:srgbClr val="222268"/>
              </a:solidFill>
            </a:endParaRPr>
          </a:p>
        </p:txBody>
      </p:sp>
      <p:grpSp>
        <p:nvGrpSpPr>
          <p:cNvPr id="11" name="Grouper 10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12" name="ZoneTexte 11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13" name="Image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  <p:grpSp>
        <p:nvGrpSpPr>
          <p:cNvPr id="14" name="Grouper 13"/>
          <p:cNvGrpSpPr/>
          <p:nvPr/>
        </p:nvGrpSpPr>
        <p:grpSpPr>
          <a:xfrm>
            <a:off x="3573616" y="1259356"/>
            <a:ext cx="1178052" cy="1219199"/>
            <a:chOff x="1071976" y="3547872"/>
            <a:chExt cx="1178052" cy="1219199"/>
          </a:xfrm>
        </p:grpSpPr>
        <p:pic>
          <p:nvPicPr>
            <p:cNvPr id="15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71976" y="3547872"/>
              <a:ext cx="1178052" cy="121919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67571" y="3832639"/>
              <a:ext cx="1069848" cy="243839"/>
            </a:xfrm>
            <a:prstGeom prst="rect">
              <a:avLst/>
            </a:prstGeom>
          </p:spPr>
        </p:pic>
      </p:grpSp>
      <p:grpSp>
        <p:nvGrpSpPr>
          <p:cNvPr id="17" name="Grouper 16"/>
          <p:cNvGrpSpPr/>
          <p:nvPr/>
        </p:nvGrpSpPr>
        <p:grpSpPr>
          <a:xfrm>
            <a:off x="3227221" y="3953367"/>
            <a:ext cx="1178052" cy="1219199"/>
            <a:chOff x="1071976" y="3547872"/>
            <a:chExt cx="1178052" cy="1219199"/>
          </a:xfrm>
        </p:grpSpPr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71976" y="3547872"/>
              <a:ext cx="1178052" cy="1219199"/>
            </a:xfrm>
            <a:prstGeom prst="rect">
              <a:avLst/>
            </a:prstGeom>
          </p:spPr>
        </p:pic>
        <p:pic>
          <p:nvPicPr>
            <p:cNvPr id="19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67571" y="3832639"/>
              <a:ext cx="1069848" cy="243839"/>
            </a:xfrm>
            <a:prstGeom prst="rect">
              <a:avLst/>
            </a:prstGeom>
          </p:spPr>
        </p:pic>
      </p:grpSp>
      <p:grpSp>
        <p:nvGrpSpPr>
          <p:cNvPr id="20" name="Grouper 19"/>
          <p:cNvGrpSpPr/>
          <p:nvPr/>
        </p:nvGrpSpPr>
        <p:grpSpPr>
          <a:xfrm>
            <a:off x="8108044" y="1685247"/>
            <a:ext cx="1178052" cy="1219199"/>
            <a:chOff x="1071976" y="3547872"/>
            <a:chExt cx="1178052" cy="1219199"/>
          </a:xfrm>
        </p:grpSpPr>
        <p:pic>
          <p:nvPicPr>
            <p:cNvPr id="21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71976" y="3547872"/>
              <a:ext cx="1178052" cy="1219199"/>
            </a:xfrm>
            <a:prstGeom prst="rect">
              <a:avLst/>
            </a:prstGeom>
          </p:spPr>
        </p:pic>
        <p:pic>
          <p:nvPicPr>
            <p:cNvPr id="22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67571" y="3832639"/>
              <a:ext cx="1069848" cy="243839"/>
            </a:xfrm>
            <a:prstGeom prst="rect">
              <a:avLst/>
            </a:prstGeom>
          </p:spPr>
        </p:pic>
      </p:grpSp>
      <p:grpSp>
        <p:nvGrpSpPr>
          <p:cNvPr id="23" name="Grouper 22"/>
          <p:cNvGrpSpPr/>
          <p:nvPr/>
        </p:nvGrpSpPr>
        <p:grpSpPr>
          <a:xfrm>
            <a:off x="8149537" y="3956370"/>
            <a:ext cx="1178052" cy="1219199"/>
            <a:chOff x="1071976" y="3547872"/>
            <a:chExt cx="1178052" cy="1219199"/>
          </a:xfrm>
        </p:grpSpPr>
        <p:pic>
          <p:nvPicPr>
            <p:cNvPr id="24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71976" y="3547872"/>
              <a:ext cx="1178052" cy="1219199"/>
            </a:xfrm>
            <a:prstGeom prst="rect">
              <a:avLst/>
            </a:prstGeom>
          </p:spPr>
        </p:pic>
        <p:pic>
          <p:nvPicPr>
            <p:cNvPr id="25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67571" y="3832639"/>
              <a:ext cx="1069848" cy="2438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551783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1">
            <a:extLst>
              <a:ext uri="{FF2B5EF4-FFF2-40B4-BE49-F238E27FC236}">
                <a16:creationId xmlns:a16="http://schemas.microsoft.com/office/drawing/2014/main" id="{D4B53FC7-54AD-E42D-3A68-1CCDFCB05F80}"/>
              </a:ext>
            </a:extLst>
          </p:cNvPr>
          <p:cNvSpPr txBox="1">
            <a:spLocks/>
          </p:cNvSpPr>
          <p:nvPr/>
        </p:nvSpPr>
        <p:spPr>
          <a:xfrm>
            <a:off x="643887" y="2333679"/>
            <a:ext cx="11421749" cy="19831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4400" b="1" dirty="0" err="1">
                <a:solidFill>
                  <a:srgbClr val="3399CC"/>
                </a:solidFill>
              </a:rPr>
              <a:t>Merci</a:t>
            </a:r>
            <a:r>
              <a:rPr lang="es-ES" sz="4400" b="1" dirty="0">
                <a:solidFill>
                  <a:srgbClr val="3399CC"/>
                </a:solidFill>
              </a:rPr>
              <a:t> de </a:t>
            </a:r>
            <a:r>
              <a:rPr lang="es-ES" sz="4400" b="1" dirty="0" err="1">
                <a:solidFill>
                  <a:srgbClr val="3399CC"/>
                </a:solidFill>
              </a:rPr>
              <a:t>votre</a:t>
            </a:r>
            <a:r>
              <a:rPr lang="es-ES" sz="4400" b="1" dirty="0">
                <a:solidFill>
                  <a:srgbClr val="3399CC"/>
                </a:solidFill>
              </a:rPr>
              <a:t> </a:t>
            </a:r>
            <a:r>
              <a:rPr lang="es-ES" sz="4400" b="1" dirty="0" err="1">
                <a:solidFill>
                  <a:srgbClr val="3399CC"/>
                </a:solidFill>
              </a:rPr>
              <a:t>attention</a:t>
            </a:r>
            <a:endParaRPr lang="es-ES" sz="4400" b="1" dirty="0">
              <a:solidFill>
                <a:srgbClr val="3399CC"/>
              </a:solidFill>
            </a:endParaRPr>
          </a:p>
          <a:p>
            <a:pPr algn="ctr"/>
            <a:r>
              <a:rPr lang="es-ES" sz="2000" b="1" dirty="0">
                <a:solidFill>
                  <a:schemeClr val="tx1"/>
                </a:solidFill>
              </a:rPr>
              <a:t>Bon </a:t>
            </a:r>
            <a:r>
              <a:rPr lang="es-ES" sz="2000" b="1" dirty="0" err="1">
                <a:solidFill>
                  <a:schemeClr val="tx1"/>
                </a:solidFill>
              </a:rPr>
              <a:t>courage</a:t>
            </a:r>
            <a:r>
              <a:rPr lang="es-ES" sz="2000" b="1" dirty="0">
                <a:solidFill>
                  <a:schemeClr val="tx1"/>
                </a:solidFill>
              </a:rPr>
              <a:t>  </a:t>
            </a:r>
          </a:p>
        </p:txBody>
      </p:sp>
      <p:grpSp>
        <p:nvGrpSpPr>
          <p:cNvPr id="7" name="Grouper 6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8" name="ZoneTexte 7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1238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1">
            <a:extLst>
              <a:ext uri="{FF2B5EF4-FFF2-40B4-BE49-F238E27FC236}">
                <a16:creationId xmlns:a16="http://schemas.microsoft.com/office/drawing/2014/main" id="{D4B53FC7-54AD-E42D-3A68-1CCDFCB05F80}"/>
              </a:ext>
            </a:extLst>
          </p:cNvPr>
          <p:cNvSpPr txBox="1">
            <a:spLocks/>
          </p:cNvSpPr>
          <p:nvPr/>
        </p:nvSpPr>
        <p:spPr>
          <a:xfrm>
            <a:off x="126015" y="287521"/>
            <a:ext cx="11421749" cy="6054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b="1" dirty="0">
                <a:solidFill>
                  <a:srgbClr val="3399CC"/>
                </a:solidFill>
              </a:rPr>
              <a:t>Objectifs du workshop</a:t>
            </a:r>
          </a:p>
        </p:txBody>
      </p:sp>
      <p:grpSp>
        <p:nvGrpSpPr>
          <p:cNvPr id="7" name="Grouper 6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8" name="ZoneTexte 7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  <p:grpSp>
        <p:nvGrpSpPr>
          <p:cNvPr id="10" name="Grouper 9"/>
          <p:cNvGrpSpPr/>
          <p:nvPr/>
        </p:nvGrpSpPr>
        <p:grpSpPr>
          <a:xfrm>
            <a:off x="4538085" y="357655"/>
            <a:ext cx="7652964" cy="5630584"/>
            <a:chOff x="4412672" y="355442"/>
            <a:chExt cx="7652964" cy="5630584"/>
          </a:xfrm>
        </p:grpSpPr>
        <p:pic>
          <p:nvPicPr>
            <p:cNvPr id="2" name="Image 1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167745" y="355442"/>
              <a:ext cx="6897891" cy="5630584"/>
            </a:xfrm>
            <a:prstGeom prst="rect">
              <a:avLst/>
            </a:prstGeom>
          </p:spPr>
        </p:pic>
        <p:sp>
          <p:nvSpPr>
            <p:cNvPr id="3" name="ZoneTexte 2"/>
            <p:cNvSpPr txBox="1"/>
            <p:nvPr/>
          </p:nvSpPr>
          <p:spPr>
            <a:xfrm>
              <a:off x="4412672" y="521570"/>
              <a:ext cx="2348346" cy="89159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fr-FR"/>
            </a:p>
          </p:txBody>
        </p:sp>
      </p:grpSp>
      <p:sp>
        <p:nvSpPr>
          <p:cNvPr id="12" name="ZoneTexte 11"/>
          <p:cNvSpPr txBox="1"/>
          <p:nvPr/>
        </p:nvSpPr>
        <p:spPr>
          <a:xfrm>
            <a:off x="230802" y="1581505"/>
            <a:ext cx="5481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400" b="1" dirty="0"/>
              <a:t>1. Identifier une ou plusieurs solutions alternatives qui peuvent soutenir l'intervention </a:t>
            </a:r>
            <a:r>
              <a:rPr lang="fr-FR" sz="2400" b="1" dirty="0" err="1"/>
              <a:t>pré-sélectionnée</a:t>
            </a:r>
            <a:r>
              <a:rPr lang="fr-FR" sz="2400" b="1" dirty="0"/>
              <a:t>. 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30802" y="374477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fr-FR"/>
              <a:t>Ateliers </a:t>
            </a:r>
            <a:r>
              <a:rPr lang="fr-FR" dirty="0"/>
              <a:t>de </a:t>
            </a:r>
            <a:r>
              <a:rPr lang="fr-FR" dirty="0" err="1"/>
              <a:t>co</a:t>
            </a:r>
            <a:r>
              <a:rPr lang="fr-FR" dirty="0"/>
              <a:t>-création où les participants peuvent partager les idées, les connaissances et les expériences. Afin de stimuler la créativité et favoriser l'émergence de solutions novatrices.</a:t>
            </a:r>
          </a:p>
        </p:txBody>
      </p:sp>
    </p:spTree>
    <p:extLst>
      <p:ext uri="{BB962C8B-B14F-4D97-AF65-F5344CB8AC3E}">
        <p14:creationId xmlns:p14="http://schemas.microsoft.com/office/powerpoint/2010/main" val="298076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r 6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8" name="ZoneTexte 7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273210"/>
              </p:ext>
            </p:extLst>
          </p:nvPr>
        </p:nvGraphicFramePr>
        <p:xfrm>
          <a:off x="208599" y="239086"/>
          <a:ext cx="11413671" cy="56718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88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4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693"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Première</a:t>
                      </a:r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800" b="1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partie</a:t>
                      </a:r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Wingdings" charset="2"/>
                        <a:buChar char="ü"/>
                      </a:pP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Ouverture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: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bienvenue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aux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participants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marL="285750" indent="-285750" algn="just">
                        <a:buFont typeface="Wingdings" charset="2"/>
                        <a:buChar char="ü"/>
                      </a:pP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Brève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introduction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du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projet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BONEX (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pour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rafraîchir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les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connaissances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et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pour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les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nouveaux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participants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)</a:t>
                      </a:r>
                    </a:p>
                    <a:p>
                      <a:pPr marL="285750" indent="-285750" algn="just">
                        <a:buFont typeface="Wingdings" charset="2"/>
                        <a:buChar char="ü"/>
                      </a:pP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Présentation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de la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méthodologie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de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l'atelier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endParaRPr lang="fr-FR" b="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7352"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Deuxième</a:t>
                      </a:r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800" b="1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partie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algn="ctr"/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1</a:t>
                      </a:r>
                      <a:r>
                        <a:rPr lang="es-ES" sz="1800" b="0" baseline="3000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er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exercice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Retour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d'information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et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validation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des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résultats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du premier atelier.</a:t>
                      </a:r>
                      <a:endParaRPr lang="fr-FR" b="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7314">
                <a:tc>
                  <a:txBody>
                    <a:bodyPr/>
                    <a:lstStyle/>
                    <a:p>
                      <a:pPr algn="ctr"/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2</a:t>
                      </a:r>
                      <a:r>
                        <a:rPr lang="es-ES" sz="1800" b="0" baseline="3000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ème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fr-FR" sz="1800" b="0" noProof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exercice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Co-</a:t>
                      </a:r>
                      <a:r>
                        <a:rPr lang="es-ES" sz="1800" b="1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création</a:t>
                      </a:r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de </a:t>
                      </a:r>
                      <a:r>
                        <a:rPr lang="es-ES" sz="1800" b="1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solutions</a:t>
                      </a:r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endParaRPr lang="fr-FR" b="1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À partir du Causal Loop </a:t>
                      </a:r>
                      <a:r>
                        <a:rPr lang="fr-FR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Diagram</a:t>
                      </a:r>
                      <a:r>
                        <a:rPr lang="fr-FR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(CLD), les participants identifieront les principales solutions avec des justifications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2072">
                <a:tc>
                  <a:txBody>
                    <a:bodyPr/>
                    <a:lstStyle/>
                    <a:p>
                      <a:pPr algn="ctr"/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3</a:t>
                      </a:r>
                      <a:r>
                        <a:rPr lang="es-ES" sz="1800" b="0" baseline="3000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ème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exercice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Sélectionner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les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solutions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les plus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prometteuses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endParaRPr lang="fr-FR" b="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8146">
                <a:tc>
                  <a:txBody>
                    <a:bodyPr/>
                    <a:lstStyle/>
                    <a:p>
                      <a:pPr algn="ctr"/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4</a:t>
                      </a:r>
                      <a:r>
                        <a:rPr lang="es-ES" sz="1800" b="0" baseline="3000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ème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exercice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Principaux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obstacles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et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opportunités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des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solutions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identifiées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 </a:t>
                      </a:r>
                      <a:r>
                        <a:rPr lang="fr-FR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Ensuite, les</a:t>
                      </a:r>
                      <a:r>
                        <a:rPr lang="fr-FR" sz="1800" b="0" i="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solutions </a:t>
                      </a:r>
                      <a:r>
                        <a:rPr lang="fr-FR" sz="1800" b="0" i="0" u="none" strike="noStrike" kern="1200" baseline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séléctionnées</a:t>
                      </a:r>
                      <a:r>
                        <a:rPr lang="fr-FR" sz="1800" b="0" i="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vont être </a:t>
                      </a:r>
                      <a:r>
                        <a:rPr lang="fr-FR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intégrerer</a:t>
                      </a:r>
                      <a:r>
                        <a:rPr lang="fr-FR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dans le CLD et discuteront de celles qui pourraient faire l'objet d'une intervention.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71999">
                <a:tc>
                  <a:txBody>
                    <a:bodyPr/>
                    <a:lstStyle/>
                    <a:p>
                      <a:pPr algn="ctr"/>
                      <a:r>
                        <a:rPr lang="es-ES" sz="1800" b="1" baseline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Troisième</a:t>
                      </a:r>
                      <a:r>
                        <a:rPr lang="es-ES" sz="1800" b="1" baseline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800" b="1" baseline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partie</a:t>
                      </a:r>
                      <a:r>
                        <a:rPr lang="es-ES" sz="1800" b="1" baseline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Identifiez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les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principaux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impacts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sur les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composantes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du WEFE (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Water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,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Energy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,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Food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,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Environment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) et sur les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écosystèmes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qui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les </a:t>
                      </a:r>
                      <a:r>
                        <a:rPr lang="es-ES" sz="1800" b="0" dirty="0" err="1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soutiennent</a:t>
                      </a:r>
                      <a:r>
                        <a:rPr lang="es-ES" sz="1800" b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.</a:t>
                      </a:r>
                      <a:r>
                        <a:rPr lang="es-ES" sz="1800" b="0" baseline="0" dirty="0">
                          <a:solidFill>
                            <a:schemeClr val="tx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endParaRPr lang="es-ES" sz="1800" b="0" dirty="0">
                        <a:solidFill>
                          <a:schemeClr val="tx1"/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object 5"/>
          <p:cNvSpPr/>
          <p:nvPr/>
        </p:nvSpPr>
        <p:spPr>
          <a:xfrm>
            <a:off x="105508" y="2095555"/>
            <a:ext cx="11622269" cy="3999724"/>
          </a:xfrm>
          <a:custGeom>
            <a:avLst/>
            <a:gdLst/>
            <a:ahLst/>
            <a:cxnLst/>
            <a:rect l="l" t="t" r="r" b="b"/>
            <a:pathLst>
              <a:path w="16992600" h="6096000">
                <a:moveTo>
                  <a:pt x="0" y="1016000"/>
                </a:moveTo>
                <a:lnTo>
                  <a:pt x="1105" y="968175"/>
                </a:lnTo>
                <a:lnTo>
                  <a:pt x="4390" y="920918"/>
                </a:lnTo>
                <a:lnTo>
                  <a:pt x="9806" y="874280"/>
                </a:lnTo>
                <a:lnTo>
                  <a:pt x="17303" y="828308"/>
                </a:lnTo>
                <a:lnTo>
                  <a:pt x="26833" y="783051"/>
                </a:lnTo>
                <a:lnTo>
                  <a:pt x="38347" y="738558"/>
                </a:lnTo>
                <a:lnTo>
                  <a:pt x="51797" y="694878"/>
                </a:lnTo>
                <a:lnTo>
                  <a:pt x="67133" y="652060"/>
                </a:lnTo>
                <a:lnTo>
                  <a:pt x="84306" y="610152"/>
                </a:lnTo>
                <a:lnTo>
                  <a:pt x="103269" y="569204"/>
                </a:lnTo>
                <a:lnTo>
                  <a:pt x="123971" y="529263"/>
                </a:lnTo>
                <a:lnTo>
                  <a:pt x="146365" y="490380"/>
                </a:lnTo>
                <a:lnTo>
                  <a:pt x="170401" y="452602"/>
                </a:lnTo>
                <a:lnTo>
                  <a:pt x="196031" y="415978"/>
                </a:lnTo>
                <a:lnTo>
                  <a:pt x="223206" y="380558"/>
                </a:lnTo>
                <a:lnTo>
                  <a:pt x="251878" y="346390"/>
                </a:lnTo>
                <a:lnTo>
                  <a:pt x="281996" y="313523"/>
                </a:lnTo>
                <a:lnTo>
                  <a:pt x="313513" y="282005"/>
                </a:lnTo>
                <a:lnTo>
                  <a:pt x="346380" y="251886"/>
                </a:lnTo>
                <a:lnTo>
                  <a:pt x="380547" y="223214"/>
                </a:lnTo>
                <a:lnTo>
                  <a:pt x="415967" y="196039"/>
                </a:lnTo>
                <a:lnTo>
                  <a:pt x="452591" y="170408"/>
                </a:lnTo>
                <a:lnTo>
                  <a:pt x="490368" y="146371"/>
                </a:lnTo>
                <a:lnTo>
                  <a:pt x="529252" y="123976"/>
                </a:lnTo>
                <a:lnTo>
                  <a:pt x="569193" y="103273"/>
                </a:lnTo>
                <a:lnTo>
                  <a:pt x="610142" y="84310"/>
                </a:lnTo>
                <a:lnTo>
                  <a:pt x="652050" y="67136"/>
                </a:lnTo>
                <a:lnTo>
                  <a:pt x="694869" y="51799"/>
                </a:lnTo>
                <a:lnTo>
                  <a:pt x="738549" y="38349"/>
                </a:lnTo>
                <a:lnTo>
                  <a:pt x="783043" y="26835"/>
                </a:lnTo>
                <a:lnTo>
                  <a:pt x="828301" y="17304"/>
                </a:lnTo>
                <a:lnTo>
                  <a:pt x="874275" y="9807"/>
                </a:lnTo>
                <a:lnTo>
                  <a:pt x="920915" y="4391"/>
                </a:lnTo>
                <a:lnTo>
                  <a:pt x="968173" y="1105"/>
                </a:lnTo>
                <a:lnTo>
                  <a:pt x="1016000" y="0"/>
                </a:lnTo>
                <a:lnTo>
                  <a:pt x="15976600" y="0"/>
                </a:lnTo>
                <a:lnTo>
                  <a:pt x="16024424" y="1105"/>
                </a:lnTo>
                <a:lnTo>
                  <a:pt x="16071681" y="4391"/>
                </a:lnTo>
                <a:lnTo>
                  <a:pt x="16118319" y="9807"/>
                </a:lnTo>
                <a:lnTo>
                  <a:pt x="16164291" y="17304"/>
                </a:lnTo>
                <a:lnTo>
                  <a:pt x="16209548" y="26835"/>
                </a:lnTo>
                <a:lnTo>
                  <a:pt x="16254041" y="38349"/>
                </a:lnTo>
                <a:lnTo>
                  <a:pt x="16297721" y="51799"/>
                </a:lnTo>
                <a:lnTo>
                  <a:pt x="16340539" y="67136"/>
                </a:lnTo>
                <a:lnTo>
                  <a:pt x="16382447" y="84310"/>
                </a:lnTo>
                <a:lnTo>
                  <a:pt x="16423395" y="103273"/>
                </a:lnTo>
                <a:lnTo>
                  <a:pt x="16463336" y="123976"/>
                </a:lnTo>
                <a:lnTo>
                  <a:pt x="16502219" y="146371"/>
                </a:lnTo>
                <a:lnTo>
                  <a:pt x="16539997" y="170408"/>
                </a:lnTo>
                <a:lnTo>
                  <a:pt x="16576621" y="196039"/>
                </a:lnTo>
                <a:lnTo>
                  <a:pt x="16612041" y="223214"/>
                </a:lnTo>
                <a:lnTo>
                  <a:pt x="16646209" y="251886"/>
                </a:lnTo>
                <a:lnTo>
                  <a:pt x="16679076" y="282005"/>
                </a:lnTo>
                <a:lnTo>
                  <a:pt x="16710594" y="313523"/>
                </a:lnTo>
                <a:lnTo>
                  <a:pt x="16740713" y="346390"/>
                </a:lnTo>
                <a:lnTo>
                  <a:pt x="16769385" y="380558"/>
                </a:lnTo>
                <a:lnTo>
                  <a:pt x="16796560" y="415978"/>
                </a:lnTo>
                <a:lnTo>
                  <a:pt x="16822191" y="452602"/>
                </a:lnTo>
                <a:lnTo>
                  <a:pt x="16846228" y="490380"/>
                </a:lnTo>
                <a:lnTo>
                  <a:pt x="16868623" y="529263"/>
                </a:lnTo>
                <a:lnTo>
                  <a:pt x="16889326" y="569204"/>
                </a:lnTo>
                <a:lnTo>
                  <a:pt x="16908289" y="610152"/>
                </a:lnTo>
                <a:lnTo>
                  <a:pt x="16925463" y="652060"/>
                </a:lnTo>
                <a:lnTo>
                  <a:pt x="16940800" y="694878"/>
                </a:lnTo>
                <a:lnTo>
                  <a:pt x="16954250" y="738558"/>
                </a:lnTo>
                <a:lnTo>
                  <a:pt x="16965764" y="783051"/>
                </a:lnTo>
                <a:lnTo>
                  <a:pt x="16975295" y="828308"/>
                </a:lnTo>
                <a:lnTo>
                  <a:pt x="16982792" y="874280"/>
                </a:lnTo>
                <a:lnTo>
                  <a:pt x="16988208" y="920918"/>
                </a:lnTo>
                <a:lnTo>
                  <a:pt x="16991494" y="968175"/>
                </a:lnTo>
                <a:lnTo>
                  <a:pt x="16992600" y="1016000"/>
                </a:lnTo>
                <a:lnTo>
                  <a:pt x="16992600" y="5079974"/>
                </a:lnTo>
                <a:lnTo>
                  <a:pt x="16991494" y="5127803"/>
                </a:lnTo>
                <a:lnTo>
                  <a:pt x="16988208" y="5175063"/>
                </a:lnTo>
                <a:lnTo>
                  <a:pt x="16982792" y="5221705"/>
                </a:lnTo>
                <a:lnTo>
                  <a:pt x="16975295" y="5267680"/>
                </a:lnTo>
                <a:lnTo>
                  <a:pt x="16965764" y="5312940"/>
                </a:lnTo>
                <a:lnTo>
                  <a:pt x="16954250" y="5357435"/>
                </a:lnTo>
                <a:lnTo>
                  <a:pt x="16940800" y="5401117"/>
                </a:lnTo>
                <a:lnTo>
                  <a:pt x="16925463" y="5443937"/>
                </a:lnTo>
                <a:lnTo>
                  <a:pt x="16908289" y="5485847"/>
                </a:lnTo>
                <a:lnTo>
                  <a:pt x="16889326" y="5526797"/>
                </a:lnTo>
                <a:lnTo>
                  <a:pt x="16868623" y="5566739"/>
                </a:lnTo>
                <a:lnTo>
                  <a:pt x="16846228" y="5605623"/>
                </a:lnTo>
                <a:lnTo>
                  <a:pt x="16822191" y="5643402"/>
                </a:lnTo>
                <a:lnTo>
                  <a:pt x="16796560" y="5680026"/>
                </a:lnTo>
                <a:lnTo>
                  <a:pt x="16769385" y="5715447"/>
                </a:lnTo>
                <a:lnTo>
                  <a:pt x="16740713" y="5749615"/>
                </a:lnTo>
                <a:lnTo>
                  <a:pt x="16710594" y="5782483"/>
                </a:lnTo>
                <a:lnTo>
                  <a:pt x="16679076" y="5814000"/>
                </a:lnTo>
                <a:lnTo>
                  <a:pt x="16646209" y="5844119"/>
                </a:lnTo>
                <a:lnTo>
                  <a:pt x="16612041" y="5872791"/>
                </a:lnTo>
                <a:lnTo>
                  <a:pt x="16576621" y="5899966"/>
                </a:lnTo>
                <a:lnTo>
                  <a:pt x="16539997" y="5925596"/>
                </a:lnTo>
                <a:lnTo>
                  <a:pt x="16502219" y="5949633"/>
                </a:lnTo>
                <a:lnTo>
                  <a:pt x="16463336" y="5972027"/>
                </a:lnTo>
                <a:lnTo>
                  <a:pt x="16423395" y="5992730"/>
                </a:lnTo>
                <a:lnTo>
                  <a:pt x="16382447" y="6011692"/>
                </a:lnTo>
                <a:lnTo>
                  <a:pt x="16340539" y="6028866"/>
                </a:lnTo>
                <a:lnTo>
                  <a:pt x="16297721" y="6044202"/>
                </a:lnTo>
                <a:lnTo>
                  <a:pt x="16254041" y="6057651"/>
                </a:lnTo>
                <a:lnTo>
                  <a:pt x="16209548" y="6069166"/>
                </a:lnTo>
                <a:lnTo>
                  <a:pt x="16164291" y="6078696"/>
                </a:lnTo>
                <a:lnTo>
                  <a:pt x="16118319" y="6086193"/>
                </a:lnTo>
                <a:lnTo>
                  <a:pt x="16071681" y="6091609"/>
                </a:lnTo>
                <a:lnTo>
                  <a:pt x="16024424" y="6094894"/>
                </a:lnTo>
                <a:lnTo>
                  <a:pt x="15976600" y="6096000"/>
                </a:lnTo>
                <a:lnTo>
                  <a:pt x="1016000" y="6096000"/>
                </a:lnTo>
                <a:lnTo>
                  <a:pt x="968173" y="6094894"/>
                </a:lnTo>
                <a:lnTo>
                  <a:pt x="920915" y="6091609"/>
                </a:lnTo>
                <a:lnTo>
                  <a:pt x="874275" y="6086193"/>
                </a:lnTo>
                <a:lnTo>
                  <a:pt x="828301" y="6078696"/>
                </a:lnTo>
                <a:lnTo>
                  <a:pt x="783043" y="6069166"/>
                </a:lnTo>
                <a:lnTo>
                  <a:pt x="738549" y="6057651"/>
                </a:lnTo>
                <a:lnTo>
                  <a:pt x="694869" y="6044202"/>
                </a:lnTo>
                <a:lnTo>
                  <a:pt x="652050" y="6028866"/>
                </a:lnTo>
                <a:lnTo>
                  <a:pt x="610142" y="6011692"/>
                </a:lnTo>
                <a:lnTo>
                  <a:pt x="569193" y="5992730"/>
                </a:lnTo>
                <a:lnTo>
                  <a:pt x="529252" y="5972027"/>
                </a:lnTo>
                <a:lnTo>
                  <a:pt x="490368" y="5949633"/>
                </a:lnTo>
                <a:lnTo>
                  <a:pt x="452591" y="5925596"/>
                </a:lnTo>
                <a:lnTo>
                  <a:pt x="415967" y="5899966"/>
                </a:lnTo>
                <a:lnTo>
                  <a:pt x="380547" y="5872791"/>
                </a:lnTo>
                <a:lnTo>
                  <a:pt x="346380" y="5844119"/>
                </a:lnTo>
                <a:lnTo>
                  <a:pt x="313513" y="5814000"/>
                </a:lnTo>
                <a:lnTo>
                  <a:pt x="281996" y="5782483"/>
                </a:lnTo>
                <a:lnTo>
                  <a:pt x="251878" y="5749615"/>
                </a:lnTo>
                <a:lnTo>
                  <a:pt x="223206" y="5715447"/>
                </a:lnTo>
                <a:lnTo>
                  <a:pt x="196031" y="5680026"/>
                </a:lnTo>
                <a:lnTo>
                  <a:pt x="170401" y="5643402"/>
                </a:lnTo>
                <a:lnTo>
                  <a:pt x="146365" y="5605623"/>
                </a:lnTo>
                <a:lnTo>
                  <a:pt x="123971" y="5566739"/>
                </a:lnTo>
                <a:lnTo>
                  <a:pt x="103269" y="5526797"/>
                </a:lnTo>
                <a:lnTo>
                  <a:pt x="84306" y="5485847"/>
                </a:lnTo>
                <a:lnTo>
                  <a:pt x="67133" y="5443937"/>
                </a:lnTo>
                <a:lnTo>
                  <a:pt x="51797" y="5401117"/>
                </a:lnTo>
                <a:lnTo>
                  <a:pt x="38347" y="5357435"/>
                </a:lnTo>
                <a:lnTo>
                  <a:pt x="26833" y="5312940"/>
                </a:lnTo>
                <a:lnTo>
                  <a:pt x="17303" y="5267680"/>
                </a:lnTo>
                <a:lnTo>
                  <a:pt x="9806" y="5221705"/>
                </a:lnTo>
                <a:lnTo>
                  <a:pt x="4390" y="5175063"/>
                </a:lnTo>
                <a:lnTo>
                  <a:pt x="1105" y="5127803"/>
                </a:lnTo>
                <a:lnTo>
                  <a:pt x="0" y="5079974"/>
                </a:lnTo>
                <a:lnTo>
                  <a:pt x="0" y="1016000"/>
                </a:lnTo>
                <a:close/>
              </a:path>
            </a:pathLst>
          </a:custGeom>
          <a:ln w="57150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8376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1">
            <a:extLst>
              <a:ext uri="{FF2B5EF4-FFF2-40B4-BE49-F238E27FC236}">
                <a16:creationId xmlns:a16="http://schemas.microsoft.com/office/drawing/2014/main" id="{D4B53FC7-54AD-E42D-3A68-1CCDFCB05F80}"/>
              </a:ext>
            </a:extLst>
          </p:cNvPr>
          <p:cNvSpPr txBox="1">
            <a:spLocks/>
          </p:cNvSpPr>
          <p:nvPr/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3600" b="1" dirty="0">
                <a:solidFill>
                  <a:srgbClr val="3399CC"/>
                </a:solidFill>
              </a:rPr>
              <a:t>Co-</a:t>
            </a:r>
            <a:r>
              <a:rPr lang="es-ES" sz="3600" b="1" dirty="0" err="1">
                <a:solidFill>
                  <a:srgbClr val="3399CC"/>
                </a:solidFill>
              </a:rPr>
              <a:t>création</a:t>
            </a:r>
            <a:r>
              <a:rPr lang="es-ES" sz="3600" b="1" dirty="0">
                <a:solidFill>
                  <a:srgbClr val="3399CC"/>
                </a:solidFill>
              </a:rPr>
              <a:t> de </a:t>
            </a:r>
            <a:r>
              <a:rPr lang="es-ES" sz="3600" b="1" dirty="0" err="1">
                <a:solidFill>
                  <a:srgbClr val="3399CC"/>
                </a:solidFill>
              </a:rPr>
              <a:t>solutions</a:t>
            </a:r>
            <a:r>
              <a:rPr lang="es-ES" sz="3600" b="1" dirty="0">
                <a:solidFill>
                  <a:srgbClr val="3399CC"/>
                </a:solidFill>
              </a:rPr>
              <a:t> </a:t>
            </a:r>
          </a:p>
        </p:txBody>
      </p:sp>
      <p:grpSp>
        <p:nvGrpSpPr>
          <p:cNvPr id="7" name="Grouper 6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8" name="ZoneTexte 7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  <p:sp>
        <p:nvSpPr>
          <p:cNvPr id="29" name="Rectangle 28"/>
          <p:cNvSpPr/>
          <p:nvPr/>
        </p:nvSpPr>
        <p:spPr>
          <a:xfrm>
            <a:off x="6518225" y="477231"/>
            <a:ext cx="519873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charset="2"/>
              <a:buChar char="ü"/>
            </a:pPr>
            <a:endParaRPr lang="fr-FR" dirty="0"/>
          </a:p>
          <a:p>
            <a:pPr marL="285750" indent="-285750" algn="just">
              <a:buFont typeface="Wingdings" charset="2"/>
              <a:buChar char="ü"/>
            </a:pPr>
            <a:r>
              <a:rPr lang="fr-FR" dirty="0"/>
              <a:t>Les participants disposent de </a:t>
            </a:r>
            <a:r>
              <a:rPr lang="fr-FR" b="1" dirty="0"/>
              <a:t>5 minutes </a:t>
            </a:r>
            <a:r>
              <a:rPr lang="fr-FR" dirty="0"/>
              <a:t>pour répondre aux questions par écrit</a:t>
            </a:r>
          </a:p>
          <a:p>
            <a:pPr marL="285750" indent="-285750" algn="just">
              <a:buFont typeface="Wingdings" charset="2"/>
              <a:buChar char="ü"/>
            </a:pPr>
            <a:endParaRPr lang="fr-FR" dirty="0"/>
          </a:p>
          <a:p>
            <a:pPr marL="285750" indent="-285750" algn="just">
              <a:buFont typeface="Wingdings" charset="2"/>
              <a:buChar char="ü"/>
            </a:pPr>
            <a:r>
              <a:rPr lang="fr-FR" dirty="0"/>
              <a:t>Il y a un débriefing de </a:t>
            </a:r>
            <a:r>
              <a:rPr lang="fr-FR" b="1" dirty="0"/>
              <a:t>10 minutes </a:t>
            </a:r>
            <a:r>
              <a:rPr lang="fr-FR" dirty="0"/>
              <a:t>par group. </a:t>
            </a:r>
          </a:p>
          <a:p>
            <a:pPr marL="285750" indent="-285750" algn="just">
              <a:buFont typeface="Wingdings" charset="2"/>
              <a:buChar char="ü"/>
            </a:pPr>
            <a:endParaRPr lang="fr-FR" dirty="0"/>
          </a:p>
          <a:p>
            <a:pPr marL="285750" indent="-285750" algn="just">
              <a:buFont typeface="Wingdings" charset="2"/>
              <a:buChar char="ü"/>
            </a:pPr>
            <a:r>
              <a:rPr lang="fr-FR" dirty="0"/>
              <a:t>Le modérateur demande aux participants de partager leurs réponses avec le reste du groupe. </a:t>
            </a:r>
          </a:p>
          <a:p>
            <a:pPr marL="285750" indent="-285750" algn="just">
              <a:buFont typeface="Wingdings" charset="2"/>
              <a:buChar char="ü"/>
            </a:pPr>
            <a:endParaRPr lang="fr-FR" dirty="0"/>
          </a:p>
          <a:p>
            <a:pPr marL="285750" indent="-285750" algn="just">
              <a:buFont typeface="Wingdings" charset="2"/>
              <a:buChar char="ü"/>
            </a:pPr>
            <a:r>
              <a:rPr lang="fr-FR" dirty="0"/>
              <a:t>Le modérateur écrit les points les plus importants de la discussion sur le tableau blanc de résumé.</a:t>
            </a:r>
          </a:p>
          <a:p>
            <a:pPr marL="285750" indent="-285750" algn="just">
              <a:buFont typeface="Wingdings" charset="2"/>
              <a:buChar char="ü"/>
            </a:pPr>
            <a:endParaRPr lang="fr-FR" dirty="0"/>
          </a:p>
        </p:txBody>
      </p:sp>
      <p:grpSp>
        <p:nvGrpSpPr>
          <p:cNvPr id="38" name="object 28"/>
          <p:cNvGrpSpPr/>
          <p:nvPr/>
        </p:nvGrpSpPr>
        <p:grpSpPr>
          <a:xfrm>
            <a:off x="7870008" y="4245159"/>
            <a:ext cx="2594499" cy="1743080"/>
            <a:chOff x="8141461" y="5588761"/>
            <a:chExt cx="6426200" cy="4148454"/>
          </a:xfrm>
        </p:grpSpPr>
        <p:sp>
          <p:nvSpPr>
            <p:cNvPr id="39" name="object 29"/>
            <p:cNvSpPr/>
            <p:nvPr/>
          </p:nvSpPr>
          <p:spPr>
            <a:xfrm>
              <a:off x="8154161" y="5601461"/>
              <a:ext cx="6400800" cy="3965575"/>
            </a:xfrm>
            <a:custGeom>
              <a:avLst/>
              <a:gdLst/>
              <a:ahLst/>
              <a:cxnLst/>
              <a:rect l="l" t="t" r="r" b="b"/>
              <a:pathLst>
                <a:path w="6400800" h="3965575">
                  <a:moveTo>
                    <a:pt x="6400800" y="0"/>
                  </a:moveTo>
                  <a:lnTo>
                    <a:pt x="0" y="0"/>
                  </a:lnTo>
                  <a:lnTo>
                    <a:pt x="0" y="3965448"/>
                  </a:lnTo>
                  <a:lnTo>
                    <a:pt x="6400800" y="3965448"/>
                  </a:lnTo>
                  <a:lnTo>
                    <a:pt x="6400800" y="0"/>
                  </a:lnTo>
                  <a:close/>
                </a:path>
              </a:pathLst>
            </a:custGeom>
            <a:solidFill>
              <a:srgbClr val="EDEB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30"/>
            <p:cNvSpPr/>
            <p:nvPr/>
          </p:nvSpPr>
          <p:spPr>
            <a:xfrm>
              <a:off x="8154161" y="5601461"/>
              <a:ext cx="6400800" cy="3965575"/>
            </a:xfrm>
            <a:custGeom>
              <a:avLst/>
              <a:gdLst/>
              <a:ahLst/>
              <a:cxnLst/>
              <a:rect l="l" t="t" r="r" b="b"/>
              <a:pathLst>
                <a:path w="6400800" h="3965575">
                  <a:moveTo>
                    <a:pt x="0" y="3965448"/>
                  </a:moveTo>
                  <a:lnTo>
                    <a:pt x="6400800" y="3965448"/>
                  </a:lnTo>
                  <a:lnTo>
                    <a:pt x="6400800" y="0"/>
                  </a:lnTo>
                  <a:lnTo>
                    <a:pt x="0" y="0"/>
                  </a:lnTo>
                  <a:lnTo>
                    <a:pt x="0" y="3965448"/>
                  </a:lnTo>
                  <a:close/>
                </a:path>
              </a:pathLst>
            </a:custGeom>
            <a:ln w="25400">
              <a:solidFill>
                <a:srgbClr val="9389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3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60663" y="5756147"/>
              <a:ext cx="1458468" cy="1508759"/>
            </a:xfrm>
            <a:prstGeom prst="rect">
              <a:avLst/>
            </a:prstGeom>
          </p:spPr>
        </p:pic>
        <p:pic>
          <p:nvPicPr>
            <p:cNvPr id="42" name="object 3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540749" y="6082537"/>
              <a:ext cx="1218742" cy="243839"/>
            </a:xfrm>
            <a:prstGeom prst="rect">
              <a:avLst/>
            </a:prstGeom>
          </p:spPr>
        </p:pic>
        <p:pic>
          <p:nvPicPr>
            <p:cNvPr id="43" name="object 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19515" y="6944867"/>
              <a:ext cx="1458468" cy="1508760"/>
            </a:xfrm>
            <a:prstGeom prst="rect">
              <a:avLst/>
            </a:prstGeom>
          </p:spPr>
        </p:pic>
        <p:pic>
          <p:nvPicPr>
            <p:cNvPr id="44" name="object 3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499601" y="7271004"/>
              <a:ext cx="1300861" cy="243839"/>
            </a:xfrm>
            <a:prstGeom prst="rect">
              <a:avLst/>
            </a:prstGeom>
          </p:spPr>
        </p:pic>
        <p:pic>
          <p:nvPicPr>
            <p:cNvPr id="45" name="object 3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15527" y="8226551"/>
              <a:ext cx="1456944" cy="1510284"/>
            </a:xfrm>
            <a:prstGeom prst="rect">
              <a:avLst/>
            </a:prstGeom>
          </p:spPr>
        </p:pic>
        <p:pic>
          <p:nvPicPr>
            <p:cNvPr id="46" name="object 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595105" y="8553957"/>
              <a:ext cx="1305941" cy="243840"/>
            </a:xfrm>
            <a:prstGeom prst="rect">
              <a:avLst/>
            </a:prstGeom>
          </p:spPr>
        </p:pic>
        <p:pic>
          <p:nvPicPr>
            <p:cNvPr id="47" name="object 3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113263" y="5725667"/>
              <a:ext cx="1458468" cy="1510284"/>
            </a:xfrm>
            <a:prstGeom prst="rect">
              <a:avLst/>
            </a:prstGeom>
          </p:spPr>
        </p:pic>
        <p:pic>
          <p:nvPicPr>
            <p:cNvPr id="48" name="object 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293985" y="6052438"/>
              <a:ext cx="1304544" cy="243839"/>
            </a:xfrm>
            <a:prstGeom prst="rect">
              <a:avLst/>
            </a:prstGeom>
          </p:spPr>
        </p:pic>
        <p:pic>
          <p:nvPicPr>
            <p:cNvPr id="49" name="object 3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287000" y="7235951"/>
              <a:ext cx="1458468" cy="1508760"/>
            </a:xfrm>
            <a:prstGeom prst="rect">
              <a:avLst/>
            </a:prstGeom>
          </p:spPr>
        </p:pic>
        <p:pic>
          <p:nvPicPr>
            <p:cNvPr id="50" name="object 4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467466" y="7561833"/>
              <a:ext cx="1302511" cy="243839"/>
            </a:xfrm>
            <a:prstGeom prst="rect">
              <a:avLst/>
            </a:prstGeom>
          </p:spPr>
        </p:pic>
        <p:pic>
          <p:nvPicPr>
            <p:cNvPr id="51" name="object 4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599673" y="6423913"/>
              <a:ext cx="133603" cy="133603"/>
            </a:xfrm>
            <a:prstGeom prst="rect">
              <a:avLst/>
            </a:prstGeom>
          </p:spPr>
        </p:pic>
        <p:pic>
          <p:nvPicPr>
            <p:cNvPr id="52" name="object 4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860277" y="6468109"/>
              <a:ext cx="133603" cy="133603"/>
            </a:xfrm>
            <a:prstGeom prst="rect">
              <a:avLst/>
            </a:prstGeom>
          </p:spPr>
        </p:pic>
        <p:pic>
          <p:nvPicPr>
            <p:cNvPr id="53" name="object 4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544810" y="6696709"/>
              <a:ext cx="133604" cy="133603"/>
            </a:xfrm>
            <a:prstGeom prst="rect">
              <a:avLst/>
            </a:prstGeom>
          </p:spPr>
        </p:pic>
        <p:pic>
          <p:nvPicPr>
            <p:cNvPr id="54" name="object 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50121" y="6631177"/>
              <a:ext cx="133603" cy="133604"/>
            </a:xfrm>
            <a:prstGeom prst="rect">
              <a:avLst/>
            </a:prstGeom>
          </p:spPr>
        </p:pic>
        <p:pic>
          <p:nvPicPr>
            <p:cNvPr id="55" name="object 4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577325" y="7743697"/>
              <a:ext cx="133603" cy="133603"/>
            </a:xfrm>
            <a:prstGeom prst="rect">
              <a:avLst/>
            </a:prstGeom>
          </p:spPr>
        </p:pic>
        <p:pic>
          <p:nvPicPr>
            <p:cNvPr id="56" name="object 4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956801" y="7601966"/>
              <a:ext cx="133603" cy="133603"/>
            </a:xfrm>
            <a:prstGeom prst="rect">
              <a:avLst/>
            </a:prstGeom>
          </p:spPr>
        </p:pic>
        <p:pic>
          <p:nvPicPr>
            <p:cNvPr id="57" name="object 4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831322" y="8069833"/>
              <a:ext cx="133603" cy="133604"/>
            </a:xfrm>
            <a:prstGeom prst="rect">
              <a:avLst/>
            </a:prstGeom>
          </p:spPr>
        </p:pic>
      </p:grpSp>
      <p:grpSp>
        <p:nvGrpSpPr>
          <p:cNvPr id="58" name="Grouper 57"/>
          <p:cNvGrpSpPr/>
          <p:nvPr/>
        </p:nvGrpSpPr>
        <p:grpSpPr>
          <a:xfrm>
            <a:off x="229508" y="833905"/>
            <a:ext cx="6317922" cy="5229398"/>
            <a:chOff x="229508" y="833905"/>
            <a:chExt cx="6317922" cy="5229398"/>
          </a:xfrm>
        </p:grpSpPr>
        <p:grpSp>
          <p:nvGrpSpPr>
            <p:cNvPr id="59" name="Grouper 58"/>
            <p:cNvGrpSpPr/>
            <p:nvPr/>
          </p:nvGrpSpPr>
          <p:grpSpPr>
            <a:xfrm>
              <a:off x="350945" y="833905"/>
              <a:ext cx="6196485" cy="5197422"/>
              <a:chOff x="384808" y="824952"/>
              <a:chExt cx="6196485" cy="5197422"/>
            </a:xfrm>
          </p:grpSpPr>
          <p:pic>
            <p:nvPicPr>
              <p:cNvPr id="61" name="object 11"/>
              <p:cNvPicPr/>
              <p:nvPr/>
            </p:nvPicPr>
            <p:blipFill rotWithShape="1">
              <a:blip r:embed="rId12" cstate="print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rightnessContrast bright="20000" contrast="-40000"/>
                        </a14:imgEffect>
                      </a14:imgLayer>
                    </a14:imgProps>
                  </a:ext>
                </a:extLst>
              </a:blip>
              <a:srcRect r="62743" b="50081"/>
              <a:stretch/>
            </p:blipFill>
            <p:spPr>
              <a:xfrm>
                <a:off x="384808" y="824952"/>
                <a:ext cx="2649411" cy="2639639"/>
              </a:xfrm>
              <a:prstGeom prst="rect">
                <a:avLst/>
              </a:prstGeom>
            </p:spPr>
          </p:pic>
          <p:grpSp>
            <p:nvGrpSpPr>
              <p:cNvPr id="62" name="Grouper 61"/>
              <p:cNvGrpSpPr/>
              <p:nvPr/>
            </p:nvGrpSpPr>
            <p:grpSpPr>
              <a:xfrm>
                <a:off x="3034219" y="1032571"/>
                <a:ext cx="3547074" cy="2622260"/>
                <a:chOff x="7101879" y="1184196"/>
                <a:chExt cx="4223433" cy="3158686"/>
              </a:xfrm>
            </p:grpSpPr>
            <p:pic>
              <p:nvPicPr>
                <p:cNvPr id="64" name="object 11"/>
                <p:cNvPicPr/>
                <p:nvPr/>
              </p:nvPicPr>
              <p:blipFill rotWithShape="1">
                <a:blip r:embed="rId12" cstate="print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brightnessContrast bright="20000" contrast="-40000"/>
                          </a14:imgEffect>
                        </a14:imgLayer>
                      </a14:imgProps>
                    </a:ext>
                  </a:extLst>
                </a:blip>
                <a:srcRect l="60582" b="54162"/>
                <a:stretch/>
              </p:blipFill>
              <p:spPr>
                <a:xfrm>
                  <a:off x="7101879" y="1184196"/>
                  <a:ext cx="3664406" cy="3105166"/>
                </a:xfrm>
                <a:prstGeom prst="rect">
                  <a:avLst/>
                </a:prstGeom>
              </p:spPr>
            </p:pic>
            <p:sp>
              <p:nvSpPr>
                <p:cNvPr id="65" name="ZoneTexte 64"/>
                <p:cNvSpPr txBox="1"/>
                <p:nvPr/>
              </p:nvSpPr>
              <p:spPr>
                <a:xfrm>
                  <a:off x="9831640" y="3165476"/>
                  <a:ext cx="1493672" cy="1177406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endParaRPr lang="fr-FR"/>
                </a:p>
              </p:txBody>
            </p:sp>
          </p:grpSp>
          <p:pic>
            <p:nvPicPr>
              <p:cNvPr id="63" name="object 11"/>
              <p:cNvPicPr/>
              <p:nvPr/>
            </p:nvPicPr>
            <p:blipFill rotWithShape="1">
              <a:blip r:embed="rId12" cstate="print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rightnessContrast bright="20000" contrast="-40000"/>
                        </a14:imgEffect>
                      </a14:imgLayer>
                    </a14:imgProps>
                  </a:ext>
                </a:extLst>
              </a:blip>
              <a:srcRect r="62743" b="50081"/>
              <a:stretch/>
            </p:blipFill>
            <p:spPr>
              <a:xfrm>
                <a:off x="2845876" y="3382735"/>
                <a:ext cx="2649411" cy="2639639"/>
              </a:xfrm>
              <a:prstGeom prst="rect">
                <a:avLst/>
              </a:prstGeom>
            </p:spPr>
          </p:pic>
        </p:grpSp>
        <p:pic>
          <p:nvPicPr>
            <p:cNvPr id="60" name="object 11"/>
            <p:cNvPicPr/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rcRect r="62743" b="50081"/>
            <a:stretch/>
          </p:blipFill>
          <p:spPr>
            <a:xfrm>
              <a:off x="229508" y="3423664"/>
              <a:ext cx="2649411" cy="26396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9177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1">
            <a:extLst>
              <a:ext uri="{FF2B5EF4-FFF2-40B4-BE49-F238E27FC236}">
                <a16:creationId xmlns:a16="http://schemas.microsoft.com/office/drawing/2014/main" id="{D4B53FC7-54AD-E42D-3A68-1CCDFCB05F80}"/>
              </a:ext>
            </a:extLst>
          </p:cNvPr>
          <p:cNvSpPr txBox="1">
            <a:spLocks/>
          </p:cNvSpPr>
          <p:nvPr/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3600" b="1" dirty="0">
                <a:solidFill>
                  <a:srgbClr val="3399CC"/>
                </a:solidFill>
              </a:rPr>
              <a:t>Co-</a:t>
            </a:r>
            <a:r>
              <a:rPr lang="es-ES" sz="3600" b="1" dirty="0" err="1">
                <a:solidFill>
                  <a:srgbClr val="3399CC"/>
                </a:solidFill>
              </a:rPr>
              <a:t>création</a:t>
            </a:r>
            <a:r>
              <a:rPr lang="es-ES" sz="3600" b="1" dirty="0">
                <a:solidFill>
                  <a:srgbClr val="3399CC"/>
                </a:solidFill>
              </a:rPr>
              <a:t> de </a:t>
            </a:r>
            <a:r>
              <a:rPr lang="es-ES" sz="3600" b="1" dirty="0" err="1">
                <a:solidFill>
                  <a:srgbClr val="3399CC"/>
                </a:solidFill>
              </a:rPr>
              <a:t>solutions</a:t>
            </a:r>
            <a:r>
              <a:rPr lang="es-ES" sz="3600" b="1" dirty="0">
                <a:solidFill>
                  <a:srgbClr val="3399CC"/>
                </a:solidFill>
              </a:rPr>
              <a:t> </a:t>
            </a:r>
          </a:p>
        </p:txBody>
      </p:sp>
      <p:grpSp>
        <p:nvGrpSpPr>
          <p:cNvPr id="7" name="Grouper 6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8" name="ZoneTexte 7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  <p:grpSp>
        <p:nvGrpSpPr>
          <p:cNvPr id="34" name="Grouper 33"/>
          <p:cNvGrpSpPr/>
          <p:nvPr/>
        </p:nvGrpSpPr>
        <p:grpSpPr>
          <a:xfrm>
            <a:off x="229508" y="833905"/>
            <a:ext cx="6317922" cy="5229398"/>
            <a:chOff x="229508" y="833905"/>
            <a:chExt cx="6317922" cy="5229398"/>
          </a:xfrm>
        </p:grpSpPr>
        <p:grpSp>
          <p:nvGrpSpPr>
            <p:cNvPr id="35" name="Grouper 34"/>
            <p:cNvGrpSpPr/>
            <p:nvPr/>
          </p:nvGrpSpPr>
          <p:grpSpPr>
            <a:xfrm>
              <a:off x="350945" y="833905"/>
              <a:ext cx="6196485" cy="5197422"/>
              <a:chOff x="384808" y="824952"/>
              <a:chExt cx="6196485" cy="5197422"/>
            </a:xfrm>
          </p:grpSpPr>
          <p:pic>
            <p:nvPicPr>
              <p:cNvPr id="58" name="object 11"/>
              <p:cNvPicPr/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0000" contrast="-40000"/>
                        </a14:imgEffect>
                      </a14:imgLayer>
                    </a14:imgProps>
                  </a:ext>
                </a:extLst>
              </a:blip>
              <a:srcRect r="62743" b="50081"/>
              <a:stretch/>
            </p:blipFill>
            <p:spPr>
              <a:xfrm>
                <a:off x="384808" y="824952"/>
                <a:ext cx="2649411" cy="2639639"/>
              </a:xfrm>
              <a:prstGeom prst="rect">
                <a:avLst/>
              </a:prstGeom>
            </p:spPr>
          </p:pic>
          <p:grpSp>
            <p:nvGrpSpPr>
              <p:cNvPr id="59" name="Grouper 58"/>
              <p:cNvGrpSpPr/>
              <p:nvPr/>
            </p:nvGrpSpPr>
            <p:grpSpPr>
              <a:xfrm>
                <a:off x="3034219" y="1032571"/>
                <a:ext cx="3547074" cy="2622260"/>
                <a:chOff x="7101879" y="1184196"/>
                <a:chExt cx="4223433" cy="3158686"/>
              </a:xfrm>
            </p:grpSpPr>
            <p:pic>
              <p:nvPicPr>
                <p:cNvPr id="61" name="object 11"/>
                <p:cNvPicPr/>
                <p:nvPr/>
              </p:nvPicPr>
              <p:blipFill rotWithShape="1"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20000" contrast="-40000"/>
                          </a14:imgEffect>
                        </a14:imgLayer>
                      </a14:imgProps>
                    </a:ext>
                  </a:extLst>
                </a:blip>
                <a:srcRect l="60582" b="54162"/>
                <a:stretch/>
              </p:blipFill>
              <p:spPr>
                <a:xfrm>
                  <a:off x="7101879" y="1184196"/>
                  <a:ext cx="3664406" cy="3105166"/>
                </a:xfrm>
                <a:prstGeom prst="rect">
                  <a:avLst/>
                </a:prstGeom>
              </p:spPr>
            </p:pic>
            <p:sp>
              <p:nvSpPr>
                <p:cNvPr id="62" name="ZoneTexte 61"/>
                <p:cNvSpPr txBox="1"/>
                <p:nvPr/>
              </p:nvSpPr>
              <p:spPr>
                <a:xfrm>
                  <a:off x="9831640" y="3165476"/>
                  <a:ext cx="1493672" cy="1177406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endParaRPr lang="fr-FR"/>
                </a:p>
              </p:txBody>
            </p:sp>
          </p:grpSp>
          <p:pic>
            <p:nvPicPr>
              <p:cNvPr id="60" name="object 11"/>
              <p:cNvPicPr/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0000" contrast="-40000"/>
                        </a14:imgEffect>
                      </a14:imgLayer>
                    </a14:imgProps>
                  </a:ext>
                </a:extLst>
              </a:blip>
              <a:srcRect r="62743" b="50081"/>
              <a:stretch/>
            </p:blipFill>
            <p:spPr>
              <a:xfrm>
                <a:off x="2845876" y="3382735"/>
                <a:ext cx="2649411" cy="2639639"/>
              </a:xfrm>
              <a:prstGeom prst="rect">
                <a:avLst/>
              </a:prstGeom>
            </p:spPr>
          </p:pic>
        </p:grpSp>
        <p:pic>
          <p:nvPicPr>
            <p:cNvPr id="36" name="object 11"/>
            <p:cNvPicPr/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rcRect r="62743" b="50081"/>
            <a:stretch/>
          </p:blipFill>
          <p:spPr>
            <a:xfrm>
              <a:off x="229508" y="3423664"/>
              <a:ext cx="2649411" cy="2639639"/>
            </a:xfrm>
            <a:prstGeom prst="rect">
              <a:avLst/>
            </a:prstGeom>
          </p:spPr>
        </p:pic>
      </p:grpSp>
      <p:sp>
        <p:nvSpPr>
          <p:cNvPr id="29" name="Rectangle 28"/>
          <p:cNvSpPr/>
          <p:nvPr/>
        </p:nvSpPr>
        <p:spPr>
          <a:xfrm>
            <a:off x="5008219" y="2156372"/>
            <a:ext cx="718282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fr-FR" sz="2000" dirty="0"/>
          </a:p>
          <a:p>
            <a:pPr marL="342900" indent="-342900" algn="just">
              <a:buFont typeface="Wingdings" charset="2"/>
              <a:buChar char="ü"/>
            </a:pPr>
            <a:endParaRPr lang="fr-FR" sz="2000" dirty="0"/>
          </a:p>
          <a:p>
            <a:pPr algn="just"/>
            <a:r>
              <a:rPr lang="fr-FR" sz="2000" b="1" dirty="0"/>
              <a:t>Innovation Technologique</a:t>
            </a:r>
          </a:p>
          <a:p>
            <a:pPr marL="342900" indent="-342900" algn="just">
              <a:buFont typeface="Wingdings" charset="2"/>
              <a:buChar char="ü"/>
            </a:pPr>
            <a:r>
              <a:rPr lang="fr-FR" sz="2000" dirty="0"/>
              <a:t>Explorer l'intégration de technologies novatrices pour le dessalement.</a:t>
            </a:r>
          </a:p>
          <a:p>
            <a:pPr marL="342900" indent="-342900" algn="just">
              <a:buFont typeface="Wingdings" charset="2"/>
              <a:buChar char="ü"/>
            </a:pPr>
            <a:endParaRPr lang="fr-FR" sz="2000" dirty="0"/>
          </a:p>
          <a:p>
            <a:pPr marL="342900" indent="-342900" algn="just">
              <a:buFont typeface="Wingdings" charset="2"/>
              <a:buChar char="ü"/>
            </a:pPr>
            <a:r>
              <a:rPr lang="fr-FR" sz="2000" u="sng" dirty="0"/>
              <a:t>Améliorer la technologie existante </a:t>
            </a:r>
            <a:r>
              <a:rPr lang="fr-FR" sz="2000" dirty="0"/>
              <a:t> pour accroître l'efficacité.</a:t>
            </a:r>
          </a:p>
          <a:p>
            <a:pPr marL="342900" indent="-342900" algn="just">
              <a:buFont typeface="Wingdings" charset="2"/>
              <a:buChar char="ü"/>
            </a:pPr>
            <a:endParaRPr lang="fr-FR" sz="2000" dirty="0"/>
          </a:p>
          <a:p>
            <a:pPr marL="342900" indent="-342900" algn="just">
              <a:buFont typeface="Wingdings" charset="2"/>
              <a:buChar char="ü"/>
            </a:pPr>
            <a:r>
              <a:rPr lang="fr-FR" sz="2000" dirty="0"/>
              <a:t>Viser des solutions plus abordables et </a:t>
            </a:r>
            <a:r>
              <a:rPr lang="fr-FR" sz="2000" u="sng" dirty="0"/>
              <a:t>respectueuses de l'environnement</a:t>
            </a:r>
            <a:r>
              <a:rPr lang="fr-FR" sz="2000" dirty="0"/>
              <a:t> dans le processus de dessalement.</a:t>
            </a:r>
          </a:p>
          <a:p>
            <a:pPr marL="342900" indent="-342900" algn="just">
              <a:buFont typeface="Wingdings" charset="2"/>
              <a:buChar char="ü"/>
            </a:pP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5941527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1">
            <a:extLst>
              <a:ext uri="{FF2B5EF4-FFF2-40B4-BE49-F238E27FC236}">
                <a16:creationId xmlns:a16="http://schemas.microsoft.com/office/drawing/2014/main" id="{D4B53FC7-54AD-E42D-3A68-1CCDFCB05F80}"/>
              </a:ext>
            </a:extLst>
          </p:cNvPr>
          <p:cNvSpPr txBox="1">
            <a:spLocks/>
          </p:cNvSpPr>
          <p:nvPr/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3600" b="1" dirty="0">
                <a:solidFill>
                  <a:srgbClr val="3399CC"/>
                </a:solidFill>
              </a:rPr>
              <a:t>Co-</a:t>
            </a:r>
            <a:r>
              <a:rPr lang="es-ES" sz="3600" b="1" dirty="0" err="1">
                <a:solidFill>
                  <a:srgbClr val="3399CC"/>
                </a:solidFill>
              </a:rPr>
              <a:t>création</a:t>
            </a:r>
            <a:r>
              <a:rPr lang="es-ES" sz="3600" b="1" dirty="0">
                <a:solidFill>
                  <a:srgbClr val="3399CC"/>
                </a:solidFill>
              </a:rPr>
              <a:t> de </a:t>
            </a:r>
            <a:r>
              <a:rPr lang="es-ES" sz="3600" b="1" dirty="0" err="1">
                <a:solidFill>
                  <a:srgbClr val="3399CC"/>
                </a:solidFill>
              </a:rPr>
              <a:t>solutions</a:t>
            </a:r>
            <a:r>
              <a:rPr lang="es-ES" sz="3600" b="1" dirty="0">
                <a:solidFill>
                  <a:srgbClr val="3399CC"/>
                </a:solidFill>
              </a:rPr>
              <a:t> </a:t>
            </a:r>
          </a:p>
        </p:txBody>
      </p:sp>
      <p:grpSp>
        <p:nvGrpSpPr>
          <p:cNvPr id="7" name="Grouper 6"/>
          <p:cNvGrpSpPr/>
          <p:nvPr/>
        </p:nvGrpSpPr>
        <p:grpSpPr>
          <a:xfrm>
            <a:off x="-951" y="6095279"/>
            <a:ext cx="12192000" cy="762721"/>
            <a:chOff x="0" y="6119336"/>
            <a:chExt cx="12192000" cy="738664"/>
          </a:xfrm>
        </p:grpSpPr>
        <p:sp>
          <p:nvSpPr>
            <p:cNvPr id="8" name="ZoneTexte 7"/>
            <p:cNvSpPr txBox="1"/>
            <p:nvPr/>
          </p:nvSpPr>
          <p:spPr>
            <a:xfrm>
              <a:off x="0" y="6119336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  <p:grpSp>
        <p:nvGrpSpPr>
          <p:cNvPr id="6" name="Grouper 5"/>
          <p:cNvGrpSpPr/>
          <p:nvPr/>
        </p:nvGrpSpPr>
        <p:grpSpPr>
          <a:xfrm>
            <a:off x="229508" y="833905"/>
            <a:ext cx="6317922" cy="5229398"/>
            <a:chOff x="229508" y="833905"/>
            <a:chExt cx="6317922" cy="5229398"/>
          </a:xfrm>
        </p:grpSpPr>
        <p:grpSp>
          <p:nvGrpSpPr>
            <p:cNvPr id="3" name="Grouper 2"/>
            <p:cNvGrpSpPr/>
            <p:nvPr/>
          </p:nvGrpSpPr>
          <p:grpSpPr>
            <a:xfrm>
              <a:off x="350945" y="833905"/>
              <a:ext cx="6196485" cy="5197422"/>
              <a:chOff x="384808" y="824952"/>
              <a:chExt cx="6196485" cy="5197422"/>
            </a:xfrm>
          </p:grpSpPr>
          <p:pic>
            <p:nvPicPr>
              <p:cNvPr id="32" name="object 11"/>
              <p:cNvPicPr/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0000" contrast="-40000"/>
                        </a14:imgEffect>
                      </a14:imgLayer>
                    </a14:imgProps>
                  </a:ext>
                </a:extLst>
              </a:blip>
              <a:srcRect r="62743" b="50081"/>
              <a:stretch/>
            </p:blipFill>
            <p:spPr>
              <a:xfrm>
                <a:off x="384808" y="824952"/>
                <a:ext cx="2649411" cy="2639639"/>
              </a:xfrm>
              <a:prstGeom prst="rect">
                <a:avLst/>
              </a:prstGeom>
            </p:spPr>
          </p:pic>
          <p:grpSp>
            <p:nvGrpSpPr>
              <p:cNvPr id="5" name="Grouper 4"/>
              <p:cNvGrpSpPr/>
              <p:nvPr/>
            </p:nvGrpSpPr>
            <p:grpSpPr>
              <a:xfrm>
                <a:off x="3034219" y="1032571"/>
                <a:ext cx="3547074" cy="2622260"/>
                <a:chOff x="7101879" y="1184196"/>
                <a:chExt cx="4223433" cy="3158686"/>
              </a:xfrm>
            </p:grpSpPr>
            <p:pic>
              <p:nvPicPr>
                <p:cNvPr id="33" name="object 11"/>
                <p:cNvPicPr/>
                <p:nvPr/>
              </p:nvPicPr>
              <p:blipFill rotWithShape="1"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20000" contrast="-40000"/>
                          </a14:imgEffect>
                        </a14:imgLayer>
                      </a14:imgProps>
                    </a:ext>
                  </a:extLst>
                </a:blip>
                <a:srcRect l="60582" b="54162"/>
                <a:stretch/>
              </p:blipFill>
              <p:spPr>
                <a:xfrm>
                  <a:off x="7101879" y="1184196"/>
                  <a:ext cx="3664406" cy="3105166"/>
                </a:xfrm>
                <a:prstGeom prst="rect">
                  <a:avLst/>
                </a:prstGeom>
              </p:spPr>
            </p:pic>
            <p:sp>
              <p:nvSpPr>
                <p:cNvPr id="2" name="ZoneTexte 1"/>
                <p:cNvSpPr txBox="1"/>
                <p:nvPr/>
              </p:nvSpPr>
              <p:spPr>
                <a:xfrm>
                  <a:off x="9831640" y="3165476"/>
                  <a:ext cx="1493672" cy="1177406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endParaRPr lang="fr-FR"/>
                </a:p>
              </p:txBody>
            </p:sp>
          </p:grpSp>
          <p:pic>
            <p:nvPicPr>
              <p:cNvPr id="37" name="object 11"/>
              <p:cNvPicPr/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0000" contrast="-40000"/>
                        </a14:imgEffect>
                      </a14:imgLayer>
                    </a14:imgProps>
                  </a:ext>
                </a:extLst>
              </a:blip>
              <a:srcRect r="62743" b="50081"/>
              <a:stretch/>
            </p:blipFill>
            <p:spPr>
              <a:xfrm>
                <a:off x="2845876" y="3382735"/>
                <a:ext cx="2649411" cy="2639639"/>
              </a:xfrm>
              <a:prstGeom prst="rect">
                <a:avLst/>
              </a:prstGeom>
            </p:spPr>
          </p:pic>
        </p:grpSp>
        <p:pic>
          <p:nvPicPr>
            <p:cNvPr id="13" name="object 11"/>
            <p:cNvPicPr/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rcRect r="62743" b="50081"/>
            <a:stretch/>
          </p:blipFill>
          <p:spPr>
            <a:xfrm>
              <a:off x="229508" y="3423664"/>
              <a:ext cx="2649411" cy="2639639"/>
            </a:xfrm>
            <a:prstGeom prst="rect">
              <a:avLst/>
            </a:prstGeom>
          </p:spPr>
        </p:pic>
      </p:grpSp>
      <p:sp>
        <p:nvSpPr>
          <p:cNvPr id="29" name="Rectangle 28"/>
          <p:cNvSpPr/>
          <p:nvPr/>
        </p:nvSpPr>
        <p:spPr>
          <a:xfrm>
            <a:off x="5582861" y="1344974"/>
            <a:ext cx="653347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fr-FR" sz="2000" dirty="0"/>
          </a:p>
          <a:p>
            <a:pPr marL="342900" indent="-342900" algn="just">
              <a:buFont typeface="Wingdings" charset="2"/>
              <a:buChar char="ü"/>
            </a:pPr>
            <a:endParaRPr lang="fr-FR" sz="2000" dirty="0"/>
          </a:p>
          <a:p>
            <a:pPr algn="just"/>
            <a:r>
              <a:rPr lang="fr-FR" sz="2000" b="1" dirty="0"/>
              <a:t>Durabilité et Impact Environnemental </a:t>
            </a:r>
          </a:p>
          <a:p>
            <a:pPr marL="342900" indent="-342900" algn="just">
              <a:buFont typeface="Wingdings" charset="2"/>
              <a:buChar char="ü"/>
            </a:pPr>
            <a:r>
              <a:rPr lang="fr-FR" sz="2000" dirty="0"/>
              <a:t>Intégrer des principes de durabilité dans la conception des solutions de dessalement.</a:t>
            </a:r>
          </a:p>
          <a:p>
            <a:pPr marL="342900" indent="-342900" algn="just">
              <a:buFont typeface="Wingdings" charset="2"/>
              <a:buChar char="ü"/>
            </a:pPr>
            <a:endParaRPr lang="fr-FR" sz="2000" dirty="0"/>
          </a:p>
          <a:p>
            <a:pPr marL="342900" indent="-342900" algn="just">
              <a:buFont typeface="Wingdings" charset="2"/>
              <a:buChar char="ü"/>
            </a:pPr>
            <a:r>
              <a:rPr lang="fr-FR" sz="2000" dirty="0"/>
              <a:t>Minimiser l'impact environnemental tout au long du processus.</a:t>
            </a:r>
          </a:p>
          <a:p>
            <a:pPr marL="342900" indent="-342900" algn="just">
              <a:buFont typeface="Wingdings" charset="2"/>
              <a:buChar char="ü"/>
            </a:pPr>
            <a:endParaRPr lang="fr-FR" sz="2000" dirty="0"/>
          </a:p>
          <a:p>
            <a:pPr marL="342900" indent="-342900" algn="just">
              <a:buFont typeface="Wingdings" charset="2"/>
              <a:buChar char="ü"/>
            </a:pPr>
            <a:r>
              <a:rPr lang="fr-FR" sz="2000" u="sng" dirty="0"/>
              <a:t>Réduire la consommation d'énergie </a:t>
            </a:r>
            <a:r>
              <a:rPr lang="fr-FR" sz="2000" dirty="0"/>
              <a:t>pour une approche plus durable.</a:t>
            </a:r>
          </a:p>
          <a:p>
            <a:pPr marL="342900" indent="-342900" algn="just">
              <a:buFont typeface="Wingdings" charset="2"/>
              <a:buChar char="ü"/>
            </a:pPr>
            <a:endParaRPr lang="fr-FR" sz="2000" dirty="0"/>
          </a:p>
          <a:p>
            <a:pPr marL="342900" indent="-342900" algn="just">
              <a:buFont typeface="Wingdings" charset="2"/>
              <a:buChar char="ü"/>
            </a:pPr>
            <a:r>
              <a:rPr lang="fr-FR" sz="2000" dirty="0"/>
              <a:t>Gérer de manière responsable </a:t>
            </a:r>
            <a:r>
              <a:rPr lang="fr-FR" sz="2000" u="sng" dirty="0"/>
              <a:t>les sous-produits générés par le dessalement</a:t>
            </a:r>
            <a:r>
              <a:rPr lang="fr-FR" sz="2000" dirty="0"/>
              <a:t>.</a:t>
            </a:r>
          </a:p>
          <a:p>
            <a:pPr marL="342900" indent="-342900" algn="just">
              <a:buFont typeface="Wingdings" charset="2"/>
              <a:buChar char="ü"/>
            </a:pP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20987802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1">
            <a:extLst>
              <a:ext uri="{FF2B5EF4-FFF2-40B4-BE49-F238E27FC236}">
                <a16:creationId xmlns:a16="http://schemas.microsoft.com/office/drawing/2014/main" id="{D4B53FC7-54AD-E42D-3A68-1CCDFCB05F80}"/>
              </a:ext>
            </a:extLst>
          </p:cNvPr>
          <p:cNvSpPr txBox="1">
            <a:spLocks/>
          </p:cNvSpPr>
          <p:nvPr/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3600" b="1" dirty="0">
                <a:solidFill>
                  <a:srgbClr val="3399CC"/>
                </a:solidFill>
              </a:rPr>
              <a:t>Co-</a:t>
            </a:r>
            <a:r>
              <a:rPr lang="es-ES" sz="3600" b="1" dirty="0" err="1">
                <a:solidFill>
                  <a:srgbClr val="3399CC"/>
                </a:solidFill>
              </a:rPr>
              <a:t>création</a:t>
            </a:r>
            <a:r>
              <a:rPr lang="es-ES" sz="3600" b="1" dirty="0">
                <a:solidFill>
                  <a:srgbClr val="3399CC"/>
                </a:solidFill>
              </a:rPr>
              <a:t> de </a:t>
            </a:r>
            <a:r>
              <a:rPr lang="es-ES" sz="3600" b="1" dirty="0" err="1">
                <a:solidFill>
                  <a:srgbClr val="3399CC"/>
                </a:solidFill>
              </a:rPr>
              <a:t>solutions</a:t>
            </a:r>
            <a:r>
              <a:rPr lang="es-ES" sz="3600" b="1" dirty="0">
                <a:solidFill>
                  <a:srgbClr val="3399CC"/>
                </a:solidFill>
              </a:rPr>
              <a:t> </a:t>
            </a:r>
          </a:p>
        </p:txBody>
      </p:sp>
      <p:grpSp>
        <p:nvGrpSpPr>
          <p:cNvPr id="7" name="Grouper 6"/>
          <p:cNvGrpSpPr/>
          <p:nvPr/>
        </p:nvGrpSpPr>
        <p:grpSpPr>
          <a:xfrm>
            <a:off x="-951" y="6069879"/>
            <a:ext cx="12192000" cy="762721"/>
            <a:chOff x="0" y="6094737"/>
            <a:chExt cx="12192000" cy="738664"/>
          </a:xfrm>
        </p:grpSpPr>
        <p:sp>
          <p:nvSpPr>
            <p:cNvPr id="8" name="ZoneTexte 7"/>
            <p:cNvSpPr txBox="1"/>
            <p:nvPr/>
          </p:nvSpPr>
          <p:spPr>
            <a:xfrm>
              <a:off x="0" y="6094737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  <p:sp>
        <p:nvSpPr>
          <p:cNvPr id="29" name="Rectangle 28"/>
          <p:cNvSpPr/>
          <p:nvPr/>
        </p:nvSpPr>
        <p:spPr>
          <a:xfrm>
            <a:off x="2197963" y="4154944"/>
            <a:ext cx="1018391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Efficacité de l'Irrigation :</a:t>
            </a:r>
            <a:endParaRPr lang="fr-FR" dirty="0"/>
          </a:p>
          <a:p>
            <a:pPr marL="742950" lvl="1" indent="-285750">
              <a:buFont typeface="Wingdings" charset="2"/>
              <a:buChar char="ü"/>
            </a:pPr>
            <a:r>
              <a:rPr lang="fr-FR" u="sng" dirty="0"/>
              <a:t>Irrigation de précision</a:t>
            </a:r>
            <a:r>
              <a:rPr lang="fr-FR" dirty="0"/>
              <a:t>, pour optimiser l'utilisation de l'eau dessalée dans l'agriculture.</a:t>
            </a:r>
          </a:p>
          <a:p>
            <a:pPr marL="742950" lvl="1" indent="-285750" algn="just">
              <a:buFont typeface="Wingdings" charset="2"/>
              <a:buChar char="ü"/>
            </a:pPr>
            <a:endParaRPr lang="fr-FR" dirty="0"/>
          </a:p>
          <a:p>
            <a:pPr algn="just"/>
            <a:r>
              <a:rPr lang="fr-FR" b="1" dirty="0"/>
              <a:t>Protection des Écosystèmes :</a:t>
            </a:r>
            <a:endParaRPr lang="fr-FR" dirty="0"/>
          </a:p>
          <a:p>
            <a:pPr marL="742950" lvl="1" indent="-285750" algn="just">
              <a:buFont typeface="Wingdings" charset="2"/>
              <a:buChar char="ü"/>
            </a:pPr>
            <a:r>
              <a:rPr lang="fr-FR" dirty="0"/>
              <a:t>Minimiser les impacts sur </a:t>
            </a:r>
            <a:r>
              <a:rPr lang="fr-FR" u="sng" dirty="0"/>
              <a:t>la biodiversité aquatique et terrestre</a:t>
            </a:r>
            <a:r>
              <a:rPr lang="fr-FR" dirty="0"/>
              <a:t>.</a:t>
            </a:r>
          </a:p>
          <a:p>
            <a:pPr algn="just"/>
            <a:endParaRPr lang="fr-FR" sz="2000" dirty="0"/>
          </a:p>
          <a:p>
            <a:pPr algn="just"/>
            <a:endParaRPr lang="fr-FR" sz="2000" dirty="0"/>
          </a:p>
          <a:p>
            <a:pPr algn="just"/>
            <a:endParaRPr lang="fr-FR" sz="2000" dirty="0"/>
          </a:p>
        </p:txBody>
      </p:sp>
      <p:grpSp>
        <p:nvGrpSpPr>
          <p:cNvPr id="10" name="Grouper 9"/>
          <p:cNvGrpSpPr/>
          <p:nvPr/>
        </p:nvGrpSpPr>
        <p:grpSpPr>
          <a:xfrm>
            <a:off x="858325" y="833905"/>
            <a:ext cx="4146999" cy="2872841"/>
            <a:chOff x="384808" y="824952"/>
            <a:chExt cx="4146999" cy="2872841"/>
          </a:xfrm>
        </p:grpSpPr>
        <p:pic>
          <p:nvPicPr>
            <p:cNvPr id="32" name="object 11"/>
            <p:cNvPicPr/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rcRect r="62743" b="50081"/>
            <a:stretch/>
          </p:blipFill>
          <p:spPr>
            <a:xfrm>
              <a:off x="384808" y="824952"/>
              <a:ext cx="3011535" cy="2872841"/>
            </a:xfrm>
            <a:prstGeom prst="rect">
              <a:avLst/>
            </a:prstGeom>
          </p:spPr>
        </p:pic>
        <p:sp>
          <p:nvSpPr>
            <p:cNvPr id="3" name="ZoneTexte 2"/>
            <p:cNvSpPr txBox="1"/>
            <p:nvPr/>
          </p:nvSpPr>
          <p:spPr>
            <a:xfrm>
              <a:off x="677174" y="964642"/>
              <a:ext cx="3854633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Groupe 1:  Co-création de solutions en Eau</a:t>
              </a:r>
            </a:p>
          </p:txBody>
        </p:sp>
      </p:grp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6"/>
          <a:srcRect l="5676"/>
          <a:stretch/>
        </p:blipFill>
        <p:spPr>
          <a:xfrm>
            <a:off x="5297690" y="1194782"/>
            <a:ext cx="5128027" cy="273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810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1">
            <a:extLst>
              <a:ext uri="{FF2B5EF4-FFF2-40B4-BE49-F238E27FC236}">
                <a16:creationId xmlns:a16="http://schemas.microsoft.com/office/drawing/2014/main" id="{D4B53FC7-54AD-E42D-3A68-1CCDFCB05F80}"/>
              </a:ext>
            </a:extLst>
          </p:cNvPr>
          <p:cNvSpPr txBox="1">
            <a:spLocks/>
          </p:cNvSpPr>
          <p:nvPr/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3600" b="1" dirty="0">
                <a:solidFill>
                  <a:srgbClr val="3399CC"/>
                </a:solidFill>
              </a:rPr>
              <a:t>Co-</a:t>
            </a:r>
            <a:r>
              <a:rPr lang="es-ES" sz="3600" b="1" dirty="0" err="1">
                <a:solidFill>
                  <a:srgbClr val="3399CC"/>
                </a:solidFill>
              </a:rPr>
              <a:t>création</a:t>
            </a:r>
            <a:r>
              <a:rPr lang="es-ES" sz="3600" b="1" dirty="0">
                <a:solidFill>
                  <a:srgbClr val="3399CC"/>
                </a:solidFill>
              </a:rPr>
              <a:t> de </a:t>
            </a:r>
            <a:r>
              <a:rPr lang="es-ES" sz="3600" b="1" dirty="0" err="1">
                <a:solidFill>
                  <a:srgbClr val="3399CC"/>
                </a:solidFill>
              </a:rPr>
              <a:t>solutions</a:t>
            </a:r>
            <a:r>
              <a:rPr lang="es-ES" sz="3600" b="1" dirty="0">
                <a:solidFill>
                  <a:srgbClr val="3399CC"/>
                </a:solidFill>
              </a:rPr>
              <a:t> </a:t>
            </a:r>
          </a:p>
        </p:txBody>
      </p:sp>
      <p:grpSp>
        <p:nvGrpSpPr>
          <p:cNvPr id="7" name="Grouper 6"/>
          <p:cNvGrpSpPr/>
          <p:nvPr/>
        </p:nvGrpSpPr>
        <p:grpSpPr>
          <a:xfrm>
            <a:off x="-951" y="6069879"/>
            <a:ext cx="12192000" cy="762721"/>
            <a:chOff x="0" y="6094737"/>
            <a:chExt cx="12192000" cy="738664"/>
          </a:xfrm>
        </p:grpSpPr>
        <p:sp>
          <p:nvSpPr>
            <p:cNvPr id="8" name="ZoneTexte 7"/>
            <p:cNvSpPr txBox="1"/>
            <p:nvPr/>
          </p:nvSpPr>
          <p:spPr>
            <a:xfrm>
              <a:off x="0" y="6094737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  <p:sp>
        <p:nvSpPr>
          <p:cNvPr id="29" name="Rectangle 28"/>
          <p:cNvSpPr/>
          <p:nvPr/>
        </p:nvSpPr>
        <p:spPr>
          <a:xfrm>
            <a:off x="1306573" y="4023710"/>
            <a:ext cx="10280824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Systèmes d'</a:t>
            </a:r>
            <a:r>
              <a:rPr lang="fr-FR" b="1" dirty="0" err="1"/>
              <a:t>Aquaponie</a:t>
            </a:r>
            <a:r>
              <a:rPr lang="fr-FR" b="1" dirty="0"/>
              <a:t> :</a:t>
            </a:r>
            <a:endParaRPr lang="fr-FR" dirty="0"/>
          </a:p>
          <a:p>
            <a:pPr marL="742950" lvl="1" indent="-285750" algn="just">
              <a:buFont typeface="Wingdings" charset="2"/>
              <a:buChar char="ü"/>
            </a:pPr>
            <a:r>
              <a:rPr lang="fr-FR" dirty="0"/>
              <a:t>Établir une approche symbiotique où les déchets des poissons nourrissent les plantes, et les plantes purifient l'eau pour les poissons.</a:t>
            </a:r>
          </a:p>
          <a:p>
            <a:r>
              <a:rPr lang="fr-FR" b="1" dirty="0"/>
              <a:t>Cultures Adaptées :</a:t>
            </a:r>
            <a:endParaRPr lang="fr-FR" dirty="0"/>
          </a:p>
          <a:p>
            <a:pPr marL="742950" lvl="1" indent="-285750" algn="just">
              <a:buFont typeface="Wingdings" charset="2"/>
              <a:buChar char="ü"/>
            </a:pPr>
            <a:r>
              <a:rPr lang="fr-FR" dirty="0"/>
              <a:t>Co-créer des variétés de cultures capables de prospérer dans des sols irrigués avec de l'eau dessalée.</a:t>
            </a:r>
          </a:p>
          <a:p>
            <a:r>
              <a:rPr lang="fr-FR" b="1" dirty="0"/>
              <a:t>Utilisation de Résidus Salins :</a:t>
            </a:r>
            <a:endParaRPr lang="fr-FR" dirty="0"/>
          </a:p>
          <a:p>
            <a:pPr marL="742950" lvl="1" indent="-285750" algn="just">
              <a:buFont typeface="Wingdings" charset="2"/>
              <a:buChar char="ü"/>
            </a:pPr>
            <a:r>
              <a:rPr lang="fr-FR" dirty="0"/>
              <a:t>Explorer l'utilisation de ces résidus dans des contextes spécifiques.</a:t>
            </a:r>
          </a:p>
          <a:p>
            <a:pPr algn="just"/>
            <a:endParaRPr lang="fr-FR" sz="2000" dirty="0"/>
          </a:p>
          <a:p>
            <a:pPr algn="just"/>
            <a:endParaRPr lang="fr-FR" sz="2000" dirty="0"/>
          </a:p>
          <a:p>
            <a:pPr algn="just"/>
            <a:endParaRPr lang="fr-FR" sz="2000" dirty="0"/>
          </a:p>
        </p:txBody>
      </p:sp>
      <p:grpSp>
        <p:nvGrpSpPr>
          <p:cNvPr id="10" name="Grouper 9"/>
          <p:cNvGrpSpPr/>
          <p:nvPr/>
        </p:nvGrpSpPr>
        <p:grpSpPr>
          <a:xfrm>
            <a:off x="831063" y="973595"/>
            <a:ext cx="4565396" cy="2910425"/>
            <a:chOff x="359896" y="964642"/>
            <a:chExt cx="4171911" cy="2910425"/>
          </a:xfrm>
        </p:grpSpPr>
        <p:pic>
          <p:nvPicPr>
            <p:cNvPr id="32" name="object 11"/>
            <p:cNvPicPr/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rcRect r="62743" b="50081"/>
            <a:stretch/>
          </p:blipFill>
          <p:spPr>
            <a:xfrm>
              <a:off x="359896" y="1002226"/>
              <a:ext cx="3011535" cy="2872841"/>
            </a:xfrm>
            <a:prstGeom prst="rect">
              <a:avLst/>
            </a:prstGeom>
          </p:spPr>
        </p:pic>
        <p:sp>
          <p:nvSpPr>
            <p:cNvPr id="3" name="ZoneTexte 2"/>
            <p:cNvSpPr txBox="1"/>
            <p:nvPr/>
          </p:nvSpPr>
          <p:spPr>
            <a:xfrm>
              <a:off x="677174" y="964642"/>
              <a:ext cx="3854633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Groupe 2:  Co-création de solutions en Alimentation</a:t>
              </a:r>
            </a:p>
          </p:txBody>
        </p:sp>
      </p:grpSp>
      <p:pic>
        <p:nvPicPr>
          <p:cNvPr id="11" name="Image 10">
            <a:extLst>
              <a:ext uri="{FF2B5EF4-FFF2-40B4-BE49-F238E27FC236}">
                <a16:creationId xmlns:a16="http://schemas.microsoft.com/office/drawing/2014/main" id="{B8C45918-4142-D07A-5B38-B6693847AF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6894" y="1709287"/>
            <a:ext cx="8454155" cy="1833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260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1">
            <a:extLst>
              <a:ext uri="{FF2B5EF4-FFF2-40B4-BE49-F238E27FC236}">
                <a16:creationId xmlns:a16="http://schemas.microsoft.com/office/drawing/2014/main" id="{D4B53FC7-54AD-E42D-3A68-1CCDFCB05F80}"/>
              </a:ext>
            </a:extLst>
          </p:cNvPr>
          <p:cNvSpPr txBox="1">
            <a:spLocks/>
          </p:cNvSpPr>
          <p:nvPr/>
        </p:nvSpPr>
        <p:spPr>
          <a:xfrm>
            <a:off x="384808" y="228433"/>
            <a:ext cx="11421749" cy="6054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3600" b="1" dirty="0">
                <a:solidFill>
                  <a:srgbClr val="3399CC"/>
                </a:solidFill>
              </a:rPr>
              <a:t>Co-</a:t>
            </a:r>
            <a:r>
              <a:rPr lang="es-ES" sz="3600" b="1" dirty="0" err="1">
                <a:solidFill>
                  <a:srgbClr val="3399CC"/>
                </a:solidFill>
              </a:rPr>
              <a:t>création</a:t>
            </a:r>
            <a:r>
              <a:rPr lang="es-ES" sz="3600" b="1" dirty="0">
                <a:solidFill>
                  <a:srgbClr val="3399CC"/>
                </a:solidFill>
              </a:rPr>
              <a:t> de </a:t>
            </a:r>
            <a:r>
              <a:rPr lang="es-ES" sz="3600" b="1" dirty="0" err="1">
                <a:solidFill>
                  <a:srgbClr val="3399CC"/>
                </a:solidFill>
              </a:rPr>
              <a:t>solutions</a:t>
            </a:r>
            <a:r>
              <a:rPr lang="es-ES" sz="3600" b="1" dirty="0">
                <a:solidFill>
                  <a:srgbClr val="3399CC"/>
                </a:solidFill>
              </a:rPr>
              <a:t> </a:t>
            </a:r>
          </a:p>
        </p:txBody>
      </p:sp>
      <p:grpSp>
        <p:nvGrpSpPr>
          <p:cNvPr id="7" name="Grouper 6"/>
          <p:cNvGrpSpPr/>
          <p:nvPr/>
        </p:nvGrpSpPr>
        <p:grpSpPr>
          <a:xfrm>
            <a:off x="-951" y="6069879"/>
            <a:ext cx="12192000" cy="762721"/>
            <a:chOff x="0" y="6094737"/>
            <a:chExt cx="12192000" cy="738664"/>
          </a:xfrm>
        </p:grpSpPr>
        <p:sp>
          <p:nvSpPr>
            <p:cNvPr id="8" name="ZoneTexte 7"/>
            <p:cNvSpPr txBox="1"/>
            <p:nvPr/>
          </p:nvSpPr>
          <p:spPr>
            <a:xfrm>
              <a:off x="0" y="6094737"/>
              <a:ext cx="12192000" cy="738664"/>
            </a:xfrm>
            <a:prstGeom prst="rect">
              <a:avLst/>
            </a:prstGeom>
            <a:solidFill>
              <a:srgbClr val="3399CC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1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Second Atelier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Opportunités et impacts de l’utilisation de l’eau dessalée et </a:t>
              </a:r>
            </a:p>
            <a:p>
              <a:pPr algn="just"/>
              <a:r>
                <a:rPr lang="fr-FR" sz="1400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d’autres innovations technologiques pour une agriculture durable </a:t>
              </a:r>
            </a:p>
          </p:txBody>
        </p: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3787" y="6119336"/>
              <a:ext cx="2082800" cy="635000"/>
            </a:xfrm>
            <a:prstGeom prst="rect">
              <a:avLst/>
            </a:prstGeom>
          </p:spPr>
        </p:pic>
      </p:grpSp>
      <p:sp>
        <p:nvSpPr>
          <p:cNvPr id="29" name="Rectangle 28"/>
          <p:cNvSpPr/>
          <p:nvPr/>
        </p:nvSpPr>
        <p:spPr>
          <a:xfrm>
            <a:off x="637407" y="4051254"/>
            <a:ext cx="1116915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Énergie Renouvelable :</a:t>
            </a:r>
            <a:endParaRPr lang="fr-FR" dirty="0"/>
          </a:p>
          <a:p>
            <a:pPr marL="677863" indent="-295275" algn="just">
              <a:buFont typeface="Wingdings" charset="2"/>
              <a:buChar char="ü"/>
            </a:pPr>
            <a:r>
              <a:rPr lang="fr-FR" dirty="0"/>
              <a:t>Intégrer des sources d'énergie renouvelable telles que </a:t>
            </a:r>
            <a:r>
              <a:rPr lang="fr-FR" u="sng" dirty="0"/>
              <a:t>l'énergie solaire et éolienne </a:t>
            </a:r>
            <a:r>
              <a:rPr lang="fr-FR" dirty="0"/>
              <a:t>pour alimenter les installations de dessalement.</a:t>
            </a:r>
          </a:p>
          <a:p>
            <a:pPr marL="285750" indent="-285750" algn="just">
              <a:buFont typeface="Wingdings" charset="2"/>
              <a:buChar char="ü"/>
            </a:pPr>
            <a:endParaRPr lang="fr-FR" dirty="0"/>
          </a:p>
          <a:p>
            <a:r>
              <a:rPr lang="fr-FR" b="1" dirty="0"/>
              <a:t>Électrification des Procédés :</a:t>
            </a:r>
            <a:endParaRPr lang="fr-FR" dirty="0"/>
          </a:p>
          <a:p>
            <a:pPr marL="742950" lvl="1" indent="-285750" algn="just">
              <a:buFont typeface="Wingdings" charset="2"/>
              <a:buChar char="ü"/>
            </a:pPr>
            <a:r>
              <a:rPr lang="fr-FR" dirty="0"/>
              <a:t>Co-créer des solutions qui </a:t>
            </a:r>
            <a:r>
              <a:rPr lang="fr-FR" u="sng" dirty="0"/>
              <a:t>électrifient</a:t>
            </a:r>
            <a:r>
              <a:rPr lang="fr-FR" dirty="0"/>
              <a:t> les procédés de dessalement, réduisant ainsi la dépendance aux </a:t>
            </a:r>
            <a:r>
              <a:rPr lang="fr-FR" u="sng" dirty="0"/>
              <a:t>combustibles fossiles</a:t>
            </a:r>
            <a:r>
              <a:rPr lang="fr-FR" dirty="0"/>
              <a:t>.</a:t>
            </a:r>
          </a:p>
        </p:txBody>
      </p:sp>
      <p:grpSp>
        <p:nvGrpSpPr>
          <p:cNvPr id="10" name="Grouper 9"/>
          <p:cNvGrpSpPr/>
          <p:nvPr/>
        </p:nvGrpSpPr>
        <p:grpSpPr>
          <a:xfrm>
            <a:off x="858325" y="833905"/>
            <a:ext cx="4146999" cy="2872841"/>
            <a:chOff x="384808" y="824952"/>
            <a:chExt cx="4146999" cy="2872841"/>
          </a:xfrm>
        </p:grpSpPr>
        <p:pic>
          <p:nvPicPr>
            <p:cNvPr id="32" name="object 11"/>
            <p:cNvPicPr/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rcRect r="62743" b="50081"/>
            <a:stretch/>
          </p:blipFill>
          <p:spPr>
            <a:xfrm>
              <a:off x="384808" y="824952"/>
              <a:ext cx="3011535" cy="2872841"/>
            </a:xfrm>
            <a:prstGeom prst="rect">
              <a:avLst/>
            </a:prstGeom>
          </p:spPr>
        </p:pic>
        <p:sp>
          <p:nvSpPr>
            <p:cNvPr id="3" name="ZoneTexte 2"/>
            <p:cNvSpPr txBox="1"/>
            <p:nvPr/>
          </p:nvSpPr>
          <p:spPr>
            <a:xfrm>
              <a:off x="677174" y="964642"/>
              <a:ext cx="3854633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Groupe 3:  Co-création de solutions en Energie</a:t>
              </a:r>
            </a:p>
          </p:txBody>
        </p:sp>
      </p:grpSp>
      <p:pic>
        <p:nvPicPr>
          <p:cNvPr id="11" name="Image 10">
            <a:extLst>
              <a:ext uri="{FF2B5EF4-FFF2-40B4-BE49-F238E27FC236}">
                <a16:creationId xmlns:a16="http://schemas.microsoft.com/office/drawing/2014/main" id="{F05EF92E-9740-9636-1CD6-CEF1CD96AF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4673" y="1334913"/>
            <a:ext cx="7147910" cy="266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2883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A047C5273CF84EBAF14E4C8AE7C0C8" ma:contentTypeVersion="17" ma:contentTypeDescription="Create a new document." ma:contentTypeScope="" ma:versionID="d60952ae0d5692556a3431a241dbda7c">
  <xsd:schema xmlns:xsd="http://www.w3.org/2001/XMLSchema" xmlns:xs="http://www.w3.org/2001/XMLSchema" xmlns:p="http://schemas.microsoft.com/office/2006/metadata/properties" xmlns:ns2="4b617e2e-c8e0-40d4-bdb0-fd929331b5b1" xmlns:ns3="b8906c08-a2bb-45e2-b808-cae78925ac35" targetNamespace="http://schemas.microsoft.com/office/2006/metadata/properties" ma:root="true" ma:fieldsID="872af2b063f13a51b8efe907d5dd7936" ns2:_="" ns3:_="">
    <xsd:import namespace="4b617e2e-c8e0-40d4-bdb0-fd929331b5b1"/>
    <xsd:import namespace="b8906c08-a2bb-45e2-b808-cae78925ac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17e2e-c8e0-40d4-bdb0-fd929331b5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56c12fd-eed1-4216-b350-4dbda074ec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906c08-a2bb-45e2-b808-cae78925ac3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16d724f4-e115-43ca-8c37-35d7c31ee655}" ma:internalName="TaxCatchAll" ma:showField="CatchAllData" ma:web="b8906c08-a2bb-45e2-b808-cae78925ac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8906c08-a2bb-45e2-b808-cae78925ac35" xsi:nil="true"/>
    <lcf76f155ced4ddcb4097134ff3c332f xmlns="4b617e2e-c8e0-40d4-bdb0-fd929331b5b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85BFE37-E3A1-4599-8D2C-CA7F3C8645DF}"/>
</file>

<file path=customXml/itemProps2.xml><?xml version="1.0" encoding="utf-8"?>
<ds:datastoreItem xmlns:ds="http://schemas.openxmlformats.org/officeDocument/2006/customXml" ds:itemID="{D80FFC9C-C4B8-4FFD-AE0C-074246F07A56}"/>
</file>

<file path=customXml/itemProps3.xml><?xml version="1.0" encoding="utf-8"?>
<ds:datastoreItem xmlns:ds="http://schemas.openxmlformats.org/officeDocument/2006/customXml" ds:itemID="{E1BD9DCA-3D2A-4A2B-991D-5EEBB11C0389}"/>
</file>

<file path=docProps/app.xml><?xml version="1.0" encoding="utf-8"?>
<Properties xmlns="http://schemas.openxmlformats.org/officeDocument/2006/extended-properties" xmlns:vt="http://schemas.openxmlformats.org/officeDocument/2006/docPropsVTypes">
  <TotalTime>1264</TotalTime>
  <Words>1130</Words>
  <Application>Microsoft Macintosh PowerPoint</Application>
  <PresentationFormat>Widescreen</PresentationFormat>
  <Paragraphs>193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American Typewriter</vt:lpstr>
      <vt:lpstr>Arial</vt:lpstr>
      <vt:lpstr>Calibri</vt:lpstr>
      <vt:lpstr>Calibri Light</vt:lpstr>
      <vt:lpstr>Times New Roman</vt:lpstr>
      <vt:lpstr>TimesNewRomanPSMT</vt:lpstr>
      <vt:lpstr>Trebuchet MS</vt:lpstr>
      <vt:lpstr>Wingdings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Microsoft Office User</dc:creator>
  <cp:lastModifiedBy>Mounia ENNAMI</cp:lastModifiedBy>
  <cp:revision>41</cp:revision>
  <dcterms:created xsi:type="dcterms:W3CDTF">2024-01-30T19:44:39Z</dcterms:created>
  <dcterms:modified xsi:type="dcterms:W3CDTF">2024-02-14T17:12:34Z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0x01010029A047C5273CF84EBAF14E4C8AE7C0C8</vt:lpwstr>
  </property>
</Properties>
</file>