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68" r:id="rId5"/>
    <p:sldMasterId id="2147483686" r:id="rId6"/>
  </p:sldMasterIdLst>
  <p:notesMasterIdLst>
    <p:notesMasterId r:id="rId44"/>
  </p:notesMasterIdLst>
  <p:handoutMasterIdLst>
    <p:handoutMasterId r:id="rId45"/>
  </p:handoutMasterIdLst>
  <p:sldIdLst>
    <p:sldId id="257" r:id="rId7"/>
    <p:sldId id="310" r:id="rId8"/>
    <p:sldId id="309" r:id="rId9"/>
    <p:sldId id="265" r:id="rId10"/>
    <p:sldId id="318" r:id="rId11"/>
    <p:sldId id="348" r:id="rId12"/>
    <p:sldId id="319" r:id="rId13"/>
    <p:sldId id="323" r:id="rId14"/>
    <p:sldId id="349" r:id="rId15"/>
    <p:sldId id="324" r:id="rId16"/>
    <p:sldId id="325" r:id="rId17"/>
    <p:sldId id="326" r:id="rId18"/>
    <p:sldId id="337" r:id="rId19"/>
    <p:sldId id="333" r:id="rId20"/>
    <p:sldId id="258" r:id="rId21"/>
    <p:sldId id="327" r:id="rId22"/>
    <p:sldId id="299" r:id="rId23"/>
    <p:sldId id="334" r:id="rId24"/>
    <p:sldId id="345" r:id="rId25"/>
    <p:sldId id="332" r:id="rId26"/>
    <p:sldId id="347" r:id="rId27"/>
    <p:sldId id="336" r:id="rId28"/>
    <p:sldId id="322" r:id="rId29"/>
    <p:sldId id="340" r:id="rId30"/>
    <p:sldId id="346" r:id="rId31"/>
    <p:sldId id="350" r:id="rId32"/>
    <p:sldId id="351" r:id="rId33"/>
    <p:sldId id="341" r:id="rId34"/>
    <p:sldId id="329" r:id="rId35"/>
    <p:sldId id="342" r:id="rId36"/>
    <p:sldId id="330" r:id="rId37"/>
    <p:sldId id="344" r:id="rId38"/>
    <p:sldId id="328" r:id="rId39"/>
    <p:sldId id="343" r:id="rId40"/>
    <p:sldId id="338" r:id="rId41"/>
    <p:sldId id="335" r:id="rId42"/>
    <p:sldId id="339" r:id="rId43"/>
  </p:sldIdLst>
  <p:sldSz cx="12192000" cy="6858000"/>
  <p:notesSz cx="7104063" cy="10234613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FF99FF"/>
    <a:srgbClr val="FFFF00"/>
    <a:srgbClr val="FF9900"/>
    <a:srgbClr val="3D75D5"/>
    <a:srgbClr val="3399CC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Style moyen 3 - Accentuation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005" autoAdjust="0"/>
    <p:restoredTop sz="95226" autoAdjust="0"/>
  </p:normalViewPr>
  <p:slideViewPr>
    <p:cSldViewPr snapToGrid="0">
      <p:cViewPr varScale="1">
        <p:scale>
          <a:sx n="88" d="100"/>
          <a:sy n="88" d="100"/>
        </p:scale>
        <p:origin x="8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696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viewProps" Target="viewProps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theme" Target="theme/theme1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presProps" Target="presProps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FC5DC7A8-C38C-BAD2-736C-D51A5A2899F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8039431-C9E7-D09A-21B1-004D4A2E028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C63178CE-1C88-DA42-AD3A-6B4326999894}" type="datetimeFigureOut">
              <a:rPr lang="es-ES" smtClean="0"/>
              <a:t>22/01/2024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4B75BDF-328D-E61F-C3C2-08B6866F5D3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5B022C0-3A0F-86E6-E90B-F2DF97A8191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4AA8AAF3-68A0-3441-9D8D-0EAE4B2C13A0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81752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32126595-3FCE-8142-B089-4FF1706EE28E}" type="datetimeFigureOut">
              <a:rPr lang="es-ES" smtClean="0"/>
              <a:t>22/01/2024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7F7AD554-F9F3-D044-A060-DD818AB92126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5543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Forma&#10;&#10;Descripción generada automáticamente">
            <a:extLst>
              <a:ext uri="{FF2B5EF4-FFF2-40B4-BE49-F238E27FC236}">
                <a16:creationId xmlns:a16="http://schemas.microsoft.com/office/drawing/2014/main" id="{CFC1CFFC-3DA0-B37C-DD72-4BEA1781A4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81841" y="796737"/>
            <a:ext cx="6631513" cy="3504911"/>
          </a:xfrm>
          <a:prstGeom prst="rect">
            <a:avLst/>
          </a:prstGeom>
        </p:spPr>
      </p:pic>
      <p:pic>
        <p:nvPicPr>
          <p:cNvPr id="10" name="Imagen 9" descr="Forma&#10;&#10;Descripción generada automáticamente">
            <a:extLst>
              <a:ext uri="{FF2B5EF4-FFF2-40B4-BE49-F238E27FC236}">
                <a16:creationId xmlns:a16="http://schemas.microsoft.com/office/drawing/2014/main" id="{0C840804-E60F-F849-7BB8-3BE12CFDBC6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9282" y="360415"/>
            <a:ext cx="3926541" cy="633313"/>
          </a:xfrm>
          <a:prstGeom prst="rect">
            <a:avLst/>
          </a:prstGeom>
        </p:spPr>
      </p:pic>
      <p:sp>
        <p:nvSpPr>
          <p:cNvPr id="16" name="Marcador de texto 15">
            <a:extLst>
              <a:ext uri="{FF2B5EF4-FFF2-40B4-BE49-F238E27FC236}">
                <a16:creationId xmlns:a16="http://schemas.microsoft.com/office/drawing/2014/main" id="{5370421E-4EB7-5E7A-5918-B65C5DBC76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97212" y="5846856"/>
            <a:ext cx="5997575" cy="4288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i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[Day, </a:t>
            </a:r>
            <a:r>
              <a:rPr lang="es-ES" err="1"/>
              <a:t>Month</a:t>
            </a:r>
            <a:r>
              <a:rPr lang="es-ES"/>
              <a:t>, </a:t>
            </a:r>
            <a:r>
              <a:rPr lang="es-ES" err="1"/>
              <a:t>Year</a:t>
            </a:r>
            <a:r>
              <a:rPr lang="es-ES"/>
              <a:t>], Place</a:t>
            </a:r>
          </a:p>
        </p:txBody>
      </p:sp>
      <p:sp>
        <p:nvSpPr>
          <p:cNvPr id="19" name="Marcador de texto 15">
            <a:extLst>
              <a:ext uri="{FF2B5EF4-FFF2-40B4-BE49-F238E27FC236}">
                <a16:creationId xmlns:a16="http://schemas.microsoft.com/office/drawing/2014/main" id="{07B2A641-1FA0-3702-E3F1-EA7BAFE7FE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81030" y="5246147"/>
            <a:ext cx="4429252" cy="4288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Speaker</a:t>
            </a:r>
          </a:p>
        </p:txBody>
      </p:sp>
      <p:sp>
        <p:nvSpPr>
          <p:cNvPr id="21" name="Marcador de texto 20">
            <a:extLst>
              <a:ext uri="{FF2B5EF4-FFF2-40B4-BE49-F238E27FC236}">
                <a16:creationId xmlns:a16="http://schemas.microsoft.com/office/drawing/2014/main" id="{EFC6DEBC-20C5-B2D5-2B9F-40626FB4916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53535" y="4639912"/>
            <a:ext cx="4456747" cy="43434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/>
              <a:t>TITLE OF THE PRESENTATION</a:t>
            </a:r>
          </a:p>
        </p:txBody>
      </p:sp>
    </p:spTree>
    <p:extLst>
      <p:ext uri="{BB962C8B-B14F-4D97-AF65-F5344CB8AC3E}">
        <p14:creationId xmlns:p14="http://schemas.microsoft.com/office/powerpoint/2010/main" val="2838492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Forma&#10;&#10;Descripción generada automáticamente">
            <a:extLst>
              <a:ext uri="{FF2B5EF4-FFF2-40B4-BE49-F238E27FC236}">
                <a16:creationId xmlns:a16="http://schemas.microsoft.com/office/drawing/2014/main" id="{0C840804-E60F-F849-7BB8-3BE12CFDBC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5459" y="4547602"/>
            <a:ext cx="4631177" cy="746964"/>
          </a:xfrm>
          <a:prstGeom prst="rect">
            <a:avLst/>
          </a:prstGeom>
        </p:spPr>
      </p:pic>
      <p:pic>
        <p:nvPicPr>
          <p:cNvPr id="3" name="Imagen 2" descr="Forma, Flecha&#10;&#10;Descripción generada automáticamente">
            <a:extLst>
              <a:ext uri="{FF2B5EF4-FFF2-40B4-BE49-F238E27FC236}">
                <a16:creationId xmlns:a16="http://schemas.microsoft.com/office/drawing/2014/main" id="{00DDC1EB-C6DF-320F-F324-776505D71C0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9013" y="1335008"/>
            <a:ext cx="5083650" cy="3529251"/>
          </a:xfrm>
          <a:prstGeom prst="rect">
            <a:avLst/>
          </a:prstGeom>
        </p:spPr>
      </p:pic>
      <p:sp>
        <p:nvSpPr>
          <p:cNvPr id="9" name="Marcador de texto 15">
            <a:extLst>
              <a:ext uri="{FF2B5EF4-FFF2-40B4-BE49-F238E27FC236}">
                <a16:creationId xmlns:a16="http://schemas.microsoft.com/office/drawing/2014/main" id="{4EC6BFC3-98C7-F38A-89A3-755E36CCDB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4483642"/>
            <a:ext cx="5997575" cy="4288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i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[Day, </a:t>
            </a:r>
            <a:r>
              <a:rPr lang="es-ES" err="1"/>
              <a:t>Month</a:t>
            </a:r>
            <a:r>
              <a:rPr lang="es-ES"/>
              <a:t>, </a:t>
            </a:r>
            <a:r>
              <a:rPr lang="es-ES" err="1"/>
              <a:t>Year</a:t>
            </a:r>
            <a:r>
              <a:rPr lang="es-ES"/>
              <a:t>], Place</a:t>
            </a:r>
          </a:p>
        </p:txBody>
      </p:sp>
      <p:sp>
        <p:nvSpPr>
          <p:cNvPr id="11" name="Marcador de texto 15">
            <a:extLst>
              <a:ext uri="{FF2B5EF4-FFF2-40B4-BE49-F238E27FC236}">
                <a16:creationId xmlns:a16="http://schemas.microsoft.com/office/drawing/2014/main" id="{E7EC8D89-08E6-8561-6985-C27A0D3DBCC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79818" y="3882933"/>
            <a:ext cx="4429252" cy="4288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Speaker</a:t>
            </a:r>
          </a:p>
        </p:txBody>
      </p:sp>
      <p:sp>
        <p:nvSpPr>
          <p:cNvPr id="12" name="Marcador de texto 20">
            <a:extLst>
              <a:ext uri="{FF2B5EF4-FFF2-40B4-BE49-F238E27FC236}">
                <a16:creationId xmlns:a16="http://schemas.microsoft.com/office/drawing/2014/main" id="{A1699939-DE14-ABC4-5FDF-94877C7500A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79818" y="3276697"/>
            <a:ext cx="4429252" cy="43434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/>
              <a:t>TITLE OF THE PRESENTATION</a:t>
            </a:r>
          </a:p>
        </p:txBody>
      </p:sp>
    </p:spTree>
    <p:extLst>
      <p:ext uri="{BB962C8B-B14F-4D97-AF65-F5344CB8AC3E}">
        <p14:creationId xmlns:p14="http://schemas.microsoft.com/office/powerpoint/2010/main" val="1079614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a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>
            <a:extLst>
              <a:ext uri="{FF2B5EF4-FFF2-40B4-BE49-F238E27FC236}">
                <a16:creationId xmlns:a16="http://schemas.microsoft.com/office/drawing/2014/main" id="{94EF7D81-6679-653A-907F-93218A81F355}"/>
              </a:ext>
            </a:extLst>
          </p:cNvPr>
          <p:cNvSpPr txBox="1"/>
          <p:nvPr userDrawn="1"/>
        </p:nvSpPr>
        <p:spPr>
          <a:xfrm>
            <a:off x="384808" y="195402"/>
            <a:ext cx="4457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4000" b="1">
                <a:solidFill>
                  <a:srgbClr val="3399CC"/>
                </a:solidFill>
              </a:rPr>
              <a:t>CONTACT DETAILS</a:t>
            </a:r>
          </a:p>
        </p:txBody>
      </p:sp>
      <p:sp>
        <p:nvSpPr>
          <p:cNvPr id="32" name="Marcador de texto 3">
            <a:extLst>
              <a:ext uri="{FF2B5EF4-FFF2-40B4-BE49-F238E27FC236}">
                <a16:creationId xmlns:a16="http://schemas.microsoft.com/office/drawing/2014/main" id="{8F93FEB4-2456-75EB-5EA6-6CD1334064E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6001" y="2171935"/>
            <a:ext cx="5270972" cy="52443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Partner</a:t>
            </a:r>
            <a:endParaRPr lang="es-ES"/>
          </a:p>
        </p:txBody>
      </p:sp>
      <p:sp>
        <p:nvSpPr>
          <p:cNvPr id="34" name="Marcador de texto 3">
            <a:extLst>
              <a:ext uri="{FF2B5EF4-FFF2-40B4-BE49-F238E27FC236}">
                <a16:creationId xmlns:a16="http://schemas.microsoft.com/office/drawing/2014/main" id="{1065822A-6131-63BB-1C83-FFE58F3207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0" y="2885549"/>
            <a:ext cx="5270972" cy="52443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Email</a:t>
            </a:r>
          </a:p>
        </p:txBody>
      </p:sp>
      <p:sp>
        <p:nvSpPr>
          <p:cNvPr id="35" name="Marcador de texto 3">
            <a:extLst>
              <a:ext uri="{FF2B5EF4-FFF2-40B4-BE49-F238E27FC236}">
                <a16:creationId xmlns:a16="http://schemas.microsoft.com/office/drawing/2014/main" id="{66272C75-FAF4-DE1D-89A4-9558021DE2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0" y="1433697"/>
            <a:ext cx="5270972" cy="52443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NAME</a:t>
            </a:r>
          </a:p>
        </p:txBody>
      </p:sp>
      <p:sp>
        <p:nvSpPr>
          <p:cNvPr id="37" name="Marcador de texto 3">
            <a:extLst>
              <a:ext uri="{FF2B5EF4-FFF2-40B4-BE49-F238E27FC236}">
                <a16:creationId xmlns:a16="http://schemas.microsoft.com/office/drawing/2014/main" id="{DCDA876B-CE32-7E55-F94B-F917273AB7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1" y="3784034"/>
            <a:ext cx="5270972" cy="188172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Contact</a:t>
            </a:r>
            <a:r>
              <a:rPr lang="es-ES"/>
              <a:t> </a:t>
            </a:r>
            <a:r>
              <a:rPr lang="es-ES" err="1"/>
              <a:t>details</a:t>
            </a:r>
            <a:endParaRPr lang="es-ES"/>
          </a:p>
        </p:txBody>
      </p:sp>
      <p:pic>
        <p:nvPicPr>
          <p:cNvPr id="42" name="Imagen 41" descr="Forma, Flecha&#10;&#10;Descripción generada automáticamente">
            <a:extLst>
              <a:ext uri="{FF2B5EF4-FFF2-40B4-BE49-F238E27FC236}">
                <a16:creationId xmlns:a16="http://schemas.microsoft.com/office/drawing/2014/main" id="{5F7FB730-280A-333A-D922-ECDE225BBB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3884" y="149225"/>
            <a:ext cx="1086177" cy="754063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CBE8C087-2FD9-484C-199F-FCDAAEA135BC}"/>
              </a:ext>
            </a:extLst>
          </p:cNvPr>
          <p:cNvSpPr/>
          <p:nvPr userDrawn="1"/>
        </p:nvSpPr>
        <p:spPr>
          <a:xfrm>
            <a:off x="0" y="6044112"/>
            <a:ext cx="12192000" cy="8490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5" name="Imagen 4" descr="Forma, Flecha&#10;&#10;Descripción generada automáticamente">
            <a:extLst>
              <a:ext uri="{FF2B5EF4-FFF2-40B4-BE49-F238E27FC236}">
                <a16:creationId xmlns:a16="http://schemas.microsoft.com/office/drawing/2014/main" id="{44EA7AEE-18DE-F11D-8883-DF08836DF7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6505" y="6227363"/>
            <a:ext cx="739182" cy="513732"/>
          </a:xfrm>
          <a:prstGeom prst="rect">
            <a:avLst/>
          </a:prstGeom>
        </p:spPr>
      </p:pic>
      <p:pic>
        <p:nvPicPr>
          <p:cNvPr id="6" name="Imagen 5" descr="Logotipo&#10;&#10;Descripción generada automáticamente">
            <a:extLst>
              <a:ext uri="{FF2B5EF4-FFF2-40B4-BE49-F238E27FC236}">
                <a16:creationId xmlns:a16="http://schemas.microsoft.com/office/drawing/2014/main" id="{CAE9F018-44B4-DAA9-8360-9BF18891B00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313" y="6227363"/>
            <a:ext cx="1581568" cy="482555"/>
          </a:xfrm>
          <a:prstGeom prst="rect">
            <a:avLst/>
          </a:prstGeom>
        </p:spPr>
      </p:pic>
      <p:sp>
        <p:nvSpPr>
          <p:cNvPr id="7" name="Marcador de posición de imagen 5">
            <a:extLst>
              <a:ext uri="{FF2B5EF4-FFF2-40B4-BE49-F238E27FC236}">
                <a16:creationId xmlns:a16="http://schemas.microsoft.com/office/drawing/2014/main" id="{B284A982-436F-EFA9-A340-524B31605E5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4810" y="1099038"/>
            <a:ext cx="5215892" cy="47191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/>
              <a:t>Staff BONEX Picture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7A93F0F-0B63-CC71-BF88-654D91CA91C9}"/>
              </a:ext>
            </a:extLst>
          </p:cNvPr>
          <p:cNvSpPr txBox="1"/>
          <p:nvPr userDrawn="1"/>
        </p:nvSpPr>
        <p:spPr>
          <a:xfrm>
            <a:off x="3047048" y="6161063"/>
            <a:ext cx="60979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00" b="1">
                <a:solidFill>
                  <a:schemeClr val="bg1"/>
                </a:solidFill>
              </a:rPr>
              <a:t>www.bonex-prima.eu</a:t>
            </a:r>
            <a:br>
              <a:rPr lang="es-ES" sz="1800" b="1">
                <a:solidFill>
                  <a:schemeClr val="bg1"/>
                </a:solidFill>
              </a:rPr>
            </a:br>
            <a:r>
              <a:rPr lang="es-ES" sz="1800" b="1">
                <a:solidFill>
                  <a:schemeClr val="bg1"/>
                </a:solidFill>
              </a:rPr>
              <a:t>#BONEXproject</a:t>
            </a:r>
          </a:p>
        </p:txBody>
      </p:sp>
    </p:spTree>
    <p:extLst>
      <p:ext uri="{BB962C8B-B14F-4D97-AF65-F5344CB8AC3E}">
        <p14:creationId xmlns:p14="http://schemas.microsoft.com/office/powerpoint/2010/main" val="84368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 grupo de personas en una plaza&#10;&#10;Descripción generada automáticamente con confianza media">
            <a:extLst>
              <a:ext uri="{FF2B5EF4-FFF2-40B4-BE49-F238E27FC236}">
                <a16:creationId xmlns:a16="http://schemas.microsoft.com/office/drawing/2014/main" id="{47DBAD7B-E664-B997-B1A4-C45C4B1B3C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42952"/>
            <a:ext cx="12192000" cy="2601158"/>
          </a:xfrm>
          <a:prstGeom prst="rect">
            <a:avLst/>
          </a:prstGeom>
        </p:spPr>
      </p:pic>
      <p:sp>
        <p:nvSpPr>
          <p:cNvPr id="19" name="Rectángulo 18">
            <a:extLst>
              <a:ext uri="{FF2B5EF4-FFF2-40B4-BE49-F238E27FC236}">
                <a16:creationId xmlns:a16="http://schemas.microsoft.com/office/drawing/2014/main" id="{5F4DF584-0AC2-BA00-FF4F-DA99D607DE42}"/>
              </a:ext>
            </a:extLst>
          </p:cNvPr>
          <p:cNvSpPr/>
          <p:nvPr userDrawn="1"/>
        </p:nvSpPr>
        <p:spPr>
          <a:xfrm>
            <a:off x="0" y="3442952"/>
            <a:ext cx="12192000" cy="2601158"/>
          </a:xfrm>
          <a:prstGeom prst="rect">
            <a:avLst/>
          </a:prstGeom>
          <a:solidFill>
            <a:srgbClr val="3399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94EF7D81-6679-653A-907F-93218A81F355}"/>
              </a:ext>
            </a:extLst>
          </p:cNvPr>
          <p:cNvSpPr txBox="1"/>
          <p:nvPr userDrawn="1"/>
        </p:nvSpPr>
        <p:spPr>
          <a:xfrm>
            <a:off x="384808" y="195402"/>
            <a:ext cx="4457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4000" b="1">
                <a:solidFill>
                  <a:srgbClr val="3399CC"/>
                </a:solidFill>
              </a:rPr>
              <a:t>CONTACT DETAILS</a:t>
            </a:r>
          </a:p>
        </p:txBody>
      </p:sp>
      <p:sp>
        <p:nvSpPr>
          <p:cNvPr id="32" name="Marcador de texto 3">
            <a:extLst>
              <a:ext uri="{FF2B5EF4-FFF2-40B4-BE49-F238E27FC236}">
                <a16:creationId xmlns:a16="http://schemas.microsoft.com/office/drawing/2014/main" id="{8F93FEB4-2456-75EB-5EA6-6CD1334064E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6312" y="1698069"/>
            <a:ext cx="5745888" cy="52443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Partner</a:t>
            </a:r>
            <a:endParaRPr lang="es-ES"/>
          </a:p>
        </p:txBody>
      </p:sp>
      <p:sp>
        <p:nvSpPr>
          <p:cNvPr id="34" name="Marcador de texto 3">
            <a:extLst>
              <a:ext uri="{FF2B5EF4-FFF2-40B4-BE49-F238E27FC236}">
                <a16:creationId xmlns:a16="http://schemas.microsoft.com/office/drawing/2014/main" id="{1065822A-6131-63BB-1C83-FFE58F3207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6313" y="2355881"/>
            <a:ext cx="5745888" cy="52443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Email</a:t>
            </a:r>
          </a:p>
        </p:txBody>
      </p:sp>
      <p:sp>
        <p:nvSpPr>
          <p:cNvPr id="35" name="Marcador de texto 3">
            <a:extLst>
              <a:ext uri="{FF2B5EF4-FFF2-40B4-BE49-F238E27FC236}">
                <a16:creationId xmlns:a16="http://schemas.microsoft.com/office/drawing/2014/main" id="{66272C75-FAF4-DE1D-89A4-9558021DE2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6313" y="1002059"/>
            <a:ext cx="5745888" cy="52443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NAME</a:t>
            </a:r>
          </a:p>
        </p:txBody>
      </p:sp>
      <p:sp>
        <p:nvSpPr>
          <p:cNvPr id="37" name="Marcador de texto 3">
            <a:extLst>
              <a:ext uri="{FF2B5EF4-FFF2-40B4-BE49-F238E27FC236}">
                <a16:creationId xmlns:a16="http://schemas.microsoft.com/office/drawing/2014/main" id="{DCDA876B-CE32-7E55-F94B-F917273AB7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59062" y="998596"/>
            <a:ext cx="5206625" cy="188172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Contact</a:t>
            </a:r>
            <a:r>
              <a:rPr lang="es-ES"/>
              <a:t> </a:t>
            </a:r>
            <a:r>
              <a:rPr lang="es-ES" err="1"/>
              <a:t>details</a:t>
            </a:r>
            <a:endParaRPr lang="es-ES"/>
          </a:p>
        </p:txBody>
      </p:sp>
      <p:pic>
        <p:nvPicPr>
          <p:cNvPr id="42" name="Imagen 41" descr="Forma, Flecha&#10;&#10;Descripción generada automáticamente">
            <a:extLst>
              <a:ext uri="{FF2B5EF4-FFF2-40B4-BE49-F238E27FC236}">
                <a16:creationId xmlns:a16="http://schemas.microsoft.com/office/drawing/2014/main" id="{5F7FB730-280A-333A-D922-ECDE225BBBE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3884" y="149225"/>
            <a:ext cx="1086177" cy="754063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CBE8C087-2FD9-484C-199F-FCDAAEA135BC}"/>
              </a:ext>
            </a:extLst>
          </p:cNvPr>
          <p:cNvSpPr/>
          <p:nvPr userDrawn="1"/>
        </p:nvSpPr>
        <p:spPr>
          <a:xfrm>
            <a:off x="0" y="6044112"/>
            <a:ext cx="12192000" cy="8490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5" name="Imagen 4" descr="Forma, Flecha&#10;&#10;Descripción generada automáticamente">
            <a:extLst>
              <a:ext uri="{FF2B5EF4-FFF2-40B4-BE49-F238E27FC236}">
                <a16:creationId xmlns:a16="http://schemas.microsoft.com/office/drawing/2014/main" id="{44EA7AEE-18DE-F11D-8883-DF08836DF74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026505" y="6227363"/>
            <a:ext cx="739182" cy="513732"/>
          </a:xfrm>
          <a:prstGeom prst="rect">
            <a:avLst/>
          </a:prstGeom>
        </p:spPr>
      </p:pic>
      <p:pic>
        <p:nvPicPr>
          <p:cNvPr id="6" name="Imagen 5" descr="Logotipo&#10;&#10;Descripción generada automáticamente">
            <a:extLst>
              <a:ext uri="{FF2B5EF4-FFF2-40B4-BE49-F238E27FC236}">
                <a16:creationId xmlns:a16="http://schemas.microsoft.com/office/drawing/2014/main" id="{CAE9F018-44B4-DAA9-8360-9BF18891B00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6313" y="6227363"/>
            <a:ext cx="1581568" cy="482555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B3F64459-5610-6BBA-C770-4F992AB2A908}"/>
              </a:ext>
            </a:extLst>
          </p:cNvPr>
          <p:cNvSpPr txBox="1"/>
          <p:nvPr userDrawn="1"/>
        </p:nvSpPr>
        <p:spPr>
          <a:xfrm>
            <a:off x="3047048" y="6161063"/>
            <a:ext cx="60979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00" b="1">
                <a:solidFill>
                  <a:schemeClr val="bg1"/>
                </a:solidFill>
              </a:rPr>
              <a:t>www.bonex-prima.eu</a:t>
            </a:r>
            <a:br>
              <a:rPr lang="es-ES" sz="1800" b="1">
                <a:solidFill>
                  <a:schemeClr val="bg1"/>
                </a:solidFill>
              </a:rPr>
            </a:br>
            <a:r>
              <a:rPr lang="es-ES" sz="1800" b="1">
                <a:solidFill>
                  <a:schemeClr val="bg1"/>
                </a:solidFill>
              </a:rPr>
              <a:t>#BONEXproject</a:t>
            </a:r>
          </a:p>
        </p:txBody>
      </p:sp>
    </p:spTree>
    <p:extLst>
      <p:ext uri="{BB962C8B-B14F-4D97-AF65-F5344CB8AC3E}">
        <p14:creationId xmlns:p14="http://schemas.microsoft.com/office/powerpoint/2010/main" val="16049055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Un grupo de personas en una plaza&#10;&#10;Descripción generada automáticamente con confianza media">
            <a:extLst>
              <a:ext uri="{FF2B5EF4-FFF2-40B4-BE49-F238E27FC236}">
                <a16:creationId xmlns:a16="http://schemas.microsoft.com/office/drawing/2014/main" id="{43F1DA4A-82ED-26B1-12E3-EF4D49C5A7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42952"/>
            <a:ext cx="12192000" cy="2601158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245A2C9E-5DA5-43A4-A358-343D3CCEB79E}"/>
              </a:ext>
            </a:extLst>
          </p:cNvPr>
          <p:cNvSpPr/>
          <p:nvPr userDrawn="1"/>
        </p:nvSpPr>
        <p:spPr>
          <a:xfrm>
            <a:off x="0" y="3442952"/>
            <a:ext cx="12192000" cy="2601158"/>
          </a:xfrm>
          <a:prstGeom prst="rect">
            <a:avLst/>
          </a:prstGeom>
          <a:solidFill>
            <a:srgbClr val="3399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D3203A52-2B86-7923-2DB9-56A4AC7F2232}"/>
              </a:ext>
            </a:extLst>
          </p:cNvPr>
          <p:cNvSpPr/>
          <p:nvPr userDrawn="1"/>
        </p:nvSpPr>
        <p:spPr>
          <a:xfrm>
            <a:off x="0" y="6044112"/>
            <a:ext cx="12192000" cy="8490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1" name="Imagen 10" descr="Forma, Flecha&#10;&#10;Descripción generada automáticamente">
            <a:extLst>
              <a:ext uri="{FF2B5EF4-FFF2-40B4-BE49-F238E27FC236}">
                <a16:creationId xmlns:a16="http://schemas.microsoft.com/office/drawing/2014/main" id="{5B9C7EF2-E30B-CAF1-EF70-E171FBB55E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6505" y="6227363"/>
            <a:ext cx="739182" cy="513732"/>
          </a:xfrm>
          <a:prstGeom prst="rect">
            <a:avLst/>
          </a:prstGeom>
        </p:spPr>
      </p:pic>
      <p:pic>
        <p:nvPicPr>
          <p:cNvPr id="12" name="Imagen 11" descr="Logotipo&#10;&#10;Descripción generada automáticamente">
            <a:extLst>
              <a:ext uri="{FF2B5EF4-FFF2-40B4-BE49-F238E27FC236}">
                <a16:creationId xmlns:a16="http://schemas.microsoft.com/office/drawing/2014/main" id="{2CD39E6B-2025-230E-C882-CC18863DB00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313" y="6227363"/>
            <a:ext cx="1581568" cy="482555"/>
          </a:xfrm>
          <a:prstGeom prst="rect">
            <a:avLst/>
          </a:prstGeom>
        </p:spPr>
      </p:pic>
      <p:pic>
        <p:nvPicPr>
          <p:cNvPr id="9" name="Imagen 8" descr="Forma&#10;&#10;Descripción generada automáticamente">
            <a:extLst>
              <a:ext uri="{FF2B5EF4-FFF2-40B4-BE49-F238E27FC236}">
                <a16:creationId xmlns:a16="http://schemas.microsoft.com/office/drawing/2014/main" id="{FAD98781-A491-E238-B40D-3917B1B88E2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24429" y="381329"/>
            <a:ext cx="5543141" cy="2929681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90345966-D97C-6BED-DA03-102537FA9335}"/>
              </a:ext>
            </a:extLst>
          </p:cNvPr>
          <p:cNvSpPr txBox="1"/>
          <p:nvPr userDrawn="1"/>
        </p:nvSpPr>
        <p:spPr>
          <a:xfrm>
            <a:off x="3047048" y="6161063"/>
            <a:ext cx="60979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00" b="1">
                <a:solidFill>
                  <a:schemeClr val="bg1"/>
                </a:solidFill>
              </a:rPr>
              <a:t>www.bonex-prima.eu</a:t>
            </a:r>
            <a:br>
              <a:rPr lang="es-ES" sz="1800" b="1">
                <a:solidFill>
                  <a:schemeClr val="bg1"/>
                </a:solidFill>
              </a:rPr>
            </a:br>
            <a:r>
              <a:rPr lang="es-ES" sz="1800" b="1">
                <a:solidFill>
                  <a:schemeClr val="bg1"/>
                </a:solidFill>
              </a:rPr>
              <a:t>#BONEXproject</a:t>
            </a:r>
          </a:p>
        </p:txBody>
      </p:sp>
    </p:spTree>
    <p:extLst>
      <p:ext uri="{BB962C8B-B14F-4D97-AF65-F5344CB8AC3E}">
        <p14:creationId xmlns:p14="http://schemas.microsoft.com/office/powerpoint/2010/main" val="1531337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:a16="http://schemas.microsoft.com/office/drawing/2014/main" id="{0AB8F99B-537A-C00F-E96D-836B2DD512B1}"/>
              </a:ext>
            </a:extLst>
          </p:cNvPr>
          <p:cNvSpPr/>
          <p:nvPr userDrawn="1"/>
        </p:nvSpPr>
        <p:spPr>
          <a:xfrm>
            <a:off x="0" y="4826958"/>
            <a:ext cx="12192000" cy="11166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A49570E-0CA3-95C2-AD7B-30623E66FC6A}"/>
              </a:ext>
            </a:extLst>
          </p:cNvPr>
          <p:cNvSpPr txBox="1"/>
          <p:nvPr userDrawn="1"/>
        </p:nvSpPr>
        <p:spPr>
          <a:xfrm>
            <a:off x="2780243" y="4970888"/>
            <a:ext cx="6097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err="1">
                <a:solidFill>
                  <a:schemeClr val="bg1"/>
                </a:solidFill>
                <a:effectLst/>
              </a:rPr>
              <a:t>www.bonex-prima.eu</a:t>
            </a:r>
            <a:endParaRPr lang="es-ES" sz="2400" b="1">
              <a:solidFill>
                <a:schemeClr val="bg1"/>
              </a:solidFill>
              <a:effectLst/>
            </a:endParaRPr>
          </a:p>
        </p:txBody>
      </p:sp>
      <p:pic>
        <p:nvPicPr>
          <p:cNvPr id="9" name="Imagen 8" descr="Forma&#10;&#10;Descripción generada automáticamente">
            <a:extLst>
              <a:ext uri="{FF2B5EF4-FFF2-40B4-BE49-F238E27FC236}">
                <a16:creationId xmlns:a16="http://schemas.microsoft.com/office/drawing/2014/main" id="{FAD98781-A491-E238-B40D-3917B1B88E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80243" y="1025337"/>
            <a:ext cx="6631513" cy="3504911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8375AFA7-FC6C-F698-5516-2C0BF1978380}"/>
              </a:ext>
            </a:extLst>
          </p:cNvPr>
          <p:cNvSpPr txBox="1"/>
          <p:nvPr userDrawn="1"/>
        </p:nvSpPr>
        <p:spPr>
          <a:xfrm>
            <a:off x="2780243" y="5435856"/>
            <a:ext cx="6097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00" b="1">
                <a:solidFill>
                  <a:schemeClr val="bg1"/>
                </a:solidFill>
                <a:effectLst/>
              </a:rPr>
              <a:t>#</a:t>
            </a:r>
            <a:r>
              <a:rPr lang="es-ES" sz="1800" b="1" err="1">
                <a:solidFill>
                  <a:schemeClr val="bg1"/>
                </a:solidFill>
                <a:effectLst/>
              </a:rPr>
              <a:t>BONEXproject</a:t>
            </a:r>
            <a:endParaRPr lang="es-ES" sz="1800" b="1">
              <a:solidFill>
                <a:schemeClr val="bg1"/>
              </a:solidFill>
              <a:effectLst/>
            </a:endParaRPr>
          </a:p>
        </p:txBody>
      </p:sp>
      <p:pic>
        <p:nvPicPr>
          <p:cNvPr id="4" name="Imagen 3" descr="Imagen de la pantalla de un celular con texto e imagen&#10;&#10;Descripción generada automáticamente con confianza baja">
            <a:extLst>
              <a:ext uri="{FF2B5EF4-FFF2-40B4-BE49-F238E27FC236}">
                <a16:creationId xmlns:a16="http://schemas.microsoft.com/office/drawing/2014/main" id="{AC02E974-B27D-3853-21FD-97ADA826BD2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73221" y="6087530"/>
            <a:ext cx="4045557" cy="652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69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:a16="http://schemas.microsoft.com/office/drawing/2014/main" id="{0AB8F99B-537A-C00F-E96D-836B2DD512B1}"/>
              </a:ext>
            </a:extLst>
          </p:cNvPr>
          <p:cNvSpPr/>
          <p:nvPr userDrawn="1"/>
        </p:nvSpPr>
        <p:spPr>
          <a:xfrm>
            <a:off x="0" y="4826958"/>
            <a:ext cx="12192000" cy="11166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A49570E-0CA3-95C2-AD7B-30623E66FC6A}"/>
              </a:ext>
            </a:extLst>
          </p:cNvPr>
          <p:cNvSpPr txBox="1"/>
          <p:nvPr userDrawn="1"/>
        </p:nvSpPr>
        <p:spPr>
          <a:xfrm>
            <a:off x="2780243" y="4970888"/>
            <a:ext cx="6097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err="1">
                <a:solidFill>
                  <a:schemeClr val="bg1"/>
                </a:solidFill>
                <a:effectLst/>
              </a:rPr>
              <a:t>www.bonex-prima.eu</a:t>
            </a:r>
            <a:endParaRPr lang="es-ES" sz="2400" b="1">
              <a:solidFill>
                <a:schemeClr val="bg1"/>
              </a:solidFill>
              <a:effectLst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375AFA7-FC6C-F698-5516-2C0BF1978380}"/>
              </a:ext>
            </a:extLst>
          </p:cNvPr>
          <p:cNvSpPr txBox="1"/>
          <p:nvPr userDrawn="1"/>
        </p:nvSpPr>
        <p:spPr>
          <a:xfrm>
            <a:off x="2780243" y="5435856"/>
            <a:ext cx="6097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00" b="1">
                <a:solidFill>
                  <a:schemeClr val="bg1"/>
                </a:solidFill>
                <a:effectLst/>
              </a:rPr>
              <a:t>#</a:t>
            </a:r>
            <a:r>
              <a:rPr lang="es-ES" sz="1800" b="1" err="1">
                <a:solidFill>
                  <a:schemeClr val="bg1"/>
                </a:solidFill>
                <a:effectLst/>
              </a:rPr>
              <a:t>BONEXproject</a:t>
            </a:r>
            <a:endParaRPr lang="es-ES" sz="1800" b="1">
              <a:solidFill>
                <a:schemeClr val="bg1"/>
              </a:solidFill>
              <a:effectLst/>
            </a:endParaRPr>
          </a:p>
        </p:txBody>
      </p:sp>
      <p:pic>
        <p:nvPicPr>
          <p:cNvPr id="6" name="Imagen 5" descr="Forma, Flecha&#10;&#10;Descripción generada automáticamente">
            <a:extLst>
              <a:ext uri="{FF2B5EF4-FFF2-40B4-BE49-F238E27FC236}">
                <a16:creationId xmlns:a16="http://schemas.microsoft.com/office/drawing/2014/main" id="{87D60497-A4F4-0B9E-C94B-C5CD9C221D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87370" y="1294404"/>
            <a:ext cx="5083650" cy="3529251"/>
          </a:xfrm>
          <a:prstGeom prst="rect">
            <a:avLst/>
          </a:prstGeom>
        </p:spPr>
      </p:pic>
      <p:pic>
        <p:nvPicPr>
          <p:cNvPr id="2" name="Imagen 1" descr="Imagen de la pantalla de un celular con texto e imagen&#10;&#10;Descripción generada automáticamente con confianza baja">
            <a:extLst>
              <a:ext uri="{FF2B5EF4-FFF2-40B4-BE49-F238E27FC236}">
                <a16:creationId xmlns:a16="http://schemas.microsoft.com/office/drawing/2014/main" id="{BE7A2A0A-6CCC-2C79-63AD-ACE78E8ECC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73221" y="6087530"/>
            <a:ext cx="4045557" cy="652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66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Forma&#10;&#10;Descripción generada automáticamente">
            <a:extLst>
              <a:ext uri="{FF2B5EF4-FFF2-40B4-BE49-F238E27FC236}">
                <a16:creationId xmlns:a16="http://schemas.microsoft.com/office/drawing/2014/main" id="{0C840804-E60F-F849-7BB8-3BE12CFDBC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5459" y="4547602"/>
            <a:ext cx="4631177" cy="746964"/>
          </a:xfrm>
          <a:prstGeom prst="rect">
            <a:avLst/>
          </a:prstGeom>
        </p:spPr>
      </p:pic>
      <p:pic>
        <p:nvPicPr>
          <p:cNvPr id="3" name="Imagen 2" descr="Forma, Flecha&#10;&#10;Descripción generada automáticamente">
            <a:extLst>
              <a:ext uri="{FF2B5EF4-FFF2-40B4-BE49-F238E27FC236}">
                <a16:creationId xmlns:a16="http://schemas.microsoft.com/office/drawing/2014/main" id="{00DDC1EB-C6DF-320F-F324-776505D71C0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9013" y="1335008"/>
            <a:ext cx="5083650" cy="3529251"/>
          </a:xfrm>
          <a:prstGeom prst="rect">
            <a:avLst/>
          </a:prstGeom>
        </p:spPr>
      </p:pic>
      <p:sp>
        <p:nvSpPr>
          <p:cNvPr id="9" name="Marcador de texto 15">
            <a:extLst>
              <a:ext uri="{FF2B5EF4-FFF2-40B4-BE49-F238E27FC236}">
                <a16:creationId xmlns:a16="http://schemas.microsoft.com/office/drawing/2014/main" id="{4EC6BFC3-98C7-F38A-89A3-755E36CCDB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4483642"/>
            <a:ext cx="5997575" cy="4288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i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[Day, </a:t>
            </a:r>
            <a:r>
              <a:rPr lang="es-ES" err="1"/>
              <a:t>Month</a:t>
            </a:r>
            <a:r>
              <a:rPr lang="es-ES"/>
              <a:t>, </a:t>
            </a:r>
            <a:r>
              <a:rPr lang="es-ES" err="1"/>
              <a:t>Year</a:t>
            </a:r>
            <a:r>
              <a:rPr lang="es-ES"/>
              <a:t>], Place</a:t>
            </a:r>
          </a:p>
        </p:txBody>
      </p:sp>
      <p:sp>
        <p:nvSpPr>
          <p:cNvPr id="11" name="Marcador de texto 15">
            <a:extLst>
              <a:ext uri="{FF2B5EF4-FFF2-40B4-BE49-F238E27FC236}">
                <a16:creationId xmlns:a16="http://schemas.microsoft.com/office/drawing/2014/main" id="{E7EC8D89-08E6-8561-6985-C27A0D3DBCC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79818" y="3882933"/>
            <a:ext cx="4429252" cy="4288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Speaker</a:t>
            </a:r>
          </a:p>
        </p:txBody>
      </p:sp>
      <p:sp>
        <p:nvSpPr>
          <p:cNvPr id="12" name="Marcador de texto 20">
            <a:extLst>
              <a:ext uri="{FF2B5EF4-FFF2-40B4-BE49-F238E27FC236}">
                <a16:creationId xmlns:a16="http://schemas.microsoft.com/office/drawing/2014/main" id="{A1699939-DE14-ABC4-5FDF-94877C7500A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79818" y="3276697"/>
            <a:ext cx="4429252" cy="43434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/>
              <a:t>TITLE OF THE PRESENTATION</a:t>
            </a:r>
          </a:p>
        </p:txBody>
      </p:sp>
    </p:spTree>
    <p:extLst>
      <p:ext uri="{BB962C8B-B14F-4D97-AF65-F5344CB8AC3E}">
        <p14:creationId xmlns:p14="http://schemas.microsoft.com/office/powerpoint/2010/main" val="1384817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arcador de texto 11">
            <a:extLst>
              <a:ext uri="{FF2B5EF4-FFF2-40B4-BE49-F238E27FC236}">
                <a16:creationId xmlns:a16="http://schemas.microsoft.com/office/drawing/2014/main" id="{8D69BFC4-CB87-D7B2-47B4-CBEA606BFD8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solidFill>
                  <a:srgbClr val="3399CC"/>
                </a:solidFill>
              </a:defRPr>
            </a:lvl1pPr>
          </a:lstStyle>
          <a:p>
            <a:pPr lvl="0"/>
            <a:r>
              <a:rPr lang="es-ES"/>
              <a:t>TITLE 1</a:t>
            </a:r>
          </a:p>
        </p:txBody>
      </p:sp>
      <p:sp>
        <p:nvSpPr>
          <p:cNvPr id="15" name="Marcador de texto 11">
            <a:extLst>
              <a:ext uri="{FF2B5EF4-FFF2-40B4-BE49-F238E27FC236}">
                <a16:creationId xmlns:a16="http://schemas.microsoft.com/office/drawing/2014/main" id="{5E21987C-B95F-69D7-2E61-1B673CF084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4808" y="925934"/>
            <a:ext cx="11421749" cy="3886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Subtitle</a:t>
            </a:r>
            <a:r>
              <a:rPr lang="es-ES"/>
              <a:t> 1</a:t>
            </a:r>
          </a:p>
        </p:txBody>
      </p:sp>
      <p:sp>
        <p:nvSpPr>
          <p:cNvPr id="17" name="Marcador de texto 16">
            <a:extLst>
              <a:ext uri="{FF2B5EF4-FFF2-40B4-BE49-F238E27FC236}">
                <a16:creationId xmlns:a16="http://schemas.microsoft.com/office/drawing/2014/main" id="{E1EB7EED-389B-EB57-246B-5AEE9B6A13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4175" y="1610978"/>
            <a:ext cx="11422383" cy="4207210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s-ES" err="1"/>
              <a:t>Lorem</a:t>
            </a:r>
            <a:r>
              <a:rPr lang="es-ES"/>
              <a:t> </a:t>
            </a:r>
            <a:r>
              <a:rPr lang="es-ES" err="1"/>
              <a:t>ipsum</a:t>
            </a:r>
            <a:r>
              <a:rPr lang="es-ES"/>
              <a:t> dolor </a:t>
            </a:r>
            <a:r>
              <a:rPr lang="es-ES" err="1"/>
              <a:t>sit</a:t>
            </a:r>
            <a:r>
              <a:rPr lang="es-ES"/>
              <a:t> </a:t>
            </a:r>
            <a:r>
              <a:rPr lang="es-ES" err="1"/>
              <a:t>amet</a:t>
            </a:r>
            <a:r>
              <a:rPr lang="es-ES"/>
              <a:t> </a:t>
            </a:r>
            <a:r>
              <a:rPr lang="es-ES" err="1"/>
              <a:t>consectetur</a:t>
            </a:r>
            <a:r>
              <a:rPr lang="es-ES"/>
              <a:t> </a:t>
            </a:r>
            <a:r>
              <a:rPr lang="es-ES" err="1"/>
              <a:t>adipiscing</a:t>
            </a:r>
            <a:r>
              <a:rPr lang="es-ES"/>
              <a:t> </a:t>
            </a:r>
            <a:r>
              <a:rPr lang="es-ES" err="1"/>
              <a:t>elit</a:t>
            </a:r>
            <a:r>
              <a:rPr lang="es-ES"/>
              <a:t> </a:t>
            </a:r>
            <a:r>
              <a:rPr lang="es-ES" err="1"/>
              <a:t>volutpat</a:t>
            </a:r>
            <a:r>
              <a:rPr lang="es-ES"/>
              <a:t>, </a:t>
            </a:r>
            <a:r>
              <a:rPr lang="es-ES" err="1"/>
              <a:t>tempus</a:t>
            </a:r>
            <a:r>
              <a:rPr lang="es-ES"/>
              <a:t> </a:t>
            </a:r>
            <a:r>
              <a:rPr lang="es-ES" err="1"/>
              <a:t>metus</a:t>
            </a:r>
            <a:r>
              <a:rPr lang="es-ES"/>
              <a:t> </a:t>
            </a:r>
            <a:r>
              <a:rPr lang="es-ES" err="1"/>
              <a:t>quam</a:t>
            </a:r>
            <a:r>
              <a:rPr lang="es-ES"/>
              <a:t> </a:t>
            </a:r>
            <a:r>
              <a:rPr lang="es-ES" err="1"/>
              <a:t>massa</a:t>
            </a:r>
            <a:r>
              <a:rPr lang="es-ES"/>
              <a:t> </a:t>
            </a:r>
            <a:r>
              <a:rPr lang="es-ES" err="1"/>
              <a:t>varius</a:t>
            </a:r>
            <a:r>
              <a:rPr lang="es-ES"/>
              <a:t> at ornare </a:t>
            </a:r>
            <a:r>
              <a:rPr lang="es-ES" err="1"/>
              <a:t>proin</a:t>
            </a:r>
            <a:r>
              <a:rPr lang="es-ES"/>
              <a:t> </a:t>
            </a:r>
            <a:r>
              <a:rPr lang="es-ES" err="1"/>
              <a:t>euismod</a:t>
            </a:r>
            <a:r>
              <a:rPr lang="es-ES"/>
              <a:t>, </a:t>
            </a:r>
            <a:r>
              <a:rPr lang="es-ES" err="1"/>
              <a:t>nisl</a:t>
            </a:r>
            <a:r>
              <a:rPr lang="es-ES"/>
              <a:t> </a:t>
            </a:r>
            <a:r>
              <a:rPr lang="es-ES" err="1"/>
              <a:t>nibh</a:t>
            </a:r>
            <a:r>
              <a:rPr lang="es-ES"/>
              <a:t> </a:t>
            </a:r>
            <a:r>
              <a:rPr lang="es-ES" err="1"/>
              <a:t>porttitor</a:t>
            </a:r>
            <a:r>
              <a:rPr lang="es-ES"/>
              <a:t> </a:t>
            </a:r>
            <a:r>
              <a:rPr lang="es-ES" err="1"/>
              <a:t>egestas</a:t>
            </a:r>
            <a:r>
              <a:rPr lang="es-ES"/>
              <a:t> eros platea </a:t>
            </a:r>
            <a:r>
              <a:rPr lang="es-ES" err="1"/>
              <a:t>parturient</a:t>
            </a:r>
            <a:r>
              <a:rPr lang="es-ES"/>
              <a:t>. </a:t>
            </a:r>
            <a:r>
              <a:rPr lang="es-ES" err="1"/>
              <a:t>Senectus</a:t>
            </a:r>
            <a:r>
              <a:rPr lang="es-ES"/>
              <a:t> </a:t>
            </a:r>
            <a:r>
              <a:rPr lang="es-ES" err="1"/>
              <a:t>penatibus</a:t>
            </a:r>
            <a:r>
              <a:rPr lang="es-ES"/>
              <a:t> </a:t>
            </a:r>
            <a:r>
              <a:rPr lang="es-ES" err="1"/>
              <a:t>nibh</a:t>
            </a:r>
            <a:r>
              <a:rPr lang="es-ES"/>
              <a:t> </a:t>
            </a:r>
            <a:r>
              <a:rPr lang="es-ES" err="1"/>
              <a:t>suspendisse</a:t>
            </a:r>
            <a:r>
              <a:rPr lang="es-ES"/>
              <a:t> id </a:t>
            </a:r>
            <a:r>
              <a:rPr lang="es-ES" err="1"/>
              <a:t>quam</a:t>
            </a:r>
            <a:r>
              <a:rPr lang="es-ES"/>
              <a:t> ut </a:t>
            </a:r>
            <a:r>
              <a:rPr lang="es-ES" err="1"/>
              <a:t>sollicitudin</a:t>
            </a:r>
            <a:r>
              <a:rPr lang="es-ES"/>
              <a:t> </a:t>
            </a:r>
            <a:r>
              <a:rPr lang="es-ES" err="1"/>
              <a:t>gravida</a:t>
            </a:r>
            <a:r>
              <a:rPr lang="es-ES"/>
              <a:t>, </a:t>
            </a:r>
            <a:r>
              <a:rPr lang="es-ES" err="1"/>
              <a:t>ridiculus</a:t>
            </a:r>
            <a:r>
              <a:rPr lang="es-ES"/>
              <a:t> </a:t>
            </a:r>
            <a:r>
              <a:rPr lang="es-ES" err="1"/>
              <a:t>dapibus</a:t>
            </a:r>
            <a:r>
              <a:rPr lang="es-ES"/>
              <a:t> </a:t>
            </a:r>
            <a:r>
              <a:rPr lang="es-ES" err="1"/>
              <a:t>suscipit</a:t>
            </a:r>
            <a:r>
              <a:rPr lang="es-ES"/>
              <a:t> eros libero </a:t>
            </a:r>
            <a:r>
              <a:rPr lang="es-ES" err="1"/>
              <a:t>potenti</a:t>
            </a:r>
            <a:r>
              <a:rPr lang="es-ES"/>
              <a:t> </a:t>
            </a:r>
            <a:r>
              <a:rPr lang="es-ES" err="1"/>
              <a:t>hendrerit</a:t>
            </a:r>
            <a:r>
              <a:rPr lang="es-ES"/>
              <a:t> </a:t>
            </a:r>
            <a:r>
              <a:rPr lang="es-ES" err="1"/>
              <a:t>maecenas</a:t>
            </a:r>
            <a:r>
              <a:rPr lang="es-ES"/>
              <a:t>, ultrices commodo </a:t>
            </a:r>
            <a:r>
              <a:rPr lang="es-ES" err="1"/>
              <a:t>molestie</a:t>
            </a:r>
            <a:r>
              <a:rPr lang="es-ES"/>
              <a:t> vehicula pulvinar sed </a:t>
            </a:r>
            <a:r>
              <a:rPr lang="es-ES" err="1"/>
              <a:t>dictum</a:t>
            </a:r>
            <a:r>
              <a:rPr lang="es-ES"/>
              <a:t>. </a:t>
            </a:r>
            <a:r>
              <a:rPr lang="es-ES" err="1"/>
              <a:t>Cursus</a:t>
            </a:r>
            <a:r>
              <a:rPr lang="es-ES"/>
              <a:t> </a:t>
            </a:r>
            <a:r>
              <a:rPr lang="es-ES" err="1"/>
              <a:t>aliquam</a:t>
            </a:r>
            <a:r>
              <a:rPr lang="es-ES"/>
              <a:t> </a:t>
            </a:r>
            <a:r>
              <a:rPr lang="es-ES" err="1"/>
              <a:t>interdum</a:t>
            </a:r>
            <a:r>
              <a:rPr lang="es-ES"/>
              <a:t> </a:t>
            </a:r>
            <a:r>
              <a:rPr lang="es-ES" err="1"/>
              <a:t>primis</a:t>
            </a:r>
            <a:r>
              <a:rPr lang="es-ES"/>
              <a:t> in </a:t>
            </a:r>
            <a:r>
              <a:rPr lang="es-ES" err="1"/>
              <a:t>iaculis</a:t>
            </a:r>
            <a:r>
              <a:rPr lang="es-ES"/>
              <a:t> </a:t>
            </a:r>
            <a:r>
              <a:rPr lang="es-ES" err="1"/>
              <a:t>vivamus</a:t>
            </a:r>
            <a:r>
              <a:rPr lang="es-ES"/>
              <a:t> </a:t>
            </a:r>
            <a:r>
              <a:rPr lang="es-ES" err="1"/>
              <a:t>sapien</a:t>
            </a:r>
            <a:r>
              <a:rPr lang="es-ES"/>
              <a:t> </a:t>
            </a:r>
            <a:r>
              <a:rPr lang="es-ES" err="1"/>
              <a:t>semper</a:t>
            </a:r>
            <a:r>
              <a:rPr lang="es-ES"/>
              <a:t> et, </a:t>
            </a:r>
            <a:r>
              <a:rPr lang="es-ES" err="1"/>
              <a:t>accumsan</a:t>
            </a:r>
            <a:r>
              <a:rPr lang="es-ES"/>
              <a:t> </a:t>
            </a:r>
            <a:r>
              <a:rPr lang="es-ES" err="1"/>
              <a:t>aliquet</a:t>
            </a:r>
            <a:r>
              <a:rPr lang="es-ES"/>
              <a:t> </a:t>
            </a:r>
            <a:r>
              <a:rPr lang="es-ES" err="1"/>
              <a:t>dis</a:t>
            </a:r>
            <a:r>
              <a:rPr lang="es-ES"/>
              <a:t> </a:t>
            </a:r>
            <a:r>
              <a:rPr lang="es-ES" err="1"/>
              <a:t>dui</a:t>
            </a:r>
            <a:r>
              <a:rPr lang="es-ES"/>
              <a:t> </a:t>
            </a:r>
            <a:r>
              <a:rPr lang="es-ES" err="1"/>
              <a:t>sollicitudin</a:t>
            </a:r>
            <a:r>
              <a:rPr lang="es-ES"/>
              <a:t> </a:t>
            </a:r>
            <a:r>
              <a:rPr lang="es-ES" err="1"/>
              <a:t>purus</a:t>
            </a:r>
            <a:r>
              <a:rPr lang="es-ES"/>
              <a:t> </a:t>
            </a:r>
            <a:r>
              <a:rPr lang="es-ES" err="1"/>
              <a:t>viverra</a:t>
            </a:r>
            <a:r>
              <a:rPr lang="es-ES"/>
              <a:t> </a:t>
            </a:r>
            <a:r>
              <a:rPr lang="es-ES" err="1"/>
              <a:t>ligula</a:t>
            </a:r>
            <a:r>
              <a:rPr lang="es-ES"/>
              <a:t>, </a:t>
            </a:r>
            <a:r>
              <a:rPr lang="es-ES" err="1"/>
              <a:t>volutpat</a:t>
            </a:r>
            <a:r>
              <a:rPr lang="es-ES"/>
              <a:t> </a:t>
            </a:r>
            <a:r>
              <a:rPr lang="es-ES" err="1"/>
              <a:t>taciti</a:t>
            </a:r>
            <a:r>
              <a:rPr lang="es-ES"/>
              <a:t> </a:t>
            </a:r>
            <a:r>
              <a:rPr lang="es-ES" err="1"/>
              <a:t>nullam</a:t>
            </a:r>
            <a:r>
              <a:rPr lang="es-ES"/>
              <a:t> commodo </a:t>
            </a:r>
            <a:r>
              <a:rPr lang="es-ES" err="1"/>
              <a:t>augue</a:t>
            </a:r>
            <a:r>
              <a:rPr lang="es-ES"/>
              <a:t> </a:t>
            </a:r>
            <a:r>
              <a:rPr lang="es-ES" err="1"/>
              <a:t>luctus</a:t>
            </a:r>
            <a:r>
              <a:rPr lang="es-ES"/>
              <a:t> </a:t>
            </a:r>
            <a:r>
              <a:rPr lang="es-ES" err="1"/>
              <a:t>condimentum</a:t>
            </a:r>
            <a:r>
              <a:rPr lang="es-ES"/>
              <a:t> </a:t>
            </a:r>
            <a:r>
              <a:rPr lang="es-ES" err="1"/>
              <a:t>torquent</a:t>
            </a:r>
            <a:r>
              <a:rPr lang="es-ES"/>
              <a:t>.</a:t>
            </a:r>
          </a:p>
          <a:p>
            <a:pPr lvl="0"/>
            <a:r>
              <a:rPr lang="es-ES"/>
              <a:t>Id </a:t>
            </a:r>
            <a:r>
              <a:rPr lang="es-ES" err="1"/>
              <a:t>rutrum</a:t>
            </a:r>
            <a:r>
              <a:rPr lang="es-ES"/>
              <a:t> libero </a:t>
            </a:r>
            <a:r>
              <a:rPr lang="es-ES" err="1"/>
              <a:t>placerat</a:t>
            </a:r>
            <a:r>
              <a:rPr lang="es-ES"/>
              <a:t> </a:t>
            </a:r>
            <a:r>
              <a:rPr lang="es-ES" err="1"/>
              <a:t>praesent</a:t>
            </a:r>
            <a:r>
              <a:rPr lang="es-ES"/>
              <a:t> </a:t>
            </a:r>
            <a:r>
              <a:rPr lang="es-ES" err="1"/>
              <a:t>aliquam</a:t>
            </a:r>
            <a:r>
              <a:rPr lang="es-ES"/>
              <a:t> </a:t>
            </a:r>
            <a:r>
              <a:rPr lang="es-ES" err="1"/>
              <a:t>sagittis</a:t>
            </a:r>
            <a:r>
              <a:rPr lang="es-ES"/>
              <a:t> neque </a:t>
            </a:r>
            <a:r>
              <a:rPr lang="es-ES" err="1"/>
              <a:t>dapibus</a:t>
            </a:r>
            <a:r>
              <a:rPr lang="es-ES"/>
              <a:t>, </a:t>
            </a:r>
            <a:r>
              <a:rPr lang="es-ES" err="1"/>
              <a:t>porttitor</a:t>
            </a:r>
            <a:r>
              <a:rPr lang="es-ES"/>
              <a:t> </a:t>
            </a:r>
            <a:r>
              <a:rPr lang="es-ES" err="1"/>
              <a:t>cursus</a:t>
            </a:r>
            <a:r>
              <a:rPr lang="es-ES"/>
              <a:t> </a:t>
            </a:r>
            <a:r>
              <a:rPr lang="es-ES" err="1"/>
              <a:t>mattis</a:t>
            </a:r>
            <a:r>
              <a:rPr lang="es-ES"/>
              <a:t> vitae ornare sed </a:t>
            </a:r>
            <a:r>
              <a:rPr lang="es-ES" err="1"/>
              <a:t>luctus</a:t>
            </a:r>
            <a:r>
              <a:rPr lang="es-ES"/>
              <a:t>, </a:t>
            </a:r>
            <a:r>
              <a:rPr lang="es-ES" err="1"/>
              <a:t>pharetra</a:t>
            </a:r>
            <a:r>
              <a:rPr lang="es-ES"/>
              <a:t> </a:t>
            </a:r>
            <a:r>
              <a:rPr lang="es-ES" err="1"/>
              <a:t>parturient</a:t>
            </a:r>
            <a:r>
              <a:rPr lang="es-ES"/>
              <a:t> </a:t>
            </a:r>
            <a:r>
              <a:rPr lang="es-ES" err="1"/>
              <a:t>iaculis</a:t>
            </a:r>
            <a:r>
              <a:rPr lang="es-ES"/>
              <a:t> </a:t>
            </a:r>
            <a:r>
              <a:rPr lang="es-ES" err="1"/>
              <a:t>donec</a:t>
            </a:r>
            <a:r>
              <a:rPr lang="es-ES"/>
              <a:t> justo </a:t>
            </a:r>
            <a:r>
              <a:rPr lang="es-ES" err="1"/>
              <a:t>interdum</a:t>
            </a:r>
            <a:r>
              <a:rPr lang="es-ES"/>
              <a:t> tortor. </a:t>
            </a:r>
            <a:r>
              <a:rPr lang="es-ES" err="1"/>
              <a:t>Posuere</a:t>
            </a:r>
            <a:r>
              <a:rPr lang="es-ES"/>
              <a:t> </a:t>
            </a:r>
            <a:r>
              <a:rPr lang="es-ES" err="1"/>
              <a:t>potenti</a:t>
            </a:r>
            <a:r>
              <a:rPr lang="es-ES"/>
              <a:t> </a:t>
            </a:r>
            <a:r>
              <a:rPr lang="es-ES" err="1"/>
              <a:t>velit</a:t>
            </a:r>
            <a:r>
              <a:rPr lang="es-ES"/>
              <a:t> </a:t>
            </a:r>
            <a:r>
              <a:rPr lang="es-ES" err="1"/>
              <a:t>lectus</a:t>
            </a:r>
            <a:r>
              <a:rPr lang="es-ES"/>
              <a:t> </a:t>
            </a:r>
            <a:r>
              <a:rPr lang="es-ES" err="1"/>
              <a:t>est</a:t>
            </a:r>
            <a:r>
              <a:rPr lang="es-ES"/>
              <a:t> </a:t>
            </a:r>
            <a:r>
              <a:rPr lang="es-ES" err="1"/>
              <a:t>sociosqu</a:t>
            </a:r>
            <a:r>
              <a:rPr lang="es-ES"/>
              <a:t> at </a:t>
            </a:r>
            <a:r>
              <a:rPr lang="es-ES" err="1"/>
              <a:t>nisi</a:t>
            </a:r>
            <a:r>
              <a:rPr lang="es-ES"/>
              <a:t> </a:t>
            </a:r>
            <a:r>
              <a:rPr lang="es-ES" err="1"/>
              <a:t>aliquam</a:t>
            </a:r>
            <a:r>
              <a:rPr lang="es-ES"/>
              <a:t> mus id magna </a:t>
            </a:r>
            <a:r>
              <a:rPr lang="es-ES" err="1"/>
              <a:t>nisl</a:t>
            </a:r>
            <a:r>
              <a:rPr lang="es-ES"/>
              <a:t> </a:t>
            </a:r>
            <a:r>
              <a:rPr lang="es-ES" err="1"/>
              <a:t>mattis</a:t>
            </a:r>
            <a:r>
              <a:rPr lang="es-ES"/>
              <a:t> neque </a:t>
            </a:r>
            <a:r>
              <a:rPr lang="es-ES" err="1"/>
              <a:t>purus</a:t>
            </a:r>
            <a:r>
              <a:rPr lang="es-ES"/>
              <a:t>, </a:t>
            </a:r>
            <a:r>
              <a:rPr lang="es-ES" err="1"/>
              <a:t>natoque</a:t>
            </a:r>
            <a:r>
              <a:rPr lang="es-ES"/>
              <a:t> a </a:t>
            </a:r>
            <a:r>
              <a:rPr lang="es-ES" err="1"/>
              <a:t>accumsan</a:t>
            </a:r>
            <a:r>
              <a:rPr lang="es-ES"/>
              <a:t> </a:t>
            </a:r>
            <a:r>
              <a:rPr lang="es-ES" err="1"/>
              <a:t>praesent</a:t>
            </a:r>
            <a:r>
              <a:rPr lang="es-ES"/>
              <a:t> </a:t>
            </a:r>
            <a:r>
              <a:rPr lang="es-ES" err="1"/>
              <a:t>orci</a:t>
            </a:r>
            <a:r>
              <a:rPr lang="es-ES"/>
              <a:t> odio </a:t>
            </a:r>
            <a:r>
              <a:rPr lang="es-ES" err="1"/>
              <a:t>nulla</a:t>
            </a:r>
            <a:r>
              <a:rPr lang="es-ES"/>
              <a:t> </a:t>
            </a:r>
            <a:r>
              <a:rPr lang="es-ES" err="1"/>
              <a:t>erat</a:t>
            </a:r>
            <a:r>
              <a:rPr lang="es-ES"/>
              <a:t> nunc </a:t>
            </a:r>
            <a:r>
              <a:rPr lang="es-ES" err="1"/>
              <a:t>sollicitudin</a:t>
            </a:r>
            <a:r>
              <a:rPr lang="es-ES"/>
              <a:t> justo </a:t>
            </a:r>
            <a:r>
              <a:rPr lang="es-ES" err="1"/>
              <a:t>euismod</a:t>
            </a:r>
            <a:r>
              <a:rPr lang="es-ES"/>
              <a:t> </a:t>
            </a:r>
            <a:r>
              <a:rPr lang="es-ES" err="1"/>
              <a:t>sodales</a:t>
            </a:r>
            <a:r>
              <a:rPr lang="es-ES"/>
              <a:t> </a:t>
            </a:r>
            <a:r>
              <a:rPr lang="es-ES" err="1"/>
              <a:t>ligula</a:t>
            </a:r>
            <a:r>
              <a:rPr lang="es-ES"/>
              <a:t>. </a:t>
            </a:r>
            <a:r>
              <a:rPr lang="es-ES" err="1"/>
              <a:t>Dictum</a:t>
            </a:r>
            <a:r>
              <a:rPr lang="es-ES"/>
              <a:t> </a:t>
            </a:r>
            <a:r>
              <a:rPr lang="es-ES" err="1"/>
              <a:t>ridiculus</a:t>
            </a:r>
            <a:r>
              <a:rPr lang="es-ES"/>
              <a:t> </a:t>
            </a:r>
            <a:r>
              <a:rPr lang="es-ES" err="1"/>
              <a:t>augue</a:t>
            </a:r>
            <a:r>
              <a:rPr lang="es-ES"/>
              <a:t> </a:t>
            </a:r>
            <a:r>
              <a:rPr lang="es-ES" err="1"/>
              <a:t>nostra</a:t>
            </a:r>
            <a:r>
              <a:rPr lang="es-ES"/>
              <a:t> </a:t>
            </a:r>
            <a:r>
              <a:rPr lang="es-ES" err="1"/>
              <a:t>morbi</a:t>
            </a:r>
            <a:r>
              <a:rPr lang="es-ES"/>
              <a:t> </a:t>
            </a:r>
            <a:r>
              <a:rPr lang="es-ES" err="1"/>
              <a:t>luctus</a:t>
            </a:r>
            <a:r>
              <a:rPr lang="es-ES"/>
              <a:t> </a:t>
            </a:r>
            <a:r>
              <a:rPr lang="es-ES" err="1"/>
              <a:t>accumsan</a:t>
            </a:r>
            <a:r>
              <a:rPr lang="es-ES"/>
              <a:t> auctor ac urna, mus </a:t>
            </a:r>
            <a:r>
              <a:rPr lang="es-ES" err="1"/>
              <a:t>faucibus</a:t>
            </a:r>
            <a:r>
              <a:rPr lang="es-ES"/>
              <a:t> vehicula commodo tortor </a:t>
            </a:r>
            <a:r>
              <a:rPr lang="es-ES" err="1"/>
              <a:t>vivamus</a:t>
            </a:r>
            <a:r>
              <a:rPr lang="es-ES"/>
              <a:t> quisque </a:t>
            </a:r>
            <a:r>
              <a:rPr lang="es-ES" err="1"/>
              <a:t>vulputate</a:t>
            </a:r>
            <a:r>
              <a:rPr lang="es-ES"/>
              <a:t> </a:t>
            </a:r>
            <a:r>
              <a:rPr lang="es-ES" err="1"/>
              <a:t>conubia</a:t>
            </a:r>
            <a:r>
              <a:rPr lang="es-ES"/>
              <a:t> </a:t>
            </a:r>
            <a:r>
              <a:rPr lang="es-ES" err="1"/>
              <a:t>dis</a:t>
            </a:r>
            <a:r>
              <a:rPr lang="es-ES"/>
              <a:t>, </a:t>
            </a:r>
            <a:r>
              <a:rPr lang="es-ES" err="1"/>
              <a:t>hac</a:t>
            </a:r>
            <a:r>
              <a:rPr lang="es-ES"/>
              <a:t> </a:t>
            </a:r>
            <a:r>
              <a:rPr lang="es-ES" err="1"/>
              <a:t>nascetur</a:t>
            </a:r>
            <a:r>
              <a:rPr lang="es-ES"/>
              <a:t> </a:t>
            </a:r>
            <a:r>
              <a:rPr lang="es-ES" err="1"/>
              <a:t>ultricies</a:t>
            </a:r>
            <a:r>
              <a:rPr lang="es-ES"/>
              <a:t> </a:t>
            </a:r>
            <a:r>
              <a:rPr lang="es-ES" err="1"/>
              <a:t>tincidunt</a:t>
            </a:r>
            <a:r>
              <a:rPr lang="es-ES"/>
              <a:t> </a:t>
            </a:r>
            <a:r>
              <a:rPr lang="es-ES" err="1"/>
              <a:t>habitasse</a:t>
            </a:r>
            <a:r>
              <a:rPr lang="es-ES"/>
              <a:t> eros </a:t>
            </a:r>
            <a:r>
              <a:rPr lang="es-ES" err="1"/>
              <a:t>facilisis</a:t>
            </a:r>
            <a:r>
              <a:rPr lang="es-ES"/>
              <a:t> sed.</a:t>
            </a:r>
          </a:p>
          <a:p>
            <a:pPr lvl="0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25383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bullet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11">
            <a:extLst>
              <a:ext uri="{FF2B5EF4-FFF2-40B4-BE49-F238E27FC236}">
                <a16:creationId xmlns:a16="http://schemas.microsoft.com/office/drawing/2014/main" id="{A3D3A749-9B22-D473-85FB-DA5551E8EF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solidFill>
                  <a:srgbClr val="3399CC"/>
                </a:solidFill>
              </a:defRPr>
            </a:lvl1pPr>
          </a:lstStyle>
          <a:p>
            <a:pPr lvl="0"/>
            <a:r>
              <a:rPr lang="es-ES"/>
              <a:t>TITLE 1</a:t>
            </a:r>
          </a:p>
        </p:txBody>
      </p:sp>
      <p:sp>
        <p:nvSpPr>
          <p:cNvPr id="5" name="Marcador de texto 11">
            <a:extLst>
              <a:ext uri="{FF2B5EF4-FFF2-40B4-BE49-F238E27FC236}">
                <a16:creationId xmlns:a16="http://schemas.microsoft.com/office/drawing/2014/main" id="{08A0060E-CB5E-2860-BC70-D99F0E99D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4808" y="925934"/>
            <a:ext cx="11421749" cy="3886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Subtitle</a:t>
            </a:r>
            <a:r>
              <a:rPr lang="es-ES"/>
              <a:t> 1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44C4191-8FE0-77A3-FD75-9AAC3F18952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4175" y="1630363"/>
            <a:ext cx="11422063" cy="4186237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9966"/>
              </a:buClr>
              <a:buFont typeface="Arial" panose="020B0604020202020204" pitchFamily="34" charset="0"/>
              <a:buChar char="•"/>
              <a:defRPr sz="2000"/>
            </a:lvl1pPr>
            <a:lvl2pPr marL="6858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9966"/>
              </a:buClr>
              <a:buFont typeface="Wingdings" panose="05000000000000000000" pitchFamily="2" charset="2"/>
              <a:buChar char="ü"/>
              <a:defRPr sz="1800"/>
            </a:lvl2pPr>
            <a:lvl3pPr marL="11430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9966"/>
              </a:buClr>
              <a:buFont typeface="Courier New" panose="02070309020205020404" pitchFamily="49" charset="0"/>
              <a:buChar char="o"/>
              <a:defRPr sz="1800"/>
            </a:lvl3pPr>
            <a:lvl4pPr>
              <a:buClr>
                <a:srgbClr val="FF9966"/>
              </a:buClr>
              <a:defRPr sz="1600"/>
            </a:lvl4pPr>
            <a:lvl5pPr>
              <a:buClr>
                <a:srgbClr val="FF9966"/>
              </a:buClr>
              <a:defRPr sz="1600"/>
            </a:lvl5pPr>
          </a:lstStyle>
          <a:p>
            <a:pPr lvl="0"/>
            <a:r>
              <a:rPr lang="es-ES" err="1"/>
              <a:t>Lorem</a:t>
            </a:r>
            <a:r>
              <a:rPr lang="es-ES"/>
              <a:t> </a:t>
            </a:r>
            <a:r>
              <a:rPr lang="es-ES" err="1"/>
              <a:t>ipsum</a:t>
            </a:r>
            <a:r>
              <a:rPr lang="es-ES"/>
              <a:t> dolor </a:t>
            </a:r>
            <a:r>
              <a:rPr lang="es-ES" err="1"/>
              <a:t>sit</a:t>
            </a:r>
            <a:r>
              <a:rPr lang="es-ES"/>
              <a:t> </a:t>
            </a:r>
            <a:r>
              <a:rPr lang="es-ES" err="1"/>
              <a:t>amet</a:t>
            </a:r>
            <a:r>
              <a:rPr lang="es-ES"/>
              <a:t> </a:t>
            </a:r>
            <a:r>
              <a:rPr lang="es-ES" err="1"/>
              <a:t>consectetur</a:t>
            </a:r>
            <a:r>
              <a:rPr lang="es-ES"/>
              <a:t> </a:t>
            </a:r>
            <a:r>
              <a:rPr lang="es-ES" err="1"/>
              <a:t>adipiscing</a:t>
            </a:r>
            <a:r>
              <a:rPr lang="es-ES"/>
              <a:t> </a:t>
            </a:r>
            <a:r>
              <a:rPr lang="es-ES" err="1"/>
              <a:t>elit</a:t>
            </a:r>
            <a:r>
              <a:rPr lang="es-ES"/>
              <a:t> </a:t>
            </a:r>
            <a:r>
              <a:rPr lang="es-ES" err="1"/>
              <a:t>volutpat</a:t>
            </a:r>
            <a:r>
              <a:rPr lang="es-ES"/>
              <a:t>, </a:t>
            </a:r>
            <a:r>
              <a:rPr lang="es-ES" err="1"/>
              <a:t>tempus</a:t>
            </a:r>
            <a:r>
              <a:rPr lang="es-ES"/>
              <a:t> </a:t>
            </a:r>
            <a:r>
              <a:rPr lang="es-ES" err="1"/>
              <a:t>metus</a:t>
            </a:r>
            <a:r>
              <a:rPr lang="es-ES"/>
              <a:t> </a:t>
            </a:r>
            <a:r>
              <a:rPr lang="es-ES" err="1"/>
              <a:t>quam</a:t>
            </a:r>
            <a:r>
              <a:rPr lang="es-ES"/>
              <a:t> </a:t>
            </a:r>
            <a:r>
              <a:rPr lang="es-ES" err="1"/>
              <a:t>massa</a:t>
            </a:r>
            <a:r>
              <a:rPr lang="es-ES"/>
              <a:t> </a:t>
            </a:r>
            <a:r>
              <a:rPr lang="es-ES" err="1"/>
              <a:t>varius</a:t>
            </a:r>
            <a:r>
              <a:rPr lang="es-ES"/>
              <a:t> at ornare </a:t>
            </a:r>
            <a:r>
              <a:rPr lang="es-ES" err="1"/>
              <a:t>proin</a:t>
            </a:r>
            <a:r>
              <a:rPr lang="es-ES"/>
              <a:t> </a:t>
            </a:r>
            <a:r>
              <a:rPr lang="es-ES" err="1"/>
              <a:t>euismod</a:t>
            </a:r>
            <a:endParaRPr lang="es-ES"/>
          </a:p>
          <a:p>
            <a:pPr lvl="0"/>
            <a:r>
              <a:rPr lang="es-ES" err="1"/>
              <a:t>Lorem</a:t>
            </a:r>
            <a:r>
              <a:rPr lang="es-ES"/>
              <a:t> </a:t>
            </a:r>
            <a:r>
              <a:rPr lang="es-ES" err="1"/>
              <a:t>ipsum</a:t>
            </a:r>
            <a:r>
              <a:rPr lang="es-ES"/>
              <a:t> dolor </a:t>
            </a:r>
            <a:r>
              <a:rPr lang="es-ES" err="1"/>
              <a:t>sit</a:t>
            </a:r>
            <a:r>
              <a:rPr lang="es-ES"/>
              <a:t> </a:t>
            </a:r>
            <a:r>
              <a:rPr lang="es-ES" err="1"/>
              <a:t>amet</a:t>
            </a:r>
            <a:r>
              <a:rPr lang="es-ES"/>
              <a:t> </a:t>
            </a:r>
            <a:r>
              <a:rPr lang="es-ES" err="1"/>
              <a:t>consectetur</a:t>
            </a:r>
            <a:r>
              <a:rPr lang="es-ES"/>
              <a:t> </a:t>
            </a:r>
            <a:r>
              <a:rPr lang="es-ES" err="1"/>
              <a:t>adipiscing</a:t>
            </a:r>
            <a:r>
              <a:rPr lang="es-ES"/>
              <a:t> </a:t>
            </a:r>
            <a:r>
              <a:rPr lang="es-ES" err="1"/>
              <a:t>elit</a:t>
            </a:r>
            <a:r>
              <a:rPr lang="es-ES"/>
              <a:t> </a:t>
            </a:r>
            <a:r>
              <a:rPr lang="es-ES" err="1"/>
              <a:t>volutpat</a:t>
            </a:r>
            <a:r>
              <a:rPr lang="es-ES"/>
              <a:t>, </a:t>
            </a:r>
            <a:r>
              <a:rPr lang="es-ES" err="1"/>
              <a:t>tempus</a:t>
            </a:r>
            <a:r>
              <a:rPr lang="es-ES"/>
              <a:t> </a:t>
            </a:r>
            <a:r>
              <a:rPr lang="es-ES" err="1"/>
              <a:t>metus</a:t>
            </a:r>
            <a:r>
              <a:rPr lang="es-ES"/>
              <a:t> </a:t>
            </a:r>
            <a:r>
              <a:rPr lang="es-ES" err="1"/>
              <a:t>quam</a:t>
            </a:r>
            <a:r>
              <a:rPr lang="es-ES"/>
              <a:t> </a:t>
            </a:r>
            <a:r>
              <a:rPr lang="es-ES" err="1"/>
              <a:t>massa</a:t>
            </a:r>
            <a:r>
              <a:rPr lang="es-ES"/>
              <a:t> </a:t>
            </a:r>
            <a:r>
              <a:rPr lang="es-ES" err="1"/>
              <a:t>varius</a:t>
            </a:r>
            <a:r>
              <a:rPr lang="es-ES"/>
              <a:t> at ornare </a:t>
            </a:r>
            <a:r>
              <a:rPr lang="es-ES" err="1"/>
              <a:t>proin</a:t>
            </a:r>
            <a:r>
              <a:rPr lang="es-ES"/>
              <a:t> </a:t>
            </a:r>
            <a:r>
              <a:rPr lang="es-ES" err="1"/>
              <a:t>euismod</a:t>
            </a:r>
            <a:endParaRPr lang="es-ES"/>
          </a:p>
          <a:p>
            <a:pPr lvl="1"/>
            <a:r>
              <a:rPr lang="es-ES" err="1"/>
              <a:t>Lorem</a:t>
            </a:r>
            <a:r>
              <a:rPr lang="es-ES"/>
              <a:t> </a:t>
            </a:r>
            <a:r>
              <a:rPr lang="es-ES" err="1"/>
              <a:t>ipsum</a:t>
            </a:r>
            <a:r>
              <a:rPr lang="es-ES"/>
              <a:t> dolor </a:t>
            </a:r>
            <a:r>
              <a:rPr lang="es-ES" err="1"/>
              <a:t>sit</a:t>
            </a:r>
            <a:r>
              <a:rPr lang="es-ES"/>
              <a:t> </a:t>
            </a:r>
            <a:r>
              <a:rPr lang="es-ES" err="1"/>
              <a:t>amet</a:t>
            </a:r>
            <a:r>
              <a:rPr lang="es-ES"/>
              <a:t> ….</a:t>
            </a:r>
          </a:p>
          <a:p>
            <a:pPr lvl="2"/>
            <a:r>
              <a:rPr lang="da-DK"/>
              <a:t>Lorem ipsum dolor sit amet ….</a:t>
            </a:r>
          </a:p>
          <a:p>
            <a:pPr lvl="3"/>
            <a:r>
              <a:rPr lang="da-DK"/>
              <a:t>Lorem ipsum dolor sit amet ….</a:t>
            </a:r>
          </a:p>
          <a:p>
            <a:pPr lvl="4"/>
            <a:r>
              <a:rPr lang="da-DK"/>
              <a:t>Lorem ipsum dolor sit amet ….</a:t>
            </a:r>
          </a:p>
        </p:txBody>
      </p:sp>
    </p:spTree>
    <p:extLst>
      <p:ext uri="{BB962C8B-B14F-4D97-AF65-F5344CB8AC3E}">
        <p14:creationId xmlns:p14="http://schemas.microsoft.com/office/powerpoint/2010/main" val="3142300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eft +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Marcador de texto 16">
            <a:extLst>
              <a:ext uri="{FF2B5EF4-FFF2-40B4-BE49-F238E27FC236}">
                <a16:creationId xmlns:a16="http://schemas.microsoft.com/office/drawing/2014/main" id="{E1EB7EED-389B-EB57-246B-5AEE9B6A13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4175" y="1714501"/>
            <a:ext cx="5647347" cy="4103688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s-ES" err="1"/>
              <a:t>Lorem</a:t>
            </a:r>
            <a:r>
              <a:rPr lang="es-ES"/>
              <a:t> </a:t>
            </a:r>
            <a:r>
              <a:rPr lang="es-ES" err="1"/>
              <a:t>ipsum</a:t>
            </a:r>
            <a:r>
              <a:rPr lang="es-ES"/>
              <a:t> dolor </a:t>
            </a:r>
            <a:r>
              <a:rPr lang="es-ES" err="1"/>
              <a:t>sit</a:t>
            </a:r>
            <a:r>
              <a:rPr lang="es-ES"/>
              <a:t> </a:t>
            </a:r>
            <a:r>
              <a:rPr lang="es-ES" err="1"/>
              <a:t>amet</a:t>
            </a:r>
            <a:r>
              <a:rPr lang="es-ES"/>
              <a:t> </a:t>
            </a:r>
            <a:r>
              <a:rPr lang="es-ES" err="1"/>
              <a:t>consectetur</a:t>
            </a:r>
            <a:r>
              <a:rPr lang="es-ES"/>
              <a:t> </a:t>
            </a:r>
            <a:r>
              <a:rPr lang="es-ES" err="1"/>
              <a:t>adipiscing</a:t>
            </a:r>
            <a:r>
              <a:rPr lang="es-ES"/>
              <a:t> </a:t>
            </a:r>
            <a:r>
              <a:rPr lang="es-ES" err="1"/>
              <a:t>elit</a:t>
            </a:r>
            <a:r>
              <a:rPr lang="es-ES"/>
              <a:t> </a:t>
            </a:r>
            <a:r>
              <a:rPr lang="es-ES" err="1"/>
              <a:t>volutpat</a:t>
            </a:r>
            <a:r>
              <a:rPr lang="es-ES"/>
              <a:t>, </a:t>
            </a:r>
            <a:r>
              <a:rPr lang="es-ES" err="1"/>
              <a:t>tempus</a:t>
            </a:r>
            <a:r>
              <a:rPr lang="es-ES"/>
              <a:t> </a:t>
            </a:r>
            <a:r>
              <a:rPr lang="es-ES" err="1"/>
              <a:t>metus</a:t>
            </a:r>
            <a:r>
              <a:rPr lang="es-ES"/>
              <a:t> </a:t>
            </a:r>
            <a:r>
              <a:rPr lang="es-ES" err="1"/>
              <a:t>quam</a:t>
            </a:r>
            <a:r>
              <a:rPr lang="es-ES"/>
              <a:t> </a:t>
            </a:r>
            <a:r>
              <a:rPr lang="es-ES" err="1"/>
              <a:t>massa</a:t>
            </a:r>
            <a:r>
              <a:rPr lang="es-ES"/>
              <a:t> </a:t>
            </a:r>
            <a:r>
              <a:rPr lang="es-ES" err="1"/>
              <a:t>varius</a:t>
            </a:r>
            <a:r>
              <a:rPr lang="es-ES"/>
              <a:t> at ornare </a:t>
            </a:r>
            <a:r>
              <a:rPr lang="es-ES" err="1"/>
              <a:t>proin</a:t>
            </a:r>
            <a:r>
              <a:rPr lang="es-ES"/>
              <a:t> </a:t>
            </a:r>
            <a:r>
              <a:rPr lang="es-ES" err="1"/>
              <a:t>euismod</a:t>
            </a:r>
            <a:r>
              <a:rPr lang="es-ES"/>
              <a:t>, </a:t>
            </a:r>
            <a:r>
              <a:rPr lang="es-ES" err="1"/>
              <a:t>nisl</a:t>
            </a:r>
            <a:r>
              <a:rPr lang="es-ES"/>
              <a:t> </a:t>
            </a:r>
            <a:r>
              <a:rPr lang="es-ES" err="1"/>
              <a:t>nibh</a:t>
            </a:r>
            <a:r>
              <a:rPr lang="es-ES"/>
              <a:t> </a:t>
            </a:r>
            <a:r>
              <a:rPr lang="es-ES" err="1"/>
              <a:t>porttitor</a:t>
            </a:r>
            <a:r>
              <a:rPr lang="es-ES"/>
              <a:t> </a:t>
            </a:r>
            <a:r>
              <a:rPr lang="es-ES" err="1"/>
              <a:t>egestas</a:t>
            </a:r>
            <a:r>
              <a:rPr lang="es-ES"/>
              <a:t> eros platea </a:t>
            </a:r>
            <a:r>
              <a:rPr lang="es-ES" err="1"/>
              <a:t>parturient</a:t>
            </a:r>
            <a:r>
              <a:rPr lang="es-ES"/>
              <a:t>. </a:t>
            </a:r>
            <a:r>
              <a:rPr lang="es-ES" err="1"/>
              <a:t>Senectus</a:t>
            </a:r>
            <a:r>
              <a:rPr lang="es-ES"/>
              <a:t> </a:t>
            </a:r>
            <a:r>
              <a:rPr lang="es-ES" err="1"/>
              <a:t>penatibus</a:t>
            </a:r>
            <a:r>
              <a:rPr lang="es-ES"/>
              <a:t> </a:t>
            </a:r>
            <a:r>
              <a:rPr lang="es-ES" err="1"/>
              <a:t>nibh</a:t>
            </a:r>
            <a:r>
              <a:rPr lang="es-ES"/>
              <a:t> </a:t>
            </a:r>
            <a:r>
              <a:rPr lang="es-ES" err="1"/>
              <a:t>suspendisse</a:t>
            </a:r>
            <a:r>
              <a:rPr lang="es-ES"/>
              <a:t> id </a:t>
            </a:r>
            <a:r>
              <a:rPr lang="es-ES" err="1"/>
              <a:t>quam</a:t>
            </a:r>
            <a:r>
              <a:rPr lang="es-ES"/>
              <a:t> ut </a:t>
            </a:r>
            <a:r>
              <a:rPr lang="es-ES" err="1"/>
              <a:t>sollicitudin</a:t>
            </a:r>
            <a:r>
              <a:rPr lang="es-ES"/>
              <a:t> </a:t>
            </a:r>
            <a:r>
              <a:rPr lang="es-ES" err="1"/>
              <a:t>gravida</a:t>
            </a:r>
            <a:r>
              <a:rPr lang="es-ES"/>
              <a:t>, </a:t>
            </a:r>
            <a:r>
              <a:rPr lang="es-ES" err="1"/>
              <a:t>ridiculus</a:t>
            </a:r>
            <a:r>
              <a:rPr lang="es-ES"/>
              <a:t> </a:t>
            </a:r>
            <a:r>
              <a:rPr lang="es-ES" err="1"/>
              <a:t>dapibus</a:t>
            </a:r>
            <a:r>
              <a:rPr lang="es-ES"/>
              <a:t> </a:t>
            </a:r>
            <a:r>
              <a:rPr lang="es-ES" err="1"/>
              <a:t>suscipit</a:t>
            </a:r>
            <a:r>
              <a:rPr lang="es-ES"/>
              <a:t> eros libero </a:t>
            </a:r>
            <a:r>
              <a:rPr lang="es-ES" err="1"/>
              <a:t>potenti</a:t>
            </a:r>
            <a:r>
              <a:rPr lang="es-ES"/>
              <a:t> </a:t>
            </a:r>
            <a:r>
              <a:rPr lang="es-ES" err="1"/>
              <a:t>hendrerit</a:t>
            </a:r>
            <a:r>
              <a:rPr lang="es-ES"/>
              <a:t> </a:t>
            </a:r>
            <a:r>
              <a:rPr lang="es-ES" err="1"/>
              <a:t>maecenas</a:t>
            </a:r>
            <a:r>
              <a:rPr lang="es-ES"/>
              <a:t>, ultrices commodo </a:t>
            </a:r>
            <a:r>
              <a:rPr lang="es-ES" err="1"/>
              <a:t>molestie</a:t>
            </a:r>
            <a:r>
              <a:rPr lang="es-ES"/>
              <a:t> vehicula pulvinar sed </a:t>
            </a:r>
            <a:r>
              <a:rPr lang="es-ES" err="1"/>
              <a:t>dictum</a:t>
            </a:r>
            <a:r>
              <a:rPr lang="es-ES"/>
              <a:t>. </a:t>
            </a:r>
            <a:r>
              <a:rPr lang="es-ES" err="1"/>
              <a:t>Cursus</a:t>
            </a:r>
            <a:r>
              <a:rPr lang="es-ES"/>
              <a:t> </a:t>
            </a:r>
            <a:r>
              <a:rPr lang="es-ES" err="1"/>
              <a:t>aliquam</a:t>
            </a:r>
            <a:r>
              <a:rPr lang="es-ES"/>
              <a:t> </a:t>
            </a:r>
            <a:r>
              <a:rPr lang="es-ES" err="1"/>
              <a:t>interdum</a:t>
            </a:r>
            <a:r>
              <a:rPr lang="es-ES"/>
              <a:t> </a:t>
            </a:r>
            <a:r>
              <a:rPr lang="es-ES" err="1"/>
              <a:t>primis</a:t>
            </a:r>
            <a:r>
              <a:rPr lang="es-ES"/>
              <a:t> in </a:t>
            </a:r>
            <a:r>
              <a:rPr lang="es-ES" err="1"/>
              <a:t>iaculis</a:t>
            </a:r>
            <a:r>
              <a:rPr lang="es-ES"/>
              <a:t> </a:t>
            </a:r>
            <a:r>
              <a:rPr lang="es-ES" err="1"/>
              <a:t>vivamus</a:t>
            </a:r>
            <a:r>
              <a:rPr lang="es-ES"/>
              <a:t> </a:t>
            </a:r>
            <a:r>
              <a:rPr lang="es-ES" err="1"/>
              <a:t>sapien</a:t>
            </a:r>
            <a:r>
              <a:rPr lang="es-ES"/>
              <a:t> </a:t>
            </a:r>
            <a:r>
              <a:rPr lang="es-ES" err="1"/>
              <a:t>semper</a:t>
            </a:r>
            <a:r>
              <a:rPr lang="es-ES"/>
              <a:t> et, </a:t>
            </a:r>
            <a:r>
              <a:rPr lang="es-ES" err="1"/>
              <a:t>accumsan</a:t>
            </a:r>
            <a:r>
              <a:rPr lang="es-ES"/>
              <a:t> </a:t>
            </a:r>
            <a:r>
              <a:rPr lang="es-ES" err="1"/>
              <a:t>aliquet</a:t>
            </a:r>
            <a:r>
              <a:rPr lang="es-ES"/>
              <a:t> </a:t>
            </a:r>
            <a:r>
              <a:rPr lang="es-ES" err="1"/>
              <a:t>dis</a:t>
            </a:r>
            <a:r>
              <a:rPr lang="es-ES"/>
              <a:t> </a:t>
            </a:r>
            <a:r>
              <a:rPr lang="es-ES" err="1"/>
              <a:t>dui</a:t>
            </a:r>
            <a:r>
              <a:rPr lang="es-ES"/>
              <a:t> </a:t>
            </a:r>
            <a:r>
              <a:rPr lang="es-ES" err="1"/>
              <a:t>sollicitudin</a:t>
            </a:r>
            <a:r>
              <a:rPr lang="es-ES"/>
              <a:t> </a:t>
            </a:r>
            <a:r>
              <a:rPr lang="es-ES" err="1"/>
              <a:t>purus</a:t>
            </a:r>
            <a:r>
              <a:rPr lang="es-ES"/>
              <a:t> </a:t>
            </a:r>
            <a:r>
              <a:rPr lang="es-ES" err="1"/>
              <a:t>viverra</a:t>
            </a:r>
            <a:r>
              <a:rPr lang="es-ES"/>
              <a:t> </a:t>
            </a:r>
            <a:r>
              <a:rPr lang="es-ES" err="1"/>
              <a:t>ligula</a:t>
            </a:r>
            <a:r>
              <a:rPr lang="es-ES"/>
              <a:t>, </a:t>
            </a:r>
            <a:r>
              <a:rPr lang="es-ES" err="1"/>
              <a:t>volutpat</a:t>
            </a:r>
            <a:r>
              <a:rPr lang="es-ES"/>
              <a:t> </a:t>
            </a:r>
            <a:r>
              <a:rPr lang="es-ES" err="1"/>
              <a:t>taciti</a:t>
            </a:r>
            <a:r>
              <a:rPr lang="es-ES"/>
              <a:t> </a:t>
            </a:r>
            <a:r>
              <a:rPr lang="es-ES" err="1"/>
              <a:t>nullam</a:t>
            </a:r>
            <a:r>
              <a:rPr lang="es-ES"/>
              <a:t> commodo </a:t>
            </a:r>
            <a:r>
              <a:rPr lang="es-ES" err="1"/>
              <a:t>augue</a:t>
            </a:r>
            <a:r>
              <a:rPr lang="es-ES"/>
              <a:t> </a:t>
            </a:r>
            <a:r>
              <a:rPr lang="es-ES" err="1"/>
              <a:t>luctus</a:t>
            </a:r>
            <a:r>
              <a:rPr lang="es-ES"/>
              <a:t> </a:t>
            </a:r>
            <a:r>
              <a:rPr lang="es-ES" err="1"/>
              <a:t>condimentum</a:t>
            </a:r>
            <a:r>
              <a:rPr lang="es-ES"/>
              <a:t> </a:t>
            </a:r>
            <a:r>
              <a:rPr lang="es-ES" err="1"/>
              <a:t>torquent</a:t>
            </a:r>
            <a:r>
              <a:rPr lang="es-ES"/>
              <a:t>.</a:t>
            </a:r>
          </a:p>
          <a:p>
            <a:pPr lvl="0"/>
            <a:endParaRPr lang="es-ES"/>
          </a:p>
        </p:txBody>
      </p:sp>
      <p:sp>
        <p:nvSpPr>
          <p:cNvPr id="9" name="Marcador de posición de imagen 5">
            <a:extLst>
              <a:ext uri="{FF2B5EF4-FFF2-40B4-BE49-F238E27FC236}">
                <a16:creationId xmlns:a16="http://schemas.microsoft.com/office/drawing/2014/main" id="{164653ED-1659-95E8-9715-2B9AF5F8E3B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590666" y="1039812"/>
            <a:ext cx="5215892" cy="47783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Picture</a:t>
            </a:r>
          </a:p>
        </p:txBody>
      </p:sp>
      <p:sp>
        <p:nvSpPr>
          <p:cNvPr id="3" name="Marcador de texto 11">
            <a:extLst>
              <a:ext uri="{FF2B5EF4-FFF2-40B4-BE49-F238E27FC236}">
                <a16:creationId xmlns:a16="http://schemas.microsoft.com/office/drawing/2014/main" id="{C1D4FB84-3396-D7E4-9691-477AF1FF975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solidFill>
                  <a:srgbClr val="3399CC"/>
                </a:solidFill>
              </a:defRPr>
            </a:lvl1pPr>
          </a:lstStyle>
          <a:p>
            <a:pPr lvl="0"/>
            <a:r>
              <a:rPr lang="es-ES"/>
              <a:t>TITLE 1</a:t>
            </a:r>
          </a:p>
        </p:txBody>
      </p:sp>
      <p:sp>
        <p:nvSpPr>
          <p:cNvPr id="4" name="Marcador de texto 11">
            <a:extLst>
              <a:ext uri="{FF2B5EF4-FFF2-40B4-BE49-F238E27FC236}">
                <a16:creationId xmlns:a16="http://schemas.microsoft.com/office/drawing/2014/main" id="{9674A33C-8CE0-3451-2D78-9363017667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4809" y="925934"/>
            <a:ext cx="5646714" cy="3886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Subtitle</a:t>
            </a:r>
            <a:r>
              <a:rPr lang="es-ES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4104285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right +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posición de imagen 5">
            <a:extLst>
              <a:ext uri="{FF2B5EF4-FFF2-40B4-BE49-F238E27FC236}">
                <a16:creationId xmlns:a16="http://schemas.microsoft.com/office/drawing/2014/main" id="{8E98F8EC-9ABE-394B-7837-ED7E515C172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4810" y="1545996"/>
            <a:ext cx="5215892" cy="4272192"/>
          </a:xfrm>
          <a:prstGeom prst="rect">
            <a:avLst/>
          </a:prstGeom>
        </p:spPr>
        <p:txBody>
          <a:bodyPr/>
          <a:lstStyle/>
          <a:p>
            <a:r>
              <a:rPr lang="es-ES"/>
              <a:t>Picture</a:t>
            </a:r>
          </a:p>
        </p:txBody>
      </p:sp>
      <p:sp>
        <p:nvSpPr>
          <p:cNvPr id="18" name="Marcador de texto 16">
            <a:extLst>
              <a:ext uri="{FF2B5EF4-FFF2-40B4-BE49-F238E27FC236}">
                <a16:creationId xmlns:a16="http://schemas.microsoft.com/office/drawing/2014/main" id="{84D1B068-D73C-6295-951C-729AF565906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90666" y="1545996"/>
            <a:ext cx="5215892" cy="4272193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s-ES" err="1"/>
              <a:t>Lorem</a:t>
            </a:r>
            <a:r>
              <a:rPr lang="es-ES"/>
              <a:t> </a:t>
            </a:r>
            <a:r>
              <a:rPr lang="es-ES" err="1"/>
              <a:t>ipsum</a:t>
            </a:r>
            <a:r>
              <a:rPr lang="es-ES"/>
              <a:t> dolor </a:t>
            </a:r>
            <a:r>
              <a:rPr lang="es-ES" err="1"/>
              <a:t>sit</a:t>
            </a:r>
            <a:r>
              <a:rPr lang="es-ES"/>
              <a:t> </a:t>
            </a:r>
            <a:r>
              <a:rPr lang="es-ES" err="1"/>
              <a:t>amet</a:t>
            </a:r>
            <a:r>
              <a:rPr lang="es-ES"/>
              <a:t> </a:t>
            </a:r>
            <a:r>
              <a:rPr lang="es-ES" err="1"/>
              <a:t>consectetur</a:t>
            </a:r>
            <a:r>
              <a:rPr lang="es-ES"/>
              <a:t> </a:t>
            </a:r>
            <a:r>
              <a:rPr lang="es-ES" err="1"/>
              <a:t>adipiscing</a:t>
            </a:r>
            <a:r>
              <a:rPr lang="es-ES"/>
              <a:t> </a:t>
            </a:r>
            <a:r>
              <a:rPr lang="es-ES" err="1"/>
              <a:t>elit</a:t>
            </a:r>
            <a:r>
              <a:rPr lang="es-ES"/>
              <a:t> </a:t>
            </a:r>
            <a:r>
              <a:rPr lang="es-ES" err="1"/>
              <a:t>volutpat</a:t>
            </a:r>
            <a:r>
              <a:rPr lang="es-ES"/>
              <a:t>, </a:t>
            </a:r>
            <a:r>
              <a:rPr lang="es-ES" err="1"/>
              <a:t>tempus</a:t>
            </a:r>
            <a:r>
              <a:rPr lang="es-ES"/>
              <a:t> </a:t>
            </a:r>
            <a:r>
              <a:rPr lang="es-ES" err="1"/>
              <a:t>metus</a:t>
            </a:r>
            <a:r>
              <a:rPr lang="es-ES"/>
              <a:t> </a:t>
            </a:r>
            <a:r>
              <a:rPr lang="es-ES" err="1"/>
              <a:t>quam</a:t>
            </a:r>
            <a:r>
              <a:rPr lang="es-ES"/>
              <a:t> </a:t>
            </a:r>
            <a:r>
              <a:rPr lang="es-ES" err="1"/>
              <a:t>massa</a:t>
            </a:r>
            <a:r>
              <a:rPr lang="es-ES"/>
              <a:t> </a:t>
            </a:r>
            <a:r>
              <a:rPr lang="es-ES" err="1"/>
              <a:t>varius</a:t>
            </a:r>
            <a:r>
              <a:rPr lang="es-ES"/>
              <a:t> at ornare </a:t>
            </a:r>
            <a:r>
              <a:rPr lang="es-ES" err="1"/>
              <a:t>proin</a:t>
            </a:r>
            <a:r>
              <a:rPr lang="es-ES"/>
              <a:t> </a:t>
            </a:r>
            <a:r>
              <a:rPr lang="es-ES" err="1"/>
              <a:t>euismod</a:t>
            </a:r>
            <a:r>
              <a:rPr lang="es-ES"/>
              <a:t>, </a:t>
            </a:r>
            <a:r>
              <a:rPr lang="es-ES" err="1"/>
              <a:t>nisl</a:t>
            </a:r>
            <a:r>
              <a:rPr lang="es-ES"/>
              <a:t> </a:t>
            </a:r>
            <a:r>
              <a:rPr lang="es-ES" err="1"/>
              <a:t>nibh</a:t>
            </a:r>
            <a:r>
              <a:rPr lang="es-ES"/>
              <a:t> </a:t>
            </a:r>
            <a:r>
              <a:rPr lang="es-ES" err="1"/>
              <a:t>porttitor</a:t>
            </a:r>
            <a:r>
              <a:rPr lang="es-ES"/>
              <a:t> </a:t>
            </a:r>
            <a:r>
              <a:rPr lang="es-ES" err="1"/>
              <a:t>egestas</a:t>
            </a:r>
            <a:r>
              <a:rPr lang="es-ES"/>
              <a:t> eros platea </a:t>
            </a:r>
            <a:r>
              <a:rPr lang="es-ES" err="1"/>
              <a:t>parturient</a:t>
            </a:r>
            <a:r>
              <a:rPr lang="es-ES"/>
              <a:t>. </a:t>
            </a:r>
            <a:r>
              <a:rPr lang="es-ES" err="1"/>
              <a:t>Senectus</a:t>
            </a:r>
            <a:r>
              <a:rPr lang="es-ES"/>
              <a:t> </a:t>
            </a:r>
            <a:r>
              <a:rPr lang="es-ES" err="1"/>
              <a:t>penatibus</a:t>
            </a:r>
            <a:r>
              <a:rPr lang="es-ES"/>
              <a:t> </a:t>
            </a:r>
            <a:r>
              <a:rPr lang="es-ES" err="1"/>
              <a:t>nibh</a:t>
            </a:r>
            <a:r>
              <a:rPr lang="es-ES"/>
              <a:t> </a:t>
            </a:r>
            <a:r>
              <a:rPr lang="es-ES" err="1"/>
              <a:t>suspendisse</a:t>
            </a:r>
            <a:r>
              <a:rPr lang="es-ES"/>
              <a:t> id </a:t>
            </a:r>
            <a:r>
              <a:rPr lang="es-ES" err="1"/>
              <a:t>quam</a:t>
            </a:r>
            <a:r>
              <a:rPr lang="es-ES"/>
              <a:t> ut </a:t>
            </a:r>
            <a:r>
              <a:rPr lang="es-ES" err="1"/>
              <a:t>sollicitudin</a:t>
            </a:r>
            <a:r>
              <a:rPr lang="es-ES"/>
              <a:t> </a:t>
            </a:r>
            <a:r>
              <a:rPr lang="es-ES" err="1"/>
              <a:t>gravida</a:t>
            </a:r>
            <a:r>
              <a:rPr lang="es-ES"/>
              <a:t>, </a:t>
            </a:r>
            <a:r>
              <a:rPr lang="es-ES" err="1"/>
              <a:t>ridiculus</a:t>
            </a:r>
            <a:r>
              <a:rPr lang="es-ES"/>
              <a:t> </a:t>
            </a:r>
            <a:r>
              <a:rPr lang="es-ES" err="1"/>
              <a:t>dapibus</a:t>
            </a:r>
            <a:r>
              <a:rPr lang="es-ES"/>
              <a:t> </a:t>
            </a:r>
            <a:r>
              <a:rPr lang="es-ES" err="1"/>
              <a:t>suscipit</a:t>
            </a:r>
            <a:r>
              <a:rPr lang="es-ES"/>
              <a:t> eros libero </a:t>
            </a:r>
            <a:r>
              <a:rPr lang="es-ES" err="1"/>
              <a:t>potenti</a:t>
            </a:r>
            <a:r>
              <a:rPr lang="es-ES"/>
              <a:t> </a:t>
            </a:r>
            <a:r>
              <a:rPr lang="es-ES" err="1"/>
              <a:t>hendrerit</a:t>
            </a:r>
            <a:r>
              <a:rPr lang="es-ES"/>
              <a:t> </a:t>
            </a:r>
            <a:r>
              <a:rPr lang="es-ES" err="1"/>
              <a:t>maecenas</a:t>
            </a:r>
            <a:r>
              <a:rPr lang="es-ES"/>
              <a:t>, ultrices commodo </a:t>
            </a:r>
            <a:r>
              <a:rPr lang="es-ES" err="1"/>
              <a:t>molestie</a:t>
            </a:r>
            <a:r>
              <a:rPr lang="es-ES"/>
              <a:t> vehicula pulvinar sed </a:t>
            </a:r>
            <a:r>
              <a:rPr lang="es-ES" err="1"/>
              <a:t>dictum</a:t>
            </a:r>
            <a:r>
              <a:rPr lang="es-ES"/>
              <a:t>. </a:t>
            </a:r>
            <a:r>
              <a:rPr lang="es-ES" err="1"/>
              <a:t>Cursus</a:t>
            </a:r>
            <a:r>
              <a:rPr lang="es-ES"/>
              <a:t> </a:t>
            </a:r>
            <a:r>
              <a:rPr lang="es-ES" err="1"/>
              <a:t>aliquam</a:t>
            </a:r>
            <a:r>
              <a:rPr lang="es-ES"/>
              <a:t> </a:t>
            </a:r>
            <a:r>
              <a:rPr lang="es-ES" err="1"/>
              <a:t>interdum</a:t>
            </a:r>
            <a:r>
              <a:rPr lang="es-ES"/>
              <a:t> </a:t>
            </a:r>
            <a:r>
              <a:rPr lang="es-ES" err="1"/>
              <a:t>primis</a:t>
            </a:r>
            <a:r>
              <a:rPr lang="es-ES"/>
              <a:t> in </a:t>
            </a:r>
            <a:r>
              <a:rPr lang="es-ES" err="1"/>
              <a:t>iaculis</a:t>
            </a:r>
            <a:r>
              <a:rPr lang="es-ES"/>
              <a:t> </a:t>
            </a:r>
            <a:r>
              <a:rPr lang="es-ES" err="1"/>
              <a:t>vivamus</a:t>
            </a:r>
            <a:r>
              <a:rPr lang="es-ES"/>
              <a:t> </a:t>
            </a:r>
            <a:r>
              <a:rPr lang="es-ES" err="1"/>
              <a:t>sapien</a:t>
            </a:r>
            <a:r>
              <a:rPr lang="es-ES"/>
              <a:t> </a:t>
            </a:r>
            <a:r>
              <a:rPr lang="es-ES" err="1"/>
              <a:t>semper</a:t>
            </a:r>
            <a:r>
              <a:rPr lang="es-ES"/>
              <a:t> et, </a:t>
            </a:r>
            <a:r>
              <a:rPr lang="es-ES" err="1"/>
              <a:t>accumsan</a:t>
            </a:r>
            <a:r>
              <a:rPr lang="es-ES"/>
              <a:t> </a:t>
            </a:r>
            <a:r>
              <a:rPr lang="es-ES" err="1"/>
              <a:t>aliquet</a:t>
            </a:r>
            <a:r>
              <a:rPr lang="es-ES"/>
              <a:t> </a:t>
            </a:r>
            <a:r>
              <a:rPr lang="es-ES" err="1"/>
              <a:t>dis</a:t>
            </a:r>
            <a:r>
              <a:rPr lang="es-ES"/>
              <a:t> </a:t>
            </a:r>
            <a:r>
              <a:rPr lang="es-ES" err="1"/>
              <a:t>dui</a:t>
            </a:r>
            <a:r>
              <a:rPr lang="es-ES"/>
              <a:t> </a:t>
            </a:r>
            <a:r>
              <a:rPr lang="es-ES" err="1"/>
              <a:t>sollicitudin</a:t>
            </a:r>
            <a:r>
              <a:rPr lang="es-ES"/>
              <a:t> </a:t>
            </a:r>
            <a:r>
              <a:rPr lang="es-ES" err="1"/>
              <a:t>purus</a:t>
            </a:r>
            <a:r>
              <a:rPr lang="es-ES"/>
              <a:t> </a:t>
            </a:r>
            <a:r>
              <a:rPr lang="es-ES" err="1"/>
              <a:t>viverra</a:t>
            </a:r>
            <a:r>
              <a:rPr lang="es-ES"/>
              <a:t> </a:t>
            </a:r>
            <a:r>
              <a:rPr lang="es-ES" err="1"/>
              <a:t>ligula</a:t>
            </a:r>
            <a:r>
              <a:rPr lang="es-ES"/>
              <a:t>, </a:t>
            </a:r>
            <a:r>
              <a:rPr lang="es-ES" err="1"/>
              <a:t>volutpat</a:t>
            </a:r>
            <a:r>
              <a:rPr lang="es-ES"/>
              <a:t> </a:t>
            </a:r>
            <a:r>
              <a:rPr lang="es-ES" err="1"/>
              <a:t>taciti</a:t>
            </a:r>
            <a:r>
              <a:rPr lang="es-ES"/>
              <a:t> </a:t>
            </a:r>
            <a:r>
              <a:rPr lang="es-ES" err="1"/>
              <a:t>nullam</a:t>
            </a:r>
            <a:r>
              <a:rPr lang="es-ES"/>
              <a:t> commodo </a:t>
            </a:r>
            <a:r>
              <a:rPr lang="es-ES" err="1"/>
              <a:t>augue</a:t>
            </a:r>
            <a:r>
              <a:rPr lang="es-ES"/>
              <a:t> </a:t>
            </a:r>
            <a:r>
              <a:rPr lang="es-ES" err="1"/>
              <a:t>luctus</a:t>
            </a:r>
            <a:r>
              <a:rPr lang="es-ES"/>
              <a:t> </a:t>
            </a:r>
            <a:r>
              <a:rPr lang="es-ES" err="1"/>
              <a:t>condimentum</a:t>
            </a:r>
            <a:r>
              <a:rPr lang="es-ES"/>
              <a:t> </a:t>
            </a:r>
            <a:r>
              <a:rPr lang="es-ES" err="1"/>
              <a:t>torquent</a:t>
            </a:r>
            <a:r>
              <a:rPr lang="es-ES"/>
              <a:t>.</a:t>
            </a:r>
          </a:p>
          <a:p>
            <a:pPr lvl="0"/>
            <a:endParaRPr lang="es-ES"/>
          </a:p>
        </p:txBody>
      </p:sp>
      <p:sp>
        <p:nvSpPr>
          <p:cNvPr id="3" name="Marcador de texto 11">
            <a:extLst>
              <a:ext uri="{FF2B5EF4-FFF2-40B4-BE49-F238E27FC236}">
                <a16:creationId xmlns:a16="http://schemas.microsoft.com/office/drawing/2014/main" id="{1A3CB4EA-8332-48DE-FBFA-256B2EF98B7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solidFill>
                  <a:srgbClr val="3399CC"/>
                </a:solidFill>
              </a:defRPr>
            </a:lvl1pPr>
          </a:lstStyle>
          <a:p>
            <a:pPr lvl="0"/>
            <a:r>
              <a:rPr lang="es-ES"/>
              <a:t>TITLE 1</a:t>
            </a:r>
          </a:p>
        </p:txBody>
      </p:sp>
      <p:sp>
        <p:nvSpPr>
          <p:cNvPr id="4" name="Marcador de texto 11">
            <a:extLst>
              <a:ext uri="{FF2B5EF4-FFF2-40B4-BE49-F238E27FC236}">
                <a16:creationId xmlns:a16="http://schemas.microsoft.com/office/drawing/2014/main" id="{0CBC2DDB-388C-1413-42CD-2122F11ED7C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4809" y="925934"/>
            <a:ext cx="5215894" cy="3886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Subtitle</a:t>
            </a:r>
            <a:r>
              <a:rPr lang="es-ES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2339061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gráfico 2">
            <a:extLst>
              <a:ext uri="{FF2B5EF4-FFF2-40B4-BE49-F238E27FC236}">
                <a16:creationId xmlns:a16="http://schemas.microsoft.com/office/drawing/2014/main" id="{4C6DF4CB-12EF-AFA2-78D4-6936ACAA8114}"/>
              </a:ext>
            </a:extLst>
          </p:cNvPr>
          <p:cNvSpPr>
            <a:spLocks noGrp="1"/>
          </p:cNvSpPr>
          <p:nvPr>
            <p:ph type="chart" sz="quarter" idx="12" hasCustomPrompt="1"/>
          </p:nvPr>
        </p:nvSpPr>
        <p:spPr>
          <a:xfrm>
            <a:off x="384175" y="1519706"/>
            <a:ext cx="5113338" cy="4366744"/>
          </a:xfrm>
          <a:prstGeom prst="rect">
            <a:avLst/>
          </a:prstGeom>
        </p:spPr>
        <p:txBody>
          <a:bodyPr/>
          <a:lstStyle/>
          <a:p>
            <a:r>
              <a:rPr lang="es-ES"/>
              <a:t>Figure</a:t>
            </a:r>
          </a:p>
        </p:txBody>
      </p:sp>
      <p:sp>
        <p:nvSpPr>
          <p:cNvPr id="5" name="Marcador de gráfico 2">
            <a:extLst>
              <a:ext uri="{FF2B5EF4-FFF2-40B4-BE49-F238E27FC236}">
                <a16:creationId xmlns:a16="http://schemas.microsoft.com/office/drawing/2014/main" id="{337690D2-1B77-86D1-8962-F420DF812716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693219" y="1508760"/>
            <a:ext cx="5113338" cy="4366744"/>
          </a:xfrm>
          <a:prstGeom prst="rect">
            <a:avLst/>
          </a:prstGeom>
        </p:spPr>
        <p:txBody>
          <a:bodyPr/>
          <a:lstStyle/>
          <a:p>
            <a:r>
              <a:rPr lang="es-ES"/>
              <a:t>Figure</a:t>
            </a:r>
          </a:p>
        </p:txBody>
      </p:sp>
      <p:sp>
        <p:nvSpPr>
          <p:cNvPr id="6" name="Marcador de texto 11">
            <a:extLst>
              <a:ext uri="{FF2B5EF4-FFF2-40B4-BE49-F238E27FC236}">
                <a16:creationId xmlns:a16="http://schemas.microsoft.com/office/drawing/2014/main" id="{B02FD752-EFD1-C028-F9FC-5EEF8210F29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solidFill>
                  <a:srgbClr val="3399CC"/>
                </a:solidFill>
              </a:defRPr>
            </a:lvl1pPr>
          </a:lstStyle>
          <a:p>
            <a:pPr lvl="0"/>
            <a:r>
              <a:rPr lang="es-ES"/>
              <a:t>TITLE 1</a:t>
            </a:r>
          </a:p>
        </p:txBody>
      </p:sp>
      <p:sp>
        <p:nvSpPr>
          <p:cNvPr id="7" name="Marcador de texto 11">
            <a:extLst>
              <a:ext uri="{FF2B5EF4-FFF2-40B4-BE49-F238E27FC236}">
                <a16:creationId xmlns:a16="http://schemas.microsoft.com/office/drawing/2014/main" id="{C7EB74C2-0D97-93EA-AC84-C76975D2675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4808" y="925934"/>
            <a:ext cx="11421749" cy="3886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Subtitle</a:t>
            </a:r>
            <a:r>
              <a:rPr lang="es-ES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3279650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abla 3">
            <a:extLst>
              <a:ext uri="{FF2B5EF4-FFF2-40B4-BE49-F238E27FC236}">
                <a16:creationId xmlns:a16="http://schemas.microsoft.com/office/drawing/2014/main" id="{71A99535-8444-2DA0-235B-0C07EC695D3D}"/>
              </a:ext>
            </a:extLst>
          </p:cNvPr>
          <p:cNvSpPr>
            <a:spLocks noGrp="1"/>
          </p:cNvSpPr>
          <p:nvPr>
            <p:ph type="tbl" sz="quarter" idx="12" hasCustomPrompt="1"/>
          </p:nvPr>
        </p:nvSpPr>
        <p:spPr>
          <a:xfrm>
            <a:off x="384175" y="1688124"/>
            <a:ext cx="11423650" cy="4061802"/>
          </a:xfrm>
          <a:prstGeom prst="rect">
            <a:avLst/>
          </a:prstGeom>
        </p:spPr>
        <p:txBody>
          <a:bodyPr/>
          <a:lstStyle/>
          <a:p>
            <a:r>
              <a:rPr lang="es-ES"/>
              <a:t>Table</a:t>
            </a:r>
          </a:p>
        </p:txBody>
      </p:sp>
      <p:sp>
        <p:nvSpPr>
          <p:cNvPr id="5" name="Marcador de texto 11">
            <a:extLst>
              <a:ext uri="{FF2B5EF4-FFF2-40B4-BE49-F238E27FC236}">
                <a16:creationId xmlns:a16="http://schemas.microsoft.com/office/drawing/2014/main" id="{FABAB185-CDE1-7F40-8647-CA20DB3839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solidFill>
                  <a:srgbClr val="3399CC"/>
                </a:solidFill>
              </a:defRPr>
            </a:lvl1pPr>
          </a:lstStyle>
          <a:p>
            <a:pPr lvl="0"/>
            <a:r>
              <a:rPr lang="es-ES"/>
              <a:t>TITLE 1</a:t>
            </a:r>
          </a:p>
        </p:txBody>
      </p:sp>
      <p:sp>
        <p:nvSpPr>
          <p:cNvPr id="6" name="Marcador de texto 11">
            <a:extLst>
              <a:ext uri="{FF2B5EF4-FFF2-40B4-BE49-F238E27FC236}">
                <a16:creationId xmlns:a16="http://schemas.microsoft.com/office/drawing/2014/main" id="{7626C16E-307A-D639-1E05-25ADFA312E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4808" y="925934"/>
            <a:ext cx="11421749" cy="3886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Subtitle</a:t>
            </a:r>
            <a:r>
              <a:rPr lang="es-ES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3554212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9252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6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6340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A2E06983-5F90-7057-CEA5-F95655EF3B16}"/>
              </a:ext>
            </a:extLst>
          </p:cNvPr>
          <p:cNvSpPr/>
          <p:nvPr userDrawn="1"/>
        </p:nvSpPr>
        <p:spPr>
          <a:xfrm>
            <a:off x="0" y="6044112"/>
            <a:ext cx="12192000" cy="8490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E6F55F9-4E31-0F3A-1E6A-9CCA3BEDAAEA}"/>
              </a:ext>
            </a:extLst>
          </p:cNvPr>
          <p:cNvSpPr txBox="1"/>
          <p:nvPr userDrawn="1"/>
        </p:nvSpPr>
        <p:spPr>
          <a:xfrm>
            <a:off x="3047048" y="6161063"/>
            <a:ext cx="60979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00" b="1">
                <a:solidFill>
                  <a:schemeClr val="bg1"/>
                </a:solidFill>
              </a:rPr>
              <a:t>www.bonex-prima.eu</a:t>
            </a:r>
            <a:br>
              <a:rPr lang="es-ES" sz="1800" b="1">
                <a:solidFill>
                  <a:schemeClr val="bg1"/>
                </a:solidFill>
              </a:rPr>
            </a:br>
            <a:r>
              <a:rPr lang="es-ES" sz="1800" b="1">
                <a:solidFill>
                  <a:schemeClr val="bg1"/>
                </a:solidFill>
              </a:rPr>
              <a:t>#BONEXproject</a:t>
            </a:r>
          </a:p>
        </p:txBody>
      </p:sp>
      <p:pic>
        <p:nvPicPr>
          <p:cNvPr id="5" name="Imagen 4" descr="Forma, Flecha&#10;&#10;Descripción generada automáticamente">
            <a:extLst>
              <a:ext uri="{FF2B5EF4-FFF2-40B4-BE49-F238E27FC236}">
                <a16:creationId xmlns:a16="http://schemas.microsoft.com/office/drawing/2014/main" id="{1C2821AF-D2E2-A77A-8103-C390002BE53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1026505" y="6227363"/>
            <a:ext cx="739182" cy="513732"/>
          </a:xfrm>
          <a:prstGeom prst="rect">
            <a:avLst/>
          </a:prstGeom>
        </p:spPr>
      </p:pic>
      <p:pic>
        <p:nvPicPr>
          <p:cNvPr id="9" name="Imagen 8" descr="Logotipo&#10;&#10;Descripción generada automáticamente">
            <a:extLst>
              <a:ext uri="{FF2B5EF4-FFF2-40B4-BE49-F238E27FC236}">
                <a16:creationId xmlns:a16="http://schemas.microsoft.com/office/drawing/2014/main" id="{893503D1-CD25-5AA9-539A-39AB13DEF80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26313" y="6227363"/>
            <a:ext cx="1581568" cy="482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732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93" r:id="rId2"/>
    <p:sldLayoutId id="2147483683" r:id="rId3"/>
    <p:sldLayoutId id="2147483684" r:id="rId4"/>
    <p:sldLayoutId id="2147483689" r:id="rId5"/>
    <p:sldLayoutId id="2147483690" r:id="rId6"/>
    <p:sldLayoutId id="2147483680" r:id="rId7"/>
    <p:sldLayoutId id="214748369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7663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66" r:id="rId2"/>
    <p:sldLayoutId id="2147483687" r:id="rId3"/>
    <p:sldLayoutId id="2147483692" r:id="rId4"/>
    <p:sldLayoutId id="2147483688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1.pn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microsoft.com/office/2007/relationships/hdphoto" Target="../media/hdphoto4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microsoft.com/office/2007/relationships/hdphoto" Target="../media/hdphoto4.wdp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E22F086-6A9C-CC6B-81ED-A9CC48FAF5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30127" y="5238492"/>
            <a:ext cx="6645798" cy="428813"/>
          </a:xfrm>
        </p:spPr>
        <p:txBody>
          <a:bodyPr/>
          <a:lstStyle/>
          <a:p>
            <a:r>
              <a:rPr lang="es-ES" dirty="0"/>
              <a:t>Olfa Mahjoub et </a:t>
            </a:r>
            <a:r>
              <a:rPr lang="es-ES" dirty="0" err="1"/>
              <a:t>Abir</a:t>
            </a:r>
            <a:r>
              <a:rPr lang="es-ES" dirty="0"/>
              <a:t> Ben </a:t>
            </a:r>
            <a:r>
              <a:rPr lang="es-ES" dirty="0" err="1"/>
              <a:t>Slimane</a:t>
            </a:r>
            <a:endParaRPr lang="es-ES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B3276FA-A3C1-3A57-DAF3-6E01160505F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507530" y="4639912"/>
            <a:ext cx="6890993" cy="434340"/>
          </a:xfrm>
        </p:spPr>
        <p:txBody>
          <a:bodyPr/>
          <a:lstStyle/>
          <a:p>
            <a:r>
              <a:rPr lang="es-ES" dirty="0"/>
              <a:t>GROUPES DE TRAVAIL ET SESSIONS</a:t>
            </a:r>
          </a:p>
        </p:txBody>
      </p:sp>
      <p:sp>
        <p:nvSpPr>
          <p:cNvPr id="5" name="Marcador de texto 1">
            <a:extLst>
              <a:ext uri="{FF2B5EF4-FFF2-40B4-BE49-F238E27FC236}">
                <a16:creationId xmlns:a16="http://schemas.microsoft.com/office/drawing/2014/main" id="{636269AF-A0B3-49BC-C2AA-43694F258E4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97212" y="5846855"/>
            <a:ext cx="5997575" cy="428813"/>
          </a:xfrm>
        </p:spPr>
        <p:txBody>
          <a:bodyPr/>
          <a:lstStyle/>
          <a:p>
            <a:r>
              <a:rPr lang="es-ES" dirty="0"/>
              <a:t>25 </a:t>
            </a:r>
            <a:r>
              <a:rPr lang="es-ES" dirty="0" err="1"/>
              <a:t>janvier</a:t>
            </a:r>
            <a:r>
              <a:rPr lang="es-ES" dirty="0"/>
              <a:t> </a:t>
            </a:r>
            <a:r>
              <a:rPr lang="es-ES" dirty="0" smtClean="0"/>
              <a:t>2024, </a:t>
            </a:r>
            <a:r>
              <a:rPr lang="es-ES" dirty="0" err="1"/>
              <a:t>Monastir</a:t>
            </a:r>
            <a:r>
              <a:rPr lang="es-ES" dirty="0"/>
              <a:t>, </a:t>
            </a:r>
            <a:r>
              <a:rPr lang="es-ES" dirty="0" err="1"/>
              <a:t>Tunisie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1678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/>
          <p:cNvSpPr/>
          <p:nvPr/>
        </p:nvSpPr>
        <p:spPr>
          <a:xfrm>
            <a:off x="757238" y="2424113"/>
            <a:ext cx="3076575" cy="29908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 smtClean="0"/>
              <a:t>Groupe 1:</a:t>
            </a:r>
          </a:p>
          <a:p>
            <a:pPr algn="ctr"/>
            <a:r>
              <a:rPr lang="fr-FR" sz="2400" b="1" dirty="0" smtClean="0"/>
              <a:t>Pompage Photovoltaïque</a:t>
            </a:r>
            <a:endParaRPr lang="fr-FR" sz="2400" b="1" dirty="0"/>
          </a:p>
        </p:txBody>
      </p:sp>
      <p:sp>
        <p:nvSpPr>
          <p:cNvPr id="7" name="Ellipse 6"/>
          <p:cNvSpPr/>
          <p:nvPr/>
        </p:nvSpPr>
        <p:spPr>
          <a:xfrm>
            <a:off x="7927824" y="2424113"/>
            <a:ext cx="3076575" cy="29908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Groupe 2: Smart </a:t>
            </a:r>
            <a:r>
              <a:rPr lang="fr-FR" sz="2400" b="1" dirty="0" err="1"/>
              <a:t>Reuse</a:t>
            </a:r>
            <a:endParaRPr lang="fr-FR" sz="2400" b="1" dirty="0"/>
          </a:p>
        </p:txBody>
      </p:sp>
      <p:sp>
        <p:nvSpPr>
          <p:cNvPr id="10" name="Flèche à angle droit 9"/>
          <p:cNvSpPr/>
          <p:nvPr/>
        </p:nvSpPr>
        <p:spPr>
          <a:xfrm flipV="1">
            <a:off x="8534400" y="1166810"/>
            <a:ext cx="1009650" cy="942975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lèche à angle droit 10"/>
          <p:cNvSpPr/>
          <p:nvPr/>
        </p:nvSpPr>
        <p:spPr>
          <a:xfrm flipH="1" flipV="1">
            <a:off x="2190750" y="1166811"/>
            <a:ext cx="1009650" cy="942975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074" name="Picture 2" descr="Participants | Action Research Project: Self-Esteem and Academic Achieveme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440" y="9020"/>
            <a:ext cx="4026384" cy="392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ZoneTexte 11"/>
          <p:cNvSpPr txBox="1"/>
          <p:nvPr/>
        </p:nvSpPr>
        <p:spPr>
          <a:xfrm>
            <a:off x="3343275" y="3730524"/>
            <a:ext cx="53435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 smtClean="0"/>
              <a:t>Le Groupe:</a:t>
            </a:r>
          </a:p>
          <a:p>
            <a:pPr algn="ctr"/>
            <a:r>
              <a:rPr lang="fr-FR" sz="2800" dirty="0" smtClean="0"/>
              <a:t>1 (2) Facilitateur(s)</a:t>
            </a:r>
          </a:p>
          <a:p>
            <a:pPr algn="ctr"/>
            <a:r>
              <a:rPr lang="fr-FR" sz="2800" dirty="0" smtClean="0"/>
              <a:t>1 Animateur</a:t>
            </a:r>
          </a:p>
          <a:p>
            <a:pPr algn="ctr"/>
            <a:r>
              <a:rPr lang="fr-FR" sz="2800" dirty="0" smtClean="0"/>
              <a:t>2 Rapporteurs</a:t>
            </a:r>
          </a:p>
          <a:p>
            <a:pPr algn="ctr"/>
            <a:r>
              <a:rPr lang="fr-FR" sz="2800" dirty="0" smtClean="0"/>
              <a:t>2 Preneurs de note et de photos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108533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064323"/>
              </p:ext>
            </p:extLst>
          </p:nvPr>
        </p:nvGraphicFramePr>
        <p:xfrm>
          <a:off x="276225" y="2808764"/>
          <a:ext cx="11563350" cy="25603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834020">
                  <a:extLst>
                    <a:ext uri="{9D8B030D-6E8A-4147-A177-3AD203B41FA5}">
                      <a16:colId xmlns:a16="http://schemas.microsoft.com/office/drawing/2014/main" val="222521799"/>
                    </a:ext>
                  </a:extLst>
                </a:gridCol>
                <a:gridCol w="5729330">
                  <a:extLst>
                    <a:ext uri="{9D8B030D-6E8A-4147-A177-3AD203B41FA5}">
                      <a16:colId xmlns:a16="http://schemas.microsoft.com/office/drawing/2014/main" val="13634262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</a:rPr>
                        <a:t>Groupe 1 : Pompage photovoltaïque</a:t>
                      </a:r>
                      <a:endParaRPr lang="fr-FR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</a:rPr>
                        <a:t>Groupe 2 : Smart </a:t>
                      </a:r>
                      <a:r>
                        <a:rPr lang="fr-FR" sz="2400" b="1" dirty="0" err="1">
                          <a:effectLst/>
                        </a:rPr>
                        <a:t>Reuse</a:t>
                      </a:r>
                      <a:endParaRPr lang="fr-FR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578747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Facilitateur</a:t>
                      </a:r>
                      <a:r>
                        <a:rPr lang="en-US" sz="2400" dirty="0">
                          <a:effectLst/>
                        </a:rPr>
                        <a:t>: </a:t>
                      </a:r>
                      <a:r>
                        <a:rPr lang="en-US" sz="2400" dirty="0" err="1">
                          <a:effectLst/>
                        </a:rPr>
                        <a:t>Hacib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Ammami</a:t>
                      </a:r>
                      <a:r>
                        <a:rPr lang="en-US" sz="2400" dirty="0">
                          <a:effectLst/>
                        </a:rPr>
                        <a:t>  </a:t>
                      </a:r>
                      <a:r>
                        <a:rPr lang="en-US" sz="2400" dirty="0" smtClean="0">
                          <a:effectLst/>
                        </a:rPr>
                        <a:t/>
                      </a:r>
                      <a:br>
                        <a:rPr lang="en-US" sz="2400" dirty="0" smtClean="0">
                          <a:effectLst/>
                        </a:rPr>
                      </a:br>
                      <a:r>
                        <a:rPr lang="en-US" sz="2400" dirty="0" smtClean="0">
                          <a:effectLst/>
                        </a:rPr>
                        <a:t>(+ </a:t>
                      </a:r>
                      <a:r>
                        <a:rPr lang="en-US" sz="2400" dirty="0">
                          <a:effectLst/>
                        </a:rPr>
                        <a:t>Abir Ben </a:t>
                      </a:r>
                      <a:r>
                        <a:rPr lang="en-US" sz="2400" dirty="0" err="1">
                          <a:effectLst/>
                        </a:rPr>
                        <a:t>Slimane</a:t>
                      </a:r>
                      <a:r>
                        <a:rPr lang="en-US" sz="2400" dirty="0">
                          <a:effectLst/>
                        </a:rPr>
                        <a:t>)</a:t>
                      </a:r>
                      <a:endParaRPr lang="fr-F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Facilitateur: </a:t>
                      </a:r>
                      <a:r>
                        <a:rPr lang="fr-FR" sz="2400" dirty="0" err="1">
                          <a:effectLst/>
                        </a:rPr>
                        <a:t>Abdellaziz</a:t>
                      </a:r>
                      <a:r>
                        <a:rPr lang="fr-FR" sz="2400" dirty="0">
                          <a:effectLst/>
                        </a:rPr>
                        <a:t> </a:t>
                      </a:r>
                      <a:r>
                        <a:rPr lang="fr-FR" sz="2400" dirty="0" err="1">
                          <a:effectLst/>
                        </a:rPr>
                        <a:t>Zairi</a:t>
                      </a:r>
                      <a:r>
                        <a:rPr lang="fr-FR" sz="2400" dirty="0">
                          <a:effectLst/>
                        </a:rPr>
                        <a:t>  </a:t>
                      </a:r>
                      <a:r>
                        <a:rPr lang="fr-FR" sz="2400" dirty="0" smtClean="0">
                          <a:effectLst/>
                        </a:rPr>
                        <a:t/>
                      </a:r>
                      <a:br>
                        <a:rPr lang="fr-FR" sz="2400" dirty="0" smtClean="0">
                          <a:effectLst/>
                        </a:rPr>
                      </a:br>
                      <a:r>
                        <a:rPr lang="fr-FR" sz="2400" dirty="0" smtClean="0">
                          <a:effectLst/>
                        </a:rPr>
                        <a:t>(+ </a:t>
                      </a:r>
                      <a:r>
                        <a:rPr lang="fr-FR" sz="2400" dirty="0">
                          <a:effectLst/>
                        </a:rPr>
                        <a:t>Olfa Mahjoub)</a:t>
                      </a:r>
                      <a:endParaRPr lang="fr-F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470597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Animateur : Nabil </a:t>
                      </a:r>
                      <a:r>
                        <a:rPr lang="fr-FR" sz="2400" dirty="0" err="1">
                          <a:effectLst/>
                        </a:rPr>
                        <a:t>Majdoub</a:t>
                      </a:r>
                      <a:endParaRPr lang="fr-FR" sz="24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Rapporteurs : Olfa </a:t>
                      </a:r>
                      <a:r>
                        <a:rPr lang="fr-FR" sz="2400" dirty="0" err="1">
                          <a:effectLst/>
                        </a:rPr>
                        <a:t>Sebai</a:t>
                      </a:r>
                      <a:r>
                        <a:rPr lang="fr-FR" sz="2400" dirty="0">
                          <a:effectLst/>
                        </a:rPr>
                        <a:t>+ </a:t>
                      </a:r>
                      <a:r>
                        <a:rPr lang="fr-FR" sz="2400" dirty="0" err="1">
                          <a:effectLst/>
                        </a:rPr>
                        <a:t>Ibtihel</a:t>
                      </a:r>
                      <a:r>
                        <a:rPr lang="fr-FR" sz="2400" dirty="0">
                          <a:effectLst/>
                        </a:rPr>
                        <a:t> </a:t>
                      </a:r>
                      <a:r>
                        <a:rPr lang="fr-FR" sz="2400" dirty="0" err="1">
                          <a:effectLst/>
                        </a:rPr>
                        <a:t>Mhamdi</a:t>
                      </a:r>
                      <a:endParaRPr lang="fr-FR" sz="24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Prise de notes et photos : </a:t>
                      </a:r>
                      <a:r>
                        <a:rPr lang="fr-FR" sz="2400" dirty="0" err="1">
                          <a:effectLst/>
                        </a:rPr>
                        <a:t>Syrine</a:t>
                      </a:r>
                      <a:r>
                        <a:rPr lang="fr-FR" sz="2400" dirty="0">
                          <a:effectLst/>
                        </a:rPr>
                        <a:t> </a:t>
                      </a:r>
                      <a:r>
                        <a:rPr lang="fr-FR" sz="2400" dirty="0" err="1">
                          <a:effectLst/>
                        </a:rPr>
                        <a:t>Jemaa</a:t>
                      </a:r>
                      <a:r>
                        <a:rPr lang="fr-FR" sz="2400" dirty="0">
                          <a:effectLst/>
                        </a:rPr>
                        <a:t> </a:t>
                      </a:r>
                      <a:r>
                        <a:rPr lang="fr-FR" sz="2400" dirty="0" smtClean="0">
                          <a:effectLst/>
                        </a:rPr>
                        <a:t/>
                      </a:r>
                      <a:br>
                        <a:rPr lang="fr-FR" sz="2400" dirty="0" smtClean="0">
                          <a:effectLst/>
                        </a:rPr>
                      </a:br>
                      <a:r>
                        <a:rPr lang="fr-FR" sz="2400" dirty="0" smtClean="0">
                          <a:effectLst/>
                        </a:rPr>
                        <a:t>+ </a:t>
                      </a:r>
                      <a:r>
                        <a:rPr lang="fr-FR" sz="2400" dirty="0" err="1">
                          <a:effectLst/>
                        </a:rPr>
                        <a:t>Abir</a:t>
                      </a:r>
                      <a:r>
                        <a:rPr lang="fr-FR" sz="2400" dirty="0">
                          <a:effectLst/>
                        </a:rPr>
                        <a:t> Ben Slimane</a:t>
                      </a:r>
                      <a:endParaRPr lang="fr-F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Animateur : Tarek </a:t>
                      </a:r>
                      <a:r>
                        <a:rPr lang="fr-FR" sz="2400" dirty="0" err="1">
                          <a:effectLst/>
                        </a:rPr>
                        <a:t>Fatnassi</a:t>
                      </a:r>
                      <a:endParaRPr lang="fr-FR" sz="24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Rapporteurs : </a:t>
                      </a:r>
                      <a:r>
                        <a:rPr lang="fr-FR" sz="2400" dirty="0" err="1">
                          <a:effectLst/>
                        </a:rPr>
                        <a:t>Hela</a:t>
                      </a:r>
                      <a:r>
                        <a:rPr lang="fr-FR" sz="2400" dirty="0">
                          <a:effectLst/>
                        </a:rPr>
                        <a:t> </a:t>
                      </a:r>
                      <a:r>
                        <a:rPr lang="fr-FR" sz="2400" dirty="0" err="1">
                          <a:effectLst/>
                        </a:rPr>
                        <a:t>Mellassi</a:t>
                      </a:r>
                      <a:r>
                        <a:rPr lang="fr-FR" sz="2400" dirty="0">
                          <a:effectLst/>
                        </a:rPr>
                        <a:t> + </a:t>
                      </a:r>
                      <a:r>
                        <a:rPr lang="fr-FR" sz="2400" dirty="0" err="1">
                          <a:effectLst/>
                        </a:rPr>
                        <a:t>Sabri</a:t>
                      </a:r>
                      <a:r>
                        <a:rPr lang="fr-FR" sz="2400" dirty="0">
                          <a:effectLst/>
                        </a:rPr>
                        <a:t> </a:t>
                      </a:r>
                      <a:r>
                        <a:rPr lang="fr-FR" sz="2400" dirty="0" err="1">
                          <a:effectLst/>
                        </a:rPr>
                        <a:t>Regaieg</a:t>
                      </a:r>
                      <a:endParaRPr lang="fr-FR" sz="24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Prise de notes et photos : </a:t>
                      </a:r>
                      <a:r>
                        <a:rPr lang="fr-FR" sz="2400" dirty="0" err="1">
                          <a:effectLst/>
                        </a:rPr>
                        <a:t>Syrine</a:t>
                      </a:r>
                      <a:r>
                        <a:rPr lang="fr-FR" sz="2400" dirty="0">
                          <a:effectLst/>
                        </a:rPr>
                        <a:t> </a:t>
                      </a:r>
                      <a:r>
                        <a:rPr lang="fr-FR" sz="2400" dirty="0" err="1" smtClean="0">
                          <a:effectLst/>
                        </a:rPr>
                        <a:t>Jemaa</a:t>
                      </a:r>
                      <a:r>
                        <a:rPr lang="fr-FR" sz="2400" dirty="0" smtClean="0">
                          <a:effectLst/>
                        </a:rPr>
                        <a:t/>
                      </a:r>
                      <a:br>
                        <a:rPr lang="fr-FR" sz="2400" dirty="0" smtClean="0">
                          <a:effectLst/>
                        </a:rPr>
                      </a:br>
                      <a:r>
                        <a:rPr lang="fr-FR" sz="2400" dirty="0" smtClean="0">
                          <a:effectLst/>
                        </a:rPr>
                        <a:t>+ </a:t>
                      </a:r>
                      <a:r>
                        <a:rPr lang="fr-FR" sz="2400" dirty="0">
                          <a:effectLst/>
                        </a:rPr>
                        <a:t>Olfa Mahjoub</a:t>
                      </a:r>
                      <a:endParaRPr lang="fr-F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3403774"/>
                  </a:ext>
                </a:extLst>
              </a:tr>
            </a:tbl>
          </a:graphicData>
        </a:graphic>
      </p:graphicFrame>
      <p:pic>
        <p:nvPicPr>
          <p:cNvPr id="4098" name="Picture 2" descr="Non raccordé | ANM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025" y="257438"/>
            <a:ext cx="3813174" cy="214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1105" y="257437"/>
            <a:ext cx="4089735" cy="2147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98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C178AAD1-221A-A5AF-82D1-A1CDFA53F38B}"/>
              </a:ext>
            </a:extLst>
          </p:cNvPr>
          <p:cNvSpPr txBox="1"/>
          <p:nvPr/>
        </p:nvSpPr>
        <p:spPr>
          <a:xfrm>
            <a:off x="3048786" y="988870"/>
            <a:ext cx="6094428" cy="810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11:15 </a:t>
            </a:r>
            <a:r>
              <a:rPr lang="fr-FR" sz="4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fr-FR" sz="4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12:15</a:t>
            </a:r>
            <a:endParaRPr lang="fr-FR" sz="44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3A603D1-A816-9BCD-A250-3C6C4683BB85}"/>
              </a:ext>
            </a:extLst>
          </p:cNvPr>
          <p:cNvSpPr txBox="1"/>
          <p:nvPr/>
        </p:nvSpPr>
        <p:spPr>
          <a:xfrm>
            <a:off x="200297" y="2483436"/>
            <a:ext cx="11817531" cy="2152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0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Sous-session </a:t>
            </a:r>
            <a:r>
              <a:rPr lang="fr-FR" sz="4000" b="1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2.2</a:t>
            </a: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000" b="1" dirty="0" smtClean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Impacts des interventions sur les </a:t>
            </a:r>
            <a:r>
              <a:rPr lang="fr-FR" sz="4000" b="1" dirty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services </a:t>
            </a:r>
            <a:r>
              <a:rPr lang="fr-FR" sz="4000" b="1" dirty="0" smtClean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écosystémiques et </a:t>
            </a:r>
            <a:r>
              <a:rPr lang="fr-FR" sz="4000" b="1" dirty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présentation des résultats</a:t>
            </a:r>
          </a:p>
        </p:txBody>
      </p:sp>
      <p:sp>
        <p:nvSpPr>
          <p:cNvPr id="4" name="Rectangle 3"/>
          <p:cNvSpPr/>
          <p:nvPr/>
        </p:nvSpPr>
        <p:spPr>
          <a:xfrm>
            <a:off x="3900604" y="4800920"/>
            <a:ext cx="4416915" cy="4672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en-US" sz="2400" dirty="0"/>
              <a:t>Abir Ben </a:t>
            </a:r>
            <a:r>
              <a:rPr lang="en-US" sz="2400" dirty="0" err="1"/>
              <a:t>Slimane</a:t>
            </a:r>
            <a:r>
              <a:rPr lang="en-US" sz="2400" dirty="0"/>
              <a:t> et Olfa Mahjoub</a:t>
            </a:r>
            <a:endParaRPr lang="fr-FR" sz="24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68373" t="73285" r="5129" b="2981"/>
          <a:stretch/>
        </p:blipFill>
        <p:spPr>
          <a:xfrm>
            <a:off x="9020174" y="552450"/>
            <a:ext cx="2419351" cy="2407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67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9105CAE7-2BEA-EBFA-6645-E16A2532E600}"/>
              </a:ext>
            </a:extLst>
          </p:cNvPr>
          <p:cNvSpPr txBox="1"/>
          <p:nvPr/>
        </p:nvSpPr>
        <p:spPr>
          <a:xfrm>
            <a:off x="92405" y="4408349"/>
            <a:ext cx="94325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Inscription des réponses sur les post-it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dirty="0" smtClean="0">
                <a:solidFill>
                  <a:srgbClr val="000000"/>
                </a:solidFill>
                <a:latin typeface="Calibri" panose="020F0502020204030204"/>
              </a:rPr>
              <a:t>e</a:t>
            </a:r>
            <a:r>
              <a:rPr kumimoji="0" lang="fr-F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 remplissage du tableau par groupe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2" descr="Set Of Timers 1-60 Minutes Stock Illustration Of Accuracy , 51% OF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53" t="26247" r="5910" b="50019"/>
          <a:stretch/>
        </p:blipFill>
        <p:spPr bwMode="auto">
          <a:xfrm>
            <a:off x="8749553" y="1675537"/>
            <a:ext cx="3442447" cy="392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0"/>
            <a:ext cx="1194243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fr-FR" sz="3600" b="1" dirty="0" smtClean="0">
                <a:solidFill>
                  <a:srgbClr val="000000"/>
                </a:solidFill>
              </a:rPr>
              <a:t>Questions: </a:t>
            </a:r>
          </a:p>
          <a:p>
            <a:pPr lvl="0">
              <a:defRPr/>
            </a:pPr>
            <a:r>
              <a:rPr lang="fr-FR" sz="3600" dirty="0" smtClean="0">
                <a:solidFill>
                  <a:srgbClr val="000000"/>
                </a:solidFill>
              </a:rPr>
              <a:t>1. Quels </a:t>
            </a:r>
            <a:r>
              <a:rPr lang="fr-FR" sz="3600" dirty="0">
                <a:solidFill>
                  <a:srgbClr val="000000"/>
                </a:solidFill>
              </a:rPr>
              <a:t>sont les impacts des votre intervention sur les </a:t>
            </a:r>
            <a:r>
              <a:rPr lang="fr-FR" sz="3600" dirty="0" smtClean="0">
                <a:solidFill>
                  <a:srgbClr val="000000"/>
                </a:solidFill>
              </a:rPr>
              <a:t>variables des composantes </a:t>
            </a:r>
            <a:r>
              <a:rPr lang="fr-FR" sz="3600" dirty="0">
                <a:solidFill>
                  <a:srgbClr val="000000"/>
                </a:solidFill>
              </a:rPr>
              <a:t>du </a:t>
            </a:r>
            <a:r>
              <a:rPr lang="fr-FR" sz="3600" dirty="0" smtClean="0">
                <a:solidFill>
                  <a:srgbClr val="000000"/>
                </a:solidFill>
              </a:rPr>
              <a:t>WEFE, notamment les variables de l’écosystème?</a:t>
            </a:r>
          </a:p>
          <a:p>
            <a:pPr lvl="0">
              <a:defRPr/>
            </a:pPr>
            <a:endParaRPr lang="fr-FR" sz="1600" dirty="0" smtClean="0">
              <a:solidFill>
                <a:srgbClr val="000000"/>
              </a:solidFill>
            </a:endParaRPr>
          </a:p>
          <a:p>
            <a:pPr lvl="0">
              <a:defRPr/>
            </a:pPr>
            <a:r>
              <a:rPr lang="fr-FR" sz="3600" dirty="0" smtClean="0">
                <a:solidFill>
                  <a:srgbClr val="000000"/>
                </a:solidFill>
              </a:rPr>
              <a:t>2. Quel est le type d’impact (+/-/0)?</a:t>
            </a:r>
          </a:p>
          <a:p>
            <a:pPr lvl="0">
              <a:defRPr/>
            </a:pPr>
            <a:endParaRPr lang="fr-FR" sz="1600" dirty="0" smtClean="0">
              <a:solidFill>
                <a:srgbClr val="000000"/>
              </a:solidFill>
            </a:endParaRPr>
          </a:p>
          <a:p>
            <a:pPr lvl="0">
              <a:defRPr/>
            </a:pPr>
            <a:r>
              <a:rPr lang="fr-FR" sz="3600" dirty="0" smtClean="0">
                <a:solidFill>
                  <a:srgbClr val="000000"/>
                </a:solidFill>
              </a:rPr>
              <a:t>3. Quel est l’intensité de cet impact (0/1/2)?</a:t>
            </a:r>
            <a:endParaRPr lang="fr-FR" sz="3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64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650455"/>
              </p:ext>
            </p:extLst>
          </p:nvPr>
        </p:nvGraphicFramePr>
        <p:xfrm>
          <a:off x="-31575" y="0"/>
          <a:ext cx="12192000" cy="70104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3245038">
                  <a:extLst>
                    <a:ext uri="{9D8B030D-6E8A-4147-A177-3AD203B41FA5}">
                      <a16:colId xmlns:a16="http://schemas.microsoft.com/office/drawing/2014/main" val="393014610"/>
                    </a:ext>
                  </a:extLst>
                </a:gridCol>
                <a:gridCol w="2560676">
                  <a:extLst>
                    <a:ext uri="{9D8B030D-6E8A-4147-A177-3AD203B41FA5}">
                      <a16:colId xmlns:a16="http://schemas.microsoft.com/office/drawing/2014/main" val="3226747562"/>
                    </a:ext>
                  </a:extLst>
                </a:gridCol>
                <a:gridCol w="2471512">
                  <a:extLst>
                    <a:ext uri="{9D8B030D-6E8A-4147-A177-3AD203B41FA5}">
                      <a16:colId xmlns:a16="http://schemas.microsoft.com/office/drawing/2014/main" val="561998507"/>
                    </a:ext>
                  </a:extLst>
                </a:gridCol>
                <a:gridCol w="2316100">
                  <a:extLst>
                    <a:ext uri="{9D8B030D-6E8A-4147-A177-3AD203B41FA5}">
                      <a16:colId xmlns:a16="http://schemas.microsoft.com/office/drawing/2014/main" val="4055265707"/>
                    </a:ext>
                  </a:extLst>
                </a:gridCol>
                <a:gridCol w="1598674">
                  <a:extLst>
                    <a:ext uri="{9D8B030D-6E8A-4147-A177-3AD203B41FA5}">
                      <a16:colId xmlns:a16="http://schemas.microsoft.com/office/drawing/2014/main" val="3611335017"/>
                    </a:ext>
                  </a:extLst>
                </a:gridCol>
              </a:tblGrid>
              <a:tr h="856469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fr-FR" sz="200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fr-FR" sz="200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fr-FR" sz="200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 smtClean="0">
                          <a:effectLst/>
                        </a:rPr>
                        <a:t>Variables </a:t>
                      </a:r>
                      <a:r>
                        <a:rPr lang="fr-FR" sz="2000" dirty="0">
                          <a:effectLst/>
                        </a:rPr>
                        <a:t>du WEFE (EEAE)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Impact de l’intervention sur la variable ? 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Type d’impact 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(Positif/Négatif) sur la variable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Degrés de l’impact 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Pourquoi ?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3302982"/>
                  </a:ext>
                </a:extLst>
              </a:tr>
              <a:tr h="114195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Inscription sur </a:t>
                      </a:r>
                      <a:r>
                        <a:rPr lang="fr-FR" sz="2000" dirty="0" smtClean="0">
                          <a:effectLst/>
                        </a:rPr>
                        <a:t/>
                      </a:r>
                      <a:br>
                        <a:rPr lang="fr-FR" sz="2000" dirty="0" smtClean="0">
                          <a:effectLst/>
                        </a:rPr>
                      </a:br>
                      <a:r>
                        <a:rPr lang="fr-FR" sz="2000" dirty="0" smtClean="0">
                          <a:effectLst/>
                        </a:rPr>
                        <a:t>post-it </a:t>
                      </a:r>
                      <a:r>
                        <a:rPr lang="fr-FR" sz="2000" dirty="0">
                          <a:effectLst/>
                        </a:rPr>
                        <a:t>1</a:t>
                      </a:r>
                      <a:endParaRPr lang="fr-FR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Indiquer sur le </a:t>
                      </a:r>
                      <a:br>
                        <a:rPr lang="fr-FR" sz="2000" dirty="0">
                          <a:effectLst/>
                        </a:rPr>
                      </a:br>
                      <a:r>
                        <a:rPr lang="fr-FR" sz="2000" dirty="0" smtClean="0">
                          <a:effectLst/>
                        </a:rPr>
                        <a:t>post-it 1 </a:t>
                      </a:r>
                      <a:endParaRPr lang="fr-FR" sz="2000" dirty="0">
                        <a:effectLst/>
                      </a:endParaRP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+/-/0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Indiquer sur le </a:t>
                      </a:r>
                      <a:r>
                        <a:rPr lang="fr-FR" sz="2000" dirty="0" smtClean="0">
                          <a:effectLst/>
                        </a:rPr>
                        <a:t/>
                      </a:r>
                      <a:br>
                        <a:rPr lang="fr-FR" sz="2000" dirty="0" smtClean="0">
                          <a:effectLst/>
                        </a:rPr>
                      </a:br>
                      <a:r>
                        <a:rPr lang="fr-FR" sz="2000" dirty="0" smtClean="0">
                          <a:effectLst/>
                        </a:rPr>
                        <a:t>post-it</a:t>
                      </a:r>
                      <a:r>
                        <a:rPr lang="fr-FR" sz="2000" dirty="0">
                          <a:effectLst/>
                        </a:rPr>
                        <a:t> 1: 2=fort ; 1=moyen   0=non impacté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Inscription sur post-it2</a:t>
                      </a:r>
                      <a:endParaRPr lang="fr-FR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3854762"/>
                  </a:ext>
                </a:extLst>
              </a:tr>
              <a:tr h="11419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Variables du W (Eau)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X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Y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Z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9641726"/>
                  </a:ext>
                </a:extLst>
              </a:tr>
              <a:tr h="11419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Variables du E (Energie)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X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Y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Z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60192227"/>
                  </a:ext>
                </a:extLst>
              </a:tr>
              <a:tr h="11419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Variables du F (Alimentation)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X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Y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Z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74501916"/>
                  </a:ext>
                </a:extLst>
              </a:tr>
              <a:tr h="11419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Variables du E (Ecosystème)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X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Y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Z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53745830"/>
                  </a:ext>
                </a:extLst>
              </a:tr>
            </a:tbl>
          </a:graphicData>
        </a:graphic>
      </p:graphicFrame>
      <p:sp>
        <p:nvSpPr>
          <p:cNvPr id="26" name="Rectangle 25"/>
          <p:cNvSpPr/>
          <p:nvPr/>
        </p:nvSpPr>
        <p:spPr>
          <a:xfrm>
            <a:off x="3204754" y="1"/>
            <a:ext cx="7332617" cy="7010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/>
          <p:cNvSpPr/>
          <p:nvPr/>
        </p:nvSpPr>
        <p:spPr>
          <a:xfrm>
            <a:off x="10537371" y="1"/>
            <a:ext cx="1623054" cy="7010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37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3280" y="649423"/>
            <a:ext cx="3319994" cy="326795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FR" sz="2000" b="1" dirty="0" smtClean="0">
                <a:solidFill>
                  <a:schemeClr val="tx1"/>
                </a:solidFill>
              </a:rPr>
              <a:t>                                    </a:t>
            </a:r>
            <a:r>
              <a:rPr lang="fr-FR" sz="2000" b="1" dirty="0">
                <a:solidFill>
                  <a:schemeClr val="tx1"/>
                </a:solidFill>
              </a:rPr>
              <a:t>I</a:t>
            </a:r>
            <a:r>
              <a:rPr lang="fr-FR" sz="2000" b="1" dirty="0" smtClean="0">
                <a:solidFill>
                  <a:schemeClr val="tx1"/>
                </a:solidFill>
              </a:rPr>
              <a:t>nitiales</a:t>
            </a:r>
          </a:p>
          <a:p>
            <a:pPr algn="ctr"/>
            <a:endParaRPr lang="fr-FR" sz="2000" b="1" dirty="0">
              <a:solidFill>
                <a:schemeClr val="tx1"/>
              </a:solidFill>
            </a:endParaRPr>
          </a:p>
          <a:p>
            <a:pPr algn="ctr"/>
            <a:endParaRPr lang="fr-FR" sz="2000" b="1" dirty="0" smtClean="0">
              <a:solidFill>
                <a:schemeClr val="tx1"/>
              </a:solidFill>
            </a:endParaRPr>
          </a:p>
          <a:p>
            <a:pPr algn="ctr"/>
            <a:r>
              <a:rPr lang="fr-FR" sz="3200" b="1" dirty="0" smtClean="0">
                <a:solidFill>
                  <a:schemeClr val="tx1"/>
                </a:solidFill>
              </a:rPr>
              <a:t>Impact</a:t>
            </a:r>
          </a:p>
          <a:p>
            <a:pPr algn="ctr"/>
            <a:endParaRPr lang="fr-FR" sz="2000" b="1" dirty="0">
              <a:solidFill>
                <a:schemeClr val="tx1"/>
              </a:solidFill>
            </a:endParaRPr>
          </a:p>
          <a:p>
            <a:pPr algn="ctr"/>
            <a:endParaRPr lang="fr-FR" sz="2000" b="1" dirty="0">
              <a:solidFill>
                <a:schemeClr val="tx1"/>
              </a:solidFill>
            </a:endParaRPr>
          </a:p>
          <a:p>
            <a:pPr algn="ctr"/>
            <a:endParaRPr lang="fr-FR" sz="2400" b="1" dirty="0">
              <a:solidFill>
                <a:schemeClr val="tx1"/>
              </a:solidFill>
            </a:endParaRPr>
          </a:p>
          <a:p>
            <a:pPr algn="ctr"/>
            <a:endParaRPr lang="fr-FR" sz="1200" b="1" dirty="0">
              <a:solidFill>
                <a:schemeClr val="tx1"/>
              </a:solidFill>
            </a:endParaRPr>
          </a:p>
          <a:p>
            <a:pPr algn="ctr"/>
            <a:r>
              <a:rPr lang="fr-FR" sz="2400" b="1" dirty="0" smtClean="0">
                <a:solidFill>
                  <a:schemeClr val="tx1"/>
                </a:solidFill>
              </a:rPr>
              <a:t>+/-/0                      </a:t>
            </a:r>
            <a:r>
              <a:rPr lang="fr-FR" sz="2400" b="1" dirty="0">
                <a:solidFill>
                  <a:schemeClr val="tx1"/>
                </a:solidFill>
              </a:rPr>
              <a:t>0/1/2</a:t>
            </a:r>
          </a:p>
        </p:txBody>
      </p:sp>
      <p:sp>
        <p:nvSpPr>
          <p:cNvPr id="5" name="Rectangle 4"/>
          <p:cNvSpPr/>
          <p:nvPr/>
        </p:nvSpPr>
        <p:spPr>
          <a:xfrm>
            <a:off x="8123526" y="647261"/>
            <a:ext cx="3346814" cy="347602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FR" sz="2000" b="1" dirty="0">
                <a:solidFill>
                  <a:schemeClr val="tx1"/>
                </a:solidFill>
              </a:rPr>
              <a:t>Initiales</a:t>
            </a:r>
          </a:p>
          <a:p>
            <a:pPr algn="ctr"/>
            <a:endParaRPr lang="fr-FR" sz="2000" b="1" dirty="0">
              <a:solidFill>
                <a:schemeClr val="tx1"/>
              </a:solidFill>
            </a:endParaRPr>
          </a:p>
          <a:p>
            <a:pPr algn="ctr"/>
            <a:endParaRPr lang="fr-FR" sz="2000" b="1" dirty="0" smtClean="0">
              <a:solidFill>
                <a:schemeClr val="tx1"/>
              </a:solidFill>
            </a:endParaRPr>
          </a:p>
          <a:p>
            <a:pPr algn="ctr"/>
            <a:endParaRPr lang="fr-FR" sz="2000" b="1" dirty="0">
              <a:solidFill>
                <a:schemeClr val="tx1"/>
              </a:solidFill>
            </a:endParaRPr>
          </a:p>
          <a:p>
            <a:pPr algn="ctr"/>
            <a:r>
              <a:rPr lang="fr-FR" sz="3200" b="1" dirty="0" smtClean="0">
                <a:solidFill>
                  <a:schemeClr val="tx1"/>
                </a:solidFill>
              </a:rPr>
              <a:t>Pourquoi </a:t>
            </a:r>
            <a:r>
              <a:rPr lang="fr-FR" sz="3200" b="1" dirty="0">
                <a:solidFill>
                  <a:schemeClr val="tx1"/>
                </a:solidFill>
              </a:rPr>
              <a:t>l’impact est important</a:t>
            </a:r>
            <a:r>
              <a:rPr lang="fr-FR" sz="3200" b="1" dirty="0" smtClean="0">
                <a:solidFill>
                  <a:schemeClr val="tx1"/>
                </a:solidFill>
              </a:rPr>
              <a:t>?</a:t>
            </a:r>
          </a:p>
          <a:p>
            <a:pPr algn="ctr"/>
            <a:endParaRPr lang="fr-FR" sz="2000" b="1" dirty="0">
              <a:solidFill>
                <a:schemeClr val="tx1"/>
              </a:solidFill>
            </a:endParaRPr>
          </a:p>
          <a:p>
            <a:pPr algn="ctr"/>
            <a:endParaRPr lang="fr-FR" sz="2000" b="1" dirty="0" smtClean="0">
              <a:solidFill>
                <a:schemeClr val="tx1"/>
              </a:solidFill>
            </a:endParaRPr>
          </a:p>
          <a:p>
            <a:pPr algn="ctr"/>
            <a:endParaRPr lang="fr-FR" sz="2000" b="1" dirty="0">
              <a:solidFill>
                <a:schemeClr val="tx1"/>
              </a:solidFill>
            </a:endParaRPr>
          </a:p>
          <a:p>
            <a:pPr algn="ctr"/>
            <a:endParaRPr lang="fr-FR" sz="2000" b="1" dirty="0">
              <a:solidFill>
                <a:schemeClr val="tx1"/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085" y="3370851"/>
            <a:ext cx="3648000" cy="3375448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5813" y="3482552"/>
            <a:ext cx="3648000" cy="3375448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1566630" y="4987865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smtClean="0"/>
              <a:t>Post-it 1</a:t>
            </a:r>
            <a:endParaRPr lang="fr-FR" sz="2800" b="1" dirty="0"/>
          </a:p>
        </p:txBody>
      </p:sp>
      <p:sp>
        <p:nvSpPr>
          <p:cNvPr id="9" name="ZoneTexte 8"/>
          <p:cNvSpPr txBox="1"/>
          <p:nvPr/>
        </p:nvSpPr>
        <p:spPr>
          <a:xfrm>
            <a:off x="9006358" y="5099566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smtClean="0"/>
              <a:t>Post-it 2</a:t>
            </a:r>
            <a:endParaRPr lang="fr-FR" sz="2800" b="1" dirty="0"/>
          </a:p>
        </p:txBody>
      </p:sp>
      <p:sp>
        <p:nvSpPr>
          <p:cNvPr id="3" name="Ellipse 2"/>
          <p:cNvSpPr/>
          <p:nvPr/>
        </p:nvSpPr>
        <p:spPr>
          <a:xfrm>
            <a:off x="880965" y="2273570"/>
            <a:ext cx="2971529" cy="92448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 smtClean="0">
                <a:solidFill>
                  <a:schemeClr val="tx1"/>
                </a:solidFill>
              </a:rPr>
              <a:t>+/-/0   x  0/1/2</a:t>
            </a:r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4147928" y="147089"/>
            <a:ext cx="3830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/>
              <a:t>Pour chaque participant</a:t>
            </a:r>
            <a:endParaRPr lang="fr-FR" sz="2800" b="1" dirty="0"/>
          </a:p>
        </p:txBody>
      </p:sp>
    </p:spTree>
    <p:extLst>
      <p:ext uri="{BB962C8B-B14F-4D97-AF65-F5344CB8AC3E}">
        <p14:creationId xmlns:p14="http://schemas.microsoft.com/office/powerpoint/2010/main" val="114183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422050"/>
              </p:ext>
            </p:extLst>
          </p:nvPr>
        </p:nvGraphicFramePr>
        <p:xfrm>
          <a:off x="-1" y="-1"/>
          <a:ext cx="12192000" cy="714201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3428737">
                  <a:extLst>
                    <a:ext uri="{9D8B030D-6E8A-4147-A177-3AD203B41FA5}">
                      <a16:colId xmlns:a16="http://schemas.microsoft.com/office/drawing/2014/main" val="393014610"/>
                    </a:ext>
                  </a:extLst>
                </a:gridCol>
                <a:gridCol w="2376977">
                  <a:extLst>
                    <a:ext uri="{9D8B030D-6E8A-4147-A177-3AD203B41FA5}">
                      <a16:colId xmlns:a16="http://schemas.microsoft.com/office/drawing/2014/main" val="3226747562"/>
                    </a:ext>
                  </a:extLst>
                </a:gridCol>
                <a:gridCol w="2471512">
                  <a:extLst>
                    <a:ext uri="{9D8B030D-6E8A-4147-A177-3AD203B41FA5}">
                      <a16:colId xmlns:a16="http://schemas.microsoft.com/office/drawing/2014/main" val="561998507"/>
                    </a:ext>
                  </a:extLst>
                </a:gridCol>
                <a:gridCol w="2316100">
                  <a:extLst>
                    <a:ext uri="{9D8B030D-6E8A-4147-A177-3AD203B41FA5}">
                      <a16:colId xmlns:a16="http://schemas.microsoft.com/office/drawing/2014/main" val="4055265707"/>
                    </a:ext>
                  </a:extLst>
                </a:gridCol>
                <a:gridCol w="1598674">
                  <a:extLst>
                    <a:ext uri="{9D8B030D-6E8A-4147-A177-3AD203B41FA5}">
                      <a16:colId xmlns:a16="http://schemas.microsoft.com/office/drawing/2014/main" val="3611335017"/>
                    </a:ext>
                  </a:extLst>
                </a:gridCol>
              </a:tblGrid>
              <a:tr h="935182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fr-FR" sz="200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fr-FR" sz="200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fr-FR" sz="200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 smtClean="0">
                          <a:effectLst/>
                        </a:rPr>
                        <a:t>Variables </a:t>
                      </a:r>
                      <a:r>
                        <a:rPr lang="fr-FR" sz="2000" dirty="0">
                          <a:effectLst/>
                        </a:rPr>
                        <a:t>du WEFE (EEAE)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Impact de l’intervention sur la variable ? 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Type d’impact 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(Positif/Négatif) sur la variable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Degrés de l’impact 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Pourquoi ?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3302982"/>
                  </a:ext>
                </a:extLst>
              </a:tr>
              <a:tr h="93518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Inscription sur </a:t>
                      </a:r>
                      <a:r>
                        <a:rPr lang="fr-FR" sz="2000" dirty="0" smtClean="0">
                          <a:effectLst/>
                        </a:rPr>
                        <a:t/>
                      </a:r>
                      <a:br>
                        <a:rPr lang="fr-FR" sz="2000" dirty="0" smtClean="0">
                          <a:effectLst/>
                        </a:rPr>
                      </a:br>
                      <a:r>
                        <a:rPr lang="fr-FR" sz="2000" dirty="0" smtClean="0">
                          <a:effectLst/>
                        </a:rPr>
                        <a:t>post-it </a:t>
                      </a:r>
                      <a:r>
                        <a:rPr lang="fr-FR" sz="2000" dirty="0">
                          <a:effectLst/>
                        </a:rPr>
                        <a:t>1</a:t>
                      </a:r>
                      <a:endParaRPr lang="fr-FR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Indiquer sur le </a:t>
                      </a:r>
                      <a:br>
                        <a:rPr lang="fr-FR" sz="2000" dirty="0">
                          <a:effectLst/>
                        </a:rPr>
                      </a:br>
                      <a:r>
                        <a:rPr lang="fr-FR" sz="2000" dirty="0" smtClean="0">
                          <a:effectLst/>
                        </a:rPr>
                        <a:t>post-it 1 </a:t>
                      </a:r>
                      <a:endParaRPr lang="fr-FR" sz="2000" dirty="0">
                        <a:effectLst/>
                      </a:endParaRP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+/-/0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Indiquer sur le </a:t>
                      </a:r>
                      <a:r>
                        <a:rPr lang="fr-FR" sz="2000" dirty="0" smtClean="0">
                          <a:effectLst/>
                        </a:rPr>
                        <a:t/>
                      </a:r>
                      <a:br>
                        <a:rPr lang="fr-FR" sz="2000" dirty="0" smtClean="0">
                          <a:effectLst/>
                        </a:rPr>
                      </a:br>
                      <a:r>
                        <a:rPr lang="fr-FR" sz="2000" dirty="0" smtClean="0">
                          <a:effectLst/>
                        </a:rPr>
                        <a:t>post-it</a:t>
                      </a:r>
                      <a:r>
                        <a:rPr lang="fr-FR" sz="2000" dirty="0">
                          <a:effectLst/>
                        </a:rPr>
                        <a:t> 1: 2=fort ; 1=moyen   0=non impacté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Inscription sur post-it2</a:t>
                      </a:r>
                      <a:endParaRPr lang="fr-FR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3854762"/>
                  </a:ext>
                </a:extLst>
              </a:tr>
              <a:tr h="12469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Variables du W (Eau)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X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Y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Z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9641726"/>
                  </a:ext>
                </a:extLst>
              </a:tr>
              <a:tr h="12469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Variables du E (Energie)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X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Y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Z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60192227"/>
                  </a:ext>
                </a:extLst>
              </a:tr>
              <a:tr h="12469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Variables du F (Alimentation)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X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Y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Z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74501916"/>
                  </a:ext>
                </a:extLst>
              </a:tr>
              <a:tr h="12469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Variables du E (Ecosystème)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X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Y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Z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53745830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6400800" y="2143125"/>
            <a:ext cx="1257300" cy="120967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FR" sz="1400" b="1" dirty="0" smtClean="0">
                <a:solidFill>
                  <a:schemeClr val="tx1"/>
                </a:solidFill>
              </a:rPr>
              <a:t>                </a:t>
            </a:r>
            <a:r>
              <a:rPr lang="fr-FR" sz="1000" b="1" dirty="0" smtClean="0">
                <a:solidFill>
                  <a:schemeClr val="tx1"/>
                </a:solidFill>
              </a:rPr>
              <a:t>initiales</a:t>
            </a:r>
          </a:p>
          <a:p>
            <a:pPr algn="ctr"/>
            <a:r>
              <a:rPr lang="fr-FR" b="1" dirty="0" smtClean="0">
                <a:solidFill>
                  <a:schemeClr val="tx1"/>
                </a:solidFill>
              </a:rPr>
              <a:t>Impact </a:t>
            </a:r>
          </a:p>
          <a:p>
            <a:pPr algn="ctr"/>
            <a:endParaRPr lang="fr-FR" sz="1600" b="1" dirty="0" smtClean="0">
              <a:solidFill>
                <a:schemeClr val="tx1"/>
              </a:solidFill>
            </a:endParaRPr>
          </a:p>
          <a:p>
            <a:pPr algn="ctr"/>
            <a:endParaRPr lang="fr-FR" sz="1600" b="1" dirty="0">
              <a:solidFill>
                <a:schemeClr val="tx1"/>
              </a:solidFill>
            </a:endParaRPr>
          </a:p>
          <a:p>
            <a:r>
              <a:rPr lang="fr-FR" sz="1600" b="1" dirty="0" smtClean="0">
                <a:solidFill>
                  <a:schemeClr val="tx1"/>
                </a:solidFill>
              </a:rPr>
              <a:t>+/-       0/1/2</a:t>
            </a:r>
            <a:endParaRPr lang="fr-FR" sz="1600" b="1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734676" y="2143125"/>
            <a:ext cx="1133474" cy="120967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FR" sz="1600" b="1" dirty="0">
                <a:solidFill>
                  <a:schemeClr val="tx1"/>
                </a:solidFill>
              </a:rPr>
              <a:t> </a:t>
            </a:r>
            <a:r>
              <a:rPr lang="fr-FR" sz="1200" b="1" dirty="0" smtClean="0">
                <a:solidFill>
                  <a:schemeClr val="tx1"/>
                </a:solidFill>
              </a:rPr>
              <a:t>initiales</a:t>
            </a:r>
          </a:p>
          <a:p>
            <a:pPr algn="ctr"/>
            <a:endParaRPr lang="fr-FR" sz="1600" b="1" dirty="0">
              <a:solidFill>
                <a:schemeClr val="tx1"/>
              </a:solidFill>
            </a:endParaRPr>
          </a:p>
          <a:p>
            <a:pPr algn="ctr"/>
            <a:endParaRPr lang="fr-FR" sz="1600" b="1" dirty="0" smtClean="0">
              <a:solidFill>
                <a:schemeClr val="tx1"/>
              </a:solidFill>
            </a:endParaRPr>
          </a:p>
          <a:p>
            <a:pPr algn="ctr"/>
            <a:r>
              <a:rPr lang="fr-FR" sz="1600" b="1" dirty="0" smtClean="0">
                <a:solidFill>
                  <a:schemeClr val="tx1"/>
                </a:solidFill>
              </a:rPr>
              <a:t>xxxxxxxxxxxxxxxxxxxx</a:t>
            </a:r>
            <a:endParaRPr lang="fr-FR" sz="1600" b="1" dirty="0">
              <a:solidFill>
                <a:schemeClr val="tx1"/>
              </a:solidFill>
            </a:endParaRPr>
          </a:p>
        </p:txBody>
      </p:sp>
      <p:pic>
        <p:nvPicPr>
          <p:cNvPr id="5124" name="Picture 4" descr="Photo libre de droit de Isolé Jaune Noter banque d'images et plus d'images  libres de droit de Service postal - Service postal, Technologie, Carnet -  iStock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7F7FF"/>
              </a:clrFrom>
              <a:clrTo>
                <a:srgbClr val="F7F7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799" y="2235458"/>
            <a:ext cx="1063927" cy="985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012" y="4618040"/>
            <a:ext cx="1060796" cy="981541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1726" y="5973441"/>
            <a:ext cx="1060796" cy="981541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6805" y="5936512"/>
            <a:ext cx="1060796" cy="981541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1723" y="4610217"/>
            <a:ext cx="1060796" cy="981541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2459" y="5918743"/>
            <a:ext cx="1060796" cy="981541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3824" y="4618040"/>
            <a:ext cx="1060796" cy="981541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6805" y="4573705"/>
            <a:ext cx="1060796" cy="981541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2435" y="4618040"/>
            <a:ext cx="1060796" cy="981541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4181" y="4549352"/>
            <a:ext cx="1060796" cy="981541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4351" y="5973441"/>
            <a:ext cx="1060796" cy="981541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8076" y="2850800"/>
            <a:ext cx="1060796" cy="981541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3117" y="2247740"/>
            <a:ext cx="1060796" cy="981541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7150" y="2342217"/>
            <a:ext cx="1060796" cy="981541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5230" y="2257192"/>
            <a:ext cx="1060796" cy="981541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3455426" y="0"/>
            <a:ext cx="7164949" cy="714201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/>
          <p:cNvSpPr/>
          <p:nvPr/>
        </p:nvSpPr>
        <p:spPr>
          <a:xfrm>
            <a:off x="10620375" y="0"/>
            <a:ext cx="1540050" cy="714201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7" name="Imag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2069" y="2257192"/>
            <a:ext cx="1060796" cy="981541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4676" y="6006873"/>
            <a:ext cx="1060796" cy="981541"/>
          </a:xfrm>
          <a:prstGeom prst="rect">
            <a:avLst/>
          </a:prstGeom>
        </p:spPr>
      </p:pic>
      <p:pic>
        <p:nvPicPr>
          <p:cNvPr id="31" name="Image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3747" y="6016506"/>
            <a:ext cx="1060796" cy="981541"/>
          </a:xfrm>
          <a:prstGeom prst="rect">
            <a:avLst/>
          </a:prstGeom>
        </p:spPr>
      </p:pic>
      <p:pic>
        <p:nvPicPr>
          <p:cNvPr id="34" name="Image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4412" y="3551240"/>
            <a:ext cx="1060796" cy="981541"/>
          </a:xfrm>
          <a:prstGeom prst="rect">
            <a:avLst/>
          </a:prstGeom>
        </p:spPr>
      </p:pic>
      <p:pic>
        <p:nvPicPr>
          <p:cNvPr id="35" name="Image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4123" y="3543417"/>
            <a:ext cx="1060796" cy="981541"/>
          </a:xfrm>
          <a:prstGeom prst="rect">
            <a:avLst/>
          </a:prstGeom>
        </p:spPr>
      </p:pic>
      <p:pic>
        <p:nvPicPr>
          <p:cNvPr id="36" name="Image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6224" y="3551240"/>
            <a:ext cx="1060796" cy="981541"/>
          </a:xfrm>
          <a:prstGeom prst="rect">
            <a:avLst/>
          </a:prstGeom>
        </p:spPr>
      </p:pic>
      <p:pic>
        <p:nvPicPr>
          <p:cNvPr id="37" name="Image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9205" y="3506905"/>
            <a:ext cx="1060796" cy="981541"/>
          </a:xfrm>
          <a:prstGeom prst="rect">
            <a:avLst/>
          </a:prstGeom>
        </p:spPr>
      </p:pic>
      <p:pic>
        <p:nvPicPr>
          <p:cNvPr id="38" name="Image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4835" y="3551240"/>
            <a:ext cx="1060796" cy="981541"/>
          </a:xfrm>
          <a:prstGeom prst="rect">
            <a:avLst/>
          </a:prstGeom>
        </p:spPr>
      </p:pic>
      <p:pic>
        <p:nvPicPr>
          <p:cNvPr id="39" name="Image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6581" y="3482552"/>
            <a:ext cx="1060796" cy="981541"/>
          </a:xfrm>
          <a:prstGeom prst="rect">
            <a:avLst/>
          </a:prstGeom>
        </p:spPr>
      </p:pic>
      <p:pic>
        <p:nvPicPr>
          <p:cNvPr id="33" name="Image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73177" y="4821126"/>
            <a:ext cx="1060796" cy="981541"/>
          </a:xfrm>
          <a:prstGeom prst="rect">
            <a:avLst/>
          </a:prstGeom>
        </p:spPr>
      </p:pic>
      <p:pic>
        <p:nvPicPr>
          <p:cNvPr id="40" name="Image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46741" y="3590578"/>
            <a:ext cx="1060796" cy="981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25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9105CAE7-2BEA-EBFA-6645-E16A2532E600}"/>
              </a:ext>
            </a:extLst>
          </p:cNvPr>
          <p:cNvSpPr txBox="1"/>
          <p:nvPr/>
        </p:nvSpPr>
        <p:spPr>
          <a:xfrm>
            <a:off x="100550" y="0"/>
            <a:ext cx="772519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Présentation des résultats par les animateurs/rapporteurs des deux groupes</a:t>
            </a:r>
          </a:p>
          <a:p>
            <a:endParaRPr lang="fr-FR" sz="3600" dirty="0" smtClean="0"/>
          </a:p>
          <a:p>
            <a:r>
              <a:rPr lang="fr-FR" sz="3600" dirty="0" smtClean="0"/>
              <a:t>10 min + 5 </a:t>
            </a:r>
            <a:r>
              <a:rPr lang="fr-FR" sz="3600" dirty="0"/>
              <a:t>min </a:t>
            </a:r>
            <a:r>
              <a:rPr lang="fr-FR" sz="3600" dirty="0" smtClean="0"/>
              <a:t>discussion par groupe</a:t>
            </a:r>
            <a:endParaRPr lang="fr-FR" sz="3600" dirty="0"/>
          </a:p>
          <a:p>
            <a:endParaRPr lang="fr-FR" sz="3600" dirty="0"/>
          </a:p>
        </p:txBody>
      </p:sp>
      <p:pic>
        <p:nvPicPr>
          <p:cNvPr id="4" name="Picture 2" descr="Set Of Timers 1-60 Minutes Stock Illustration Of Accuracy , 51% OF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83" t="26247" b="50019"/>
          <a:stretch/>
        </p:blipFill>
        <p:spPr bwMode="auto">
          <a:xfrm>
            <a:off x="7248524" y="1200150"/>
            <a:ext cx="4810591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l="8366" t="12207" r="10440" b="10143"/>
          <a:stretch/>
        </p:blipFill>
        <p:spPr>
          <a:xfrm>
            <a:off x="3435058" y="2760616"/>
            <a:ext cx="4089148" cy="3232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64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C178AAD1-221A-A5AF-82D1-A1CDFA53F38B}"/>
              </a:ext>
            </a:extLst>
          </p:cNvPr>
          <p:cNvSpPr txBox="1"/>
          <p:nvPr/>
        </p:nvSpPr>
        <p:spPr>
          <a:xfrm>
            <a:off x="3041614" y="762955"/>
            <a:ext cx="6094428" cy="810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12:15-13:00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3A603D1-A816-9BCD-A250-3C6C4683BB85}"/>
              </a:ext>
            </a:extLst>
          </p:cNvPr>
          <p:cNvSpPr txBox="1"/>
          <p:nvPr/>
        </p:nvSpPr>
        <p:spPr>
          <a:xfrm>
            <a:off x="187234" y="3167908"/>
            <a:ext cx="11817531" cy="2152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0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Sous-session </a:t>
            </a:r>
            <a:r>
              <a:rPr lang="fr-FR" sz="4000" b="1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2.3</a:t>
            </a: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000" b="1" dirty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Comparaison des interventions </a:t>
            </a:r>
            <a:r>
              <a:rPr lang="fr-FR" sz="4000" b="1" dirty="0" smtClean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fr-FR" sz="4000" b="1" dirty="0" smtClean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fr-FR" sz="4000" b="1" dirty="0" smtClean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et </a:t>
            </a:r>
            <a:r>
              <a:rPr lang="fr-FR" sz="4000" b="1" dirty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présentation des résultats</a:t>
            </a:r>
          </a:p>
        </p:txBody>
      </p:sp>
      <p:sp>
        <p:nvSpPr>
          <p:cNvPr id="4" name="Rectangle 3"/>
          <p:cNvSpPr/>
          <p:nvPr/>
        </p:nvSpPr>
        <p:spPr>
          <a:xfrm>
            <a:off x="3986666" y="5320292"/>
            <a:ext cx="4416915" cy="4672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en-US" sz="2400" dirty="0"/>
              <a:t>Abir Ben </a:t>
            </a:r>
            <a:r>
              <a:rPr lang="en-US" sz="2400" dirty="0" err="1"/>
              <a:t>Slimane</a:t>
            </a:r>
            <a:r>
              <a:rPr lang="en-US" sz="2400" dirty="0"/>
              <a:t> et Olfa Mahjoub</a:t>
            </a:r>
            <a:endParaRPr lang="fr-FR" sz="24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/>
          <a:srcRect l="68623" t="50112" r="5254" b="27167"/>
          <a:stretch/>
        </p:blipFill>
        <p:spPr>
          <a:xfrm>
            <a:off x="9334271" y="330329"/>
            <a:ext cx="2486811" cy="2403521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786" y="1823138"/>
            <a:ext cx="5990094" cy="1342147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5733826" y="1979407"/>
            <a:ext cx="7100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latin typeface="Arial Black" panose="020B0A04020102020204" pitchFamily="34" charset="0"/>
              </a:rPr>
              <a:t>?</a:t>
            </a:r>
            <a:endParaRPr lang="fr-FR" sz="6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515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/>
          <p:cNvGraphicFramePr>
            <a:graphicFrameLocks noGrp="1"/>
          </p:cNvGraphicFramePr>
          <p:nvPr>
            <p:extLst/>
          </p:nvPr>
        </p:nvGraphicFramePr>
        <p:xfrm>
          <a:off x="-1" y="-1"/>
          <a:ext cx="12192000" cy="714201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3428737">
                  <a:extLst>
                    <a:ext uri="{9D8B030D-6E8A-4147-A177-3AD203B41FA5}">
                      <a16:colId xmlns:a16="http://schemas.microsoft.com/office/drawing/2014/main" val="393014610"/>
                    </a:ext>
                  </a:extLst>
                </a:gridCol>
                <a:gridCol w="2376977">
                  <a:extLst>
                    <a:ext uri="{9D8B030D-6E8A-4147-A177-3AD203B41FA5}">
                      <a16:colId xmlns:a16="http://schemas.microsoft.com/office/drawing/2014/main" val="3226747562"/>
                    </a:ext>
                  </a:extLst>
                </a:gridCol>
                <a:gridCol w="2471512">
                  <a:extLst>
                    <a:ext uri="{9D8B030D-6E8A-4147-A177-3AD203B41FA5}">
                      <a16:colId xmlns:a16="http://schemas.microsoft.com/office/drawing/2014/main" val="561998507"/>
                    </a:ext>
                  </a:extLst>
                </a:gridCol>
                <a:gridCol w="2316100">
                  <a:extLst>
                    <a:ext uri="{9D8B030D-6E8A-4147-A177-3AD203B41FA5}">
                      <a16:colId xmlns:a16="http://schemas.microsoft.com/office/drawing/2014/main" val="4055265707"/>
                    </a:ext>
                  </a:extLst>
                </a:gridCol>
                <a:gridCol w="1598674">
                  <a:extLst>
                    <a:ext uri="{9D8B030D-6E8A-4147-A177-3AD203B41FA5}">
                      <a16:colId xmlns:a16="http://schemas.microsoft.com/office/drawing/2014/main" val="3611335017"/>
                    </a:ext>
                  </a:extLst>
                </a:gridCol>
              </a:tblGrid>
              <a:tr h="935182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fr-FR" sz="200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fr-FR" sz="200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fr-FR" sz="200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 smtClean="0">
                          <a:effectLst/>
                        </a:rPr>
                        <a:t>Variables </a:t>
                      </a:r>
                      <a:r>
                        <a:rPr lang="fr-FR" sz="2000" dirty="0">
                          <a:effectLst/>
                        </a:rPr>
                        <a:t>du WEFE (EEAE)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Impact de l’intervention sur la variable ? 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Type d’impact 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(Positif/Négatif) sur la variable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Degrés de l’impact 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Pourquoi ?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3302982"/>
                  </a:ext>
                </a:extLst>
              </a:tr>
              <a:tr h="93518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Inscription sur </a:t>
                      </a:r>
                      <a:r>
                        <a:rPr lang="fr-FR" sz="2000" dirty="0" smtClean="0">
                          <a:effectLst/>
                        </a:rPr>
                        <a:t/>
                      </a:r>
                      <a:br>
                        <a:rPr lang="fr-FR" sz="2000" dirty="0" smtClean="0">
                          <a:effectLst/>
                        </a:rPr>
                      </a:br>
                      <a:r>
                        <a:rPr lang="fr-FR" sz="2000" dirty="0" smtClean="0">
                          <a:effectLst/>
                        </a:rPr>
                        <a:t>post-it </a:t>
                      </a:r>
                      <a:r>
                        <a:rPr lang="fr-FR" sz="2000" dirty="0">
                          <a:effectLst/>
                        </a:rPr>
                        <a:t>1</a:t>
                      </a:r>
                      <a:endParaRPr lang="fr-FR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Indiquer sur le </a:t>
                      </a:r>
                      <a:br>
                        <a:rPr lang="fr-FR" sz="2000" dirty="0">
                          <a:effectLst/>
                        </a:rPr>
                      </a:br>
                      <a:r>
                        <a:rPr lang="fr-FR" sz="2000" dirty="0" smtClean="0">
                          <a:effectLst/>
                        </a:rPr>
                        <a:t>post-it 1 </a:t>
                      </a:r>
                      <a:endParaRPr lang="fr-FR" sz="2000" dirty="0">
                        <a:effectLst/>
                      </a:endParaRP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+/-/0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Indiquer sur le </a:t>
                      </a:r>
                      <a:r>
                        <a:rPr lang="fr-FR" sz="2000" dirty="0" smtClean="0">
                          <a:effectLst/>
                        </a:rPr>
                        <a:t/>
                      </a:r>
                      <a:br>
                        <a:rPr lang="fr-FR" sz="2000" dirty="0" smtClean="0">
                          <a:effectLst/>
                        </a:rPr>
                      </a:br>
                      <a:r>
                        <a:rPr lang="fr-FR" sz="2000" dirty="0" smtClean="0">
                          <a:effectLst/>
                        </a:rPr>
                        <a:t>post-it</a:t>
                      </a:r>
                      <a:r>
                        <a:rPr lang="fr-FR" sz="2000" dirty="0">
                          <a:effectLst/>
                        </a:rPr>
                        <a:t> 1: 2=fort ; 1=moyen   0=non impacté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Inscription sur post-it2</a:t>
                      </a:r>
                      <a:endParaRPr lang="fr-FR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3854762"/>
                  </a:ext>
                </a:extLst>
              </a:tr>
              <a:tr h="12469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Variables du W (Eau)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X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Y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Z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9641726"/>
                  </a:ext>
                </a:extLst>
              </a:tr>
              <a:tr h="12469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Variables du E (Energie)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X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Y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Z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60192227"/>
                  </a:ext>
                </a:extLst>
              </a:tr>
              <a:tr h="12469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Variables du F (Alimentation)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X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Y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Z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74501916"/>
                  </a:ext>
                </a:extLst>
              </a:tr>
              <a:tr h="12469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Variables du E (Ecosystème)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X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Y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Z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53745830"/>
                  </a:ext>
                </a:extLst>
              </a:tr>
            </a:tbl>
          </a:graphicData>
        </a:graphic>
      </p:graphicFrame>
      <p:pic>
        <p:nvPicPr>
          <p:cNvPr id="5124" name="Picture 4" descr="Photo libre de droit de Isolé Jaune Noter banque d'images et plus d'images  libres de droit de Service postal - Service postal, Technologie, Carnet -  iStock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7F7FF"/>
              </a:clrFrom>
              <a:clrTo>
                <a:srgbClr val="F7F7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97" y="2255113"/>
            <a:ext cx="1063927" cy="985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012" y="4618040"/>
            <a:ext cx="1060796" cy="981541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1726" y="5973441"/>
            <a:ext cx="1060796" cy="981541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6805" y="5936512"/>
            <a:ext cx="1060796" cy="981541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7641" y="4613218"/>
            <a:ext cx="1060796" cy="981541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0710" y="5921760"/>
            <a:ext cx="1060796" cy="981541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0204" y="4647908"/>
            <a:ext cx="1060796" cy="981541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2435" y="4618040"/>
            <a:ext cx="1060796" cy="981541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4181" y="4549352"/>
            <a:ext cx="1060796" cy="981541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4351" y="5973441"/>
            <a:ext cx="1060796" cy="981541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0002" y="2257192"/>
            <a:ext cx="1060796" cy="981541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3117" y="2247740"/>
            <a:ext cx="1060796" cy="981541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3192" y="2235458"/>
            <a:ext cx="1060796" cy="981541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0496" y="2235458"/>
            <a:ext cx="1060796" cy="981541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3455426" y="0"/>
            <a:ext cx="7164949" cy="714201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/>
          <p:cNvSpPr/>
          <p:nvPr/>
        </p:nvSpPr>
        <p:spPr>
          <a:xfrm>
            <a:off x="10620375" y="0"/>
            <a:ext cx="1540050" cy="714201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7" name="Imag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2069" y="2257192"/>
            <a:ext cx="1060796" cy="981541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4676" y="6006873"/>
            <a:ext cx="1060796" cy="981541"/>
          </a:xfrm>
          <a:prstGeom prst="rect">
            <a:avLst/>
          </a:prstGeom>
        </p:spPr>
      </p:pic>
      <p:pic>
        <p:nvPicPr>
          <p:cNvPr id="31" name="Image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3747" y="6016506"/>
            <a:ext cx="1060796" cy="981541"/>
          </a:xfrm>
          <a:prstGeom prst="rect">
            <a:avLst/>
          </a:prstGeom>
        </p:spPr>
      </p:pic>
      <p:pic>
        <p:nvPicPr>
          <p:cNvPr id="34" name="Image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4412" y="3551240"/>
            <a:ext cx="1060796" cy="981541"/>
          </a:xfrm>
          <a:prstGeom prst="rect">
            <a:avLst/>
          </a:prstGeom>
        </p:spPr>
      </p:pic>
      <p:pic>
        <p:nvPicPr>
          <p:cNvPr id="35" name="Image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8589" y="3524062"/>
            <a:ext cx="1060796" cy="981541"/>
          </a:xfrm>
          <a:prstGeom prst="rect">
            <a:avLst/>
          </a:prstGeom>
        </p:spPr>
      </p:pic>
      <p:pic>
        <p:nvPicPr>
          <p:cNvPr id="37" name="Image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020" y="3497446"/>
            <a:ext cx="1060796" cy="981541"/>
          </a:xfrm>
          <a:prstGeom prst="rect">
            <a:avLst/>
          </a:prstGeom>
        </p:spPr>
      </p:pic>
      <p:pic>
        <p:nvPicPr>
          <p:cNvPr id="38" name="Image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4835" y="3551240"/>
            <a:ext cx="1060796" cy="981541"/>
          </a:xfrm>
          <a:prstGeom prst="rect">
            <a:avLst/>
          </a:prstGeom>
        </p:spPr>
      </p:pic>
      <p:pic>
        <p:nvPicPr>
          <p:cNvPr id="39" name="Image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6581" y="3482552"/>
            <a:ext cx="1060796" cy="981541"/>
          </a:xfrm>
          <a:prstGeom prst="rect">
            <a:avLst/>
          </a:prstGeom>
        </p:spPr>
      </p:pic>
      <p:pic>
        <p:nvPicPr>
          <p:cNvPr id="33" name="Image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73177" y="4821126"/>
            <a:ext cx="1060796" cy="981541"/>
          </a:xfrm>
          <a:prstGeom prst="rect">
            <a:avLst/>
          </a:prstGeom>
        </p:spPr>
      </p:pic>
      <p:pic>
        <p:nvPicPr>
          <p:cNvPr id="40" name="Image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46741" y="3590578"/>
            <a:ext cx="1060796" cy="981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3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01189" y="3577939"/>
            <a:ext cx="10293530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fr-FR" sz="4000" b="1" dirty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Rappel des objectifs </a:t>
            </a:r>
            <a:endParaRPr lang="fr-FR" sz="4000" b="1" dirty="0" smtClean="0">
              <a:solidFill>
                <a:schemeClr val="accent5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fr-FR" sz="4000" b="1" dirty="0" smtClean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et </a:t>
            </a:r>
            <a:r>
              <a:rPr lang="fr-FR" sz="4000" b="1" dirty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retour sur les résultats du </a:t>
            </a:r>
            <a:r>
              <a:rPr lang="fr-FR" sz="4000" b="1" dirty="0" smtClean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</a:t>
            </a:r>
            <a:r>
              <a:rPr lang="fr-FR" sz="4000" b="1" baseline="30000" dirty="0" smtClean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er</a:t>
            </a:r>
            <a:r>
              <a:rPr lang="fr-FR" sz="4000" b="1" dirty="0" smtClean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atelier</a:t>
            </a:r>
          </a:p>
        </p:txBody>
      </p:sp>
      <p:sp>
        <p:nvSpPr>
          <p:cNvPr id="6" name="Rectangle 5"/>
          <p:cNvSpPr/>
          <p:nvPr/>
        </p:nvSpPr>
        <p:spPr>
          <a:xfrm>
            <a:off x="4336281" y="616656"/>
            <a:ext cx="3315331" cy="7796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09:10 – 09:40</a:t>
            </a:r>
          </a:p>
        </p:txBody>
      </p:sp>
      <p:sp>
        <p:nvSpPr>
          <p:cNvPr id="8" name="Rectangle 7"/>
          <p:cNvSpPr/>
          <p:nvPr/>
        </p:nvSpPr>
        <p:spPr>
          <a:xfrm>
            <a:off x="3916874" y="5010732"/>
            <a:ext cx="4154151" cy="483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en-US" sz="2400" dirty="0"/>
              <a:t>Olfa </a:t>
            </a:r>
            <a:r>
              <a:rPr lang="en-US" sz="2400" dirty="0" smtClean="0"/>
              <a:t>Mahjoub et </a:t>
            </a:r>
            <a:r>
              <a:rPr lang="en-US" sz="2400" dirty="0" err="1" smtClean="0"/>
              <a:t>Abdellaziz</a:t>
            </a:r>
            <a:r>
              <a:rPr lang="en-US" sz="2400" dirty="0" smtClean="0"/>
              <a:t> </a:t>
            </a:r>
            <a:r>
              <a:rPr lang="en-US" sz="2400" dirty="0" err="1" smtClean="0"/>
              <a:t>Zairi</a:t>
            </a:r>
            <a:endParaRPr lang="fr-FR" sz="24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257" y="1396293"/>
            <a:ext cx="5277394" cy="2181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27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007651"/>
              </p:ext>
            </p:extLst>
          </p:nvPr>
        </p:nvGraphicFramePr>
        <p:xfrm>
          <a:off x="0" y="0"/>
          <a:ext cx="12192001" cy="677574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2152652">
                  <a:extLst>
                    <a:ext uri="{9D8B030D-6E8A-4147-A177-3AD203B41FA5}">
                      <a16:colId xmlns:a16="http://schemas.microsoft.com/office/drawing/2014/main" val="2131397071"/>
                    </a:ext>
                  </a:extLst>
                </a:gridCol>
                <a:gridCol w="838199">
                  <a:extLst>
                    <a:ext uri="{9D8B030D-6E8A-4147-A177-3AD203B41FA5}">
                      <a16:colId xmlns:a16="http://schemas.microsoft.com/office/drawing/2014/main" val="2352855388"/>
                    </a:ext>
                  </a:extLst>
                </a:gridCol>
                <a:gridCol w="847725">
                  <a:extLst>
                    <a:ext uri="{9D8B030D-6E8A-4147-A177-3AD203B41FA5}">
                      <a16:colId xmlns:a16="http://schemas.microsoft.com/office/drawing/2014/main" val="3721518195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517863262"/>
                    </a:ext>
                  </a:extLst>
                </a:gridCol>
                <a:gridCol w="1017308">
                  <a:extLst>
                    <a:ext uri="{9D8B030D-6E8A-4147-A177-3AD203B41FA5}">
                      <a16:colId xmlns:a16="http://schemas.microsoft.com/office/drawing/2014/main" val="546236742"/>
                    </a:ext>
                  </a:extLst>
                </a:gridCol>
                <a:gridCol w="3253721">
                  <a:extLst>
                    <a:ext uri="{9D8B030D-6E8A-4147-A177-3AD203B41FA5}">
                      <a16:colId xmlns:a16="http://schemas.microsoft.com/office/drawing/2014/main" val="3808869142"/>
                    </a:ext>
                  </a:extLst>
                </a:gridCol>
                <a:gridCol w="3253721">
                  <a:extLst>
                    <a:ext uri="{9D8B030D-6E8A-4147-A177-3AD203B41FA5}">
                      <a16:colId xmlns:a16="http://schemas.microsoft.com/office/drawing/2014/main" val="3512510084"/>
                    </a:ext>
                  </a:extLst>
                </a:gridCol>
              </a:tblGrid>
              <a:tr h="676148"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Variables des composantes</a:t>
                      </a: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Groupe</a:t>
                      </a:r>
                      <a:r>
                        <a:rPr lang="en-US" sz="1800" dirty="0">
                          <a:effectLst/>
                        </a:rPr>
                        <a:t> 1 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Groupe</a:t>
                      </a:r>
                      <a:r>
                        <a:rPr lang="en-US" sz="1800" dirty="0">
                          <a:effectLst/>
                        </a:rPr>
                        <a:t> 2 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Justif par tous les participants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Importance de l’écosystème dans le choix de l’intervention**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60430878"/>
                  </a:ext>
                </a:extLst>
              </a:tr>
              <a:tr h="512806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+</a:t>
                      </a:r>
                      <a:endParaRPr lang="fr-FR" sz="24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</a:t>
                      </a:r>
                      <a:endParaRPr lang="fr-FR" sz="24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+</a:t>
                      </a:r>
                      <a:endParaRPr lang="fr-FR" sz="24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</a:t>
                      </a:r>
                      <a:endParaRPr lang="fr-FR" sz="24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Inscription des </a:t>
                      </a:r>
                      <a:r>
                        <a:rPr lang="en-US" sz="1600" dirty="0" err="1" smtClean="0">
                          <a:effectLst/>
                        </a:rPr>
                        <a:t>réponses</a:t>
                      </a:r>
                      <a:r>
                        <a:rPr lang="en-US" sz="1600" dirty="0" smtClean="0">
                          <a:effectLst/>
                        </a:rPr>
                        <a:t> directement sur le tableau</a:t>
                      </a:r>
                      <a:r>
                        <a:rPr lang="en-US" sz="1600" baseline="0" dirty="0" smtClean="0">
                          <a:effectLst/>
                        </a:rPr>
                        <a:t> par les rapporteurs</a:t>
                      </a:r>
                      <a:r>
                        <a:rPr lang="en-US" sz="1600" dirty="0">
                          <a:effectLst/>
                        </a:rPr>
                        <a:t> 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effectLst/>
                        </a:rPr>
                        <a:t>Inscription des </a:t>
                      </a:r>
                      <a:r>
                        <a:rPr lang="en-US" sz="1600" dirty="0" err="1" smtClean="0">
                          <a:effectLst/>
                        </a:rPr>
                        <a:t>réponses</a:t>
                      </a:r>
                      <a:r>
                        <a:rPr lang="en-US" sz="1600" dirty="0" smtClean="0">
                          <a:effectLst/>
                        </a:rPr>
                        <a:t> directement sur le tableau</a:t>
                      </a:r>
                      <a:r>
                        <a:rPr lang="en-US" sz="1600" baseline="0" dirty="0" smtClean="0">
                          <a:effectLst/>
                        </a:rPr>
                        <a:t> par les rapporteurs</a:t>
                      </a:r>
                      <a:r>
                        <a:rPr lang="en-US" sz="1600" dirty="0" smtClean="0">
                          <a:effectLst/>
                        </a:rPr>
                        <a:t> </a:t>
                      </a:r>
                      <a:r>
                        <a:rPr lang="en-US" sz="1600" dirty="0">
                          <a:effectLst/>
                        </a:rPr>
                        <a:t> 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0409929"/>
                  </a:ext>
                </a:extLst>
              </a:tr>
              <a:tr h="115381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Variables du W (Eau)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X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Y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Z</a:t>
                      </a: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36425346"/>
                  </a:ext>
                </a:extLst>
              </a:tr>
              <a:tr h="14422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Variables du E (Energie)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X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Y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Z</a:t>
                      </a: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4213835"/>
                  </a:ext>
                </a:extLst>
              </a:tr>
              <a:tr h="14422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Variables du F (Alimentation)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X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Y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Z</a:t>
                      </a: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237779"/>
                  </a:ext>
                </a:extLst>
              </a:tr>
              <a:tr h="154844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Variables du E (Ecosystème)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X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Y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Z</a:t>
                      </a: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72322097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0" y="5200650"/>
            <a:ext cx="12192000" cy="157509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638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9105CAE7-2BEA-EBFA-6645-E16A2532E600}"/>
              </a:ext>
            </a:extLst>
          </p:cNvPr>
          <p:cNvSpPr txBox="1"/>
          <p:nvPr/>
        </p:nvSpPr>
        <p:spPr>
          <a:xfrm>
            <a:off x="125742" y="4675049"/>
            <a:ext cx="78847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Inscription des réponses directement sur le tableau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2" descr="Set Of Timers 1-60 Minutes Stock Illustration Of Accuracy , 51% OF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53" t="26247" r="5910" b="50019"/>
          <a:stretch/>
        </p:blipFill>
        <p:spPr bwMode="auto">
          <a:xfrm>
            <a:off x="8749553" y="2086791"/>
            <a:ext cx="3442447" cy="392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78623"/>
            <a:ext cx="12192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fr-FR" sz="3600" b="1" dirty="0" smtClean="0">
                <a:solidFill>
                  <a:srgbClr val="000000"/>
                </a:solidFill>
              </a:rPr>
              <a:t>Questions: </a:t>
            </a:r>
          </a:p>
          <a:p>
            <a:pPr lvl="0">
              <a:defRPr/>
            </a:pPr>
            <a:r>
              <a:rPr lang="fr-FR" sz="3600" dirty="0" smtClean="0">
                <a:solidFill>
                  <a:srgbClr val="000000"/>
                </a:solidFill>
              </a:rPr>
              <a:t>1. </a:t>
            </a:r>
            <a:r>
              <a:rPr lang="fr-FR" sz="3600" dirty="0">
                <a:solidFill>
                  <a:srgbClr val="000000"/>
                </a:solidFill>
              </a:rPr>
              <a:t>Quelle intervention donne de meilleurs résultats c.à.d. le moins d’impacts négatifs par </a:t>
            </a:r>
            <a:r>
              <a:rPr lang="fr-FR" sz="3600" dirty="0" smtClean="0">
                <a:solidFill>
                  <a:srgbClr val="000000"/>
                </a:solidFill>
              </a:rPr>
              <a:t>pour </a:t>
            </a:r>
            <a:r>
              <a:rPr lang="fr-FR" sz="3600" dirty="0">
                <a:solidFill>
                  <a:srgbClr val="000000"/>
                </a:solidFill>
              </a:rPr>
              <a:t>l’écosystème ? </a:t>
            </a:r>
            <a:r>
              <a:rPr lang="fr-FR" sz="3600" dirty="0" smtClean="0">
                <a:solidFill>
                  <a:srgbClr val="000000"/>
                </a:solidFill>
              </a:rPr>
              <a:t>Pourquoi ?</a:t>
            </a:r>
          </a:p>
          <a:p>
            <a:pPr lvl="0">
              <a:defRPr/>
            </a:pPr>
            <a:endParaRPr lang="fr-FR" sz="3600" dirty="0" smtClean="0">
              <a:solidFill>
                <a:srgbClr val="000000"/>
              </a:solidFill>
            </a:endParaRPr>
          </a:p>
          <a:p>
            <a:pPr lvl="0">
              <a:defRPr/>
            </a:pPr>
            <a:r>
              <a:rPr lang="fr-FR" sz="3600" dirty="0" smtClean="0">
                <a:solidFill>
                  <a:srgbClr val="000000"/>
                </a:solidFill>
              </a:rPr>
              <a:t>2. </a:t>
            </a:r>
            <a:r>
              <a:rPr lang="fr-FR" sz="3600" dirty="0">
                <a:solidFill>
                  <a:srgbClr val="000000"/>
                </a:solidFill>
              </a:rPr>
              <a:t>Pourquoi est-il important de considérer </a:t>
            </a:r>
            <a:r>
              <a:rPr lang="fr-FR" sz="3600" dirty="0" smtClean="0">
                <a:solidFill>
                  <a:srgbClr val="000000"/>
                </a:solidFill>
              </a:rPr>
              <a:t/>
            </a:r>
            <a:br>
              <a:rPr lang="fr-FR" sz="3600" dirty="0" smtClean="0">
                <a:solidFill>
                  <a:srgbClr val="000000"/>
                </a:solidFill>
              </a:rPr>
            </a:br>
            <a:r>
              <a:rPr lang="fr-FR" sz="3600" dirty="0" smtClean="0">
                <a:solidFill>
                  <a:srgbClr val="000000"/>
                </a:solidFill>
              </a:rPr>
              <a:t>les </a:t>
            </a:r>
            <a:r>
              <a:rPr lang="fr-FR" sz="3600" dirty="0">
                <a:solidFill>
                  <a:srgbClr val="000000"/>
                </a:solidFill>
              </a:rPr>
              <a:t>impacts sur l’écosystème dans le choix </a:t>
            </a:r>
            <a:r>
              <a:rPr lang="fr-FR" sz="3600" dirty="0" smtClean="0">
                <a:solidFill>
                  <a:srgbClr val="000000"/>
                </a:solidFill>
              </a:rPr>
              <a:t/>
            </a:r>
            <a:br>
              <a:rPr lang="fr-FR" sz="3600" dirty="0" smtClean="0">
                <a:solidFill>
                  <a:srgbClr val="000000"/>
                </a:solidFill>
              </a:rPr>
            </a:br>
            <a:r>
              <a:rPr lang="fr-FR" sz="3600" dirty="0" smtClean="0">
                <a:solidFill>
                  <a:srgbClr val="000000"/>
                </a:solidFill>
              </a:rPr>
              <a:t>de </a:t>
            </a:r>
            <a:r>
              <a:rPr lang="fr-FR" sz="3600" dirty="0">
                <a:solidFill>
                  <a:srgbClr val="000000"/>
                </a:solidFill>
              </a:rPr>
              <a:t>la solution ?</a:t>
            </a:r>
          </a:p>
        </p:txBody>
      </p:sp>
    </p:spTree>
    <p:extLst>
      <p:ext uri="{BB962C8B-B14F-4D97-AF65-F5344CB8AC3E}">
        <p14:creationId xmlns:p14="http://schemas.microsoft.com/office/powerpoint/2010/main" val="144367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9105CAE7-2BEA-EBFA-6645-E16A2532E600}"/>
              </a:ext>
            </a:extLst>
          </p:cNvPr>
          <p:cNvSpPr txBox="1"/>
          <p:nvPr/>
        </p:nvSpPr>
        <p:spPr>
          <a:xfrm>
            <a:off x="127492" y="124559"/>
            <a:ext cx="802999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Présentation des </a:t>
            </a:r>
            <a:r>
              <a:rPr lang="fr-FR" sz="3600" dirty="0" smtClean="0"/>
              <a:t>résultats par les animateurs/rapporteurs des deux groupes</a:t>
            </a:r>
          </a:p>
          <a:p>
            <a:endParaRPr lang="fr-FR" sz="3600" dirty="0" smtClean="0"/>
          </a:p>
          <a:p>
            <a:r>
              <a:rPr lang="fr-FR" sz="3600" dirty="0" smtClean="0"/>
              <a:t>10 min + 5 </a:t>
            </a:r>
            <a:r>
              <a:rPr lang="fr-FR" sz="3600" dirty="0"/>
              <a:t>min discussion</a:t>
            </a:r>
          </a:p>
          <a:p>
            <a:endParaRPr lang="fr-FR" sz="3600" dirty="0" smtClean="0"/>
          </a:p>
          <a:p>
            <a:r>
              <a:rPr lang="fr-FR" sz="3600" dirty="0" smtClean="0"/>
              <a:t>par groupe</a:t>
            </a:r>
            <a:endParaRPr lang="fr-FR" sz="3600" dirty="0"/>
          </a:p>
          <a:p>
            <a:endParaRPr lang="fr-FR" sz="36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7675" y="1273037"/>
            <a:ext cx="3924300" cy="3759982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/>
          <a:srcRect l="8366" t="12207" r="10440" b="10143"/>
          <a:stretch/>
        </p:blipFill>
        <p:spPr>
          <a:xfrm>
            <a:off x="3291839" y="2647406"/>
            <a:ext cx="4232367" cy="334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57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/>
          <p:cNvSpPr>
            <a:spLocks noGrp="1"/>
          </p:cNvSpPr>
          <p:nvPr>
            <p:ph type="body" sz="quarter" idx="12"/>
          </p:nvPr>
        </p:nvSpPr>
        <p:spPr>
          <a:xfrm>
            <a:off x="5924550" y="3102517"/>
            <a:ext cx="5997575" cy="428813"/>
          </a:xfrm>
        </p:spPr>
        <p:txBody>
          <a:bodyPr/>
          <a:lstStyle/>
          <a:p>
            <a:r>
              <a:rPr lang="fr-FR" sz="3600" b="1" i="0" dirty="0" smtClean="0"/>
              <a:t>13:00-14:30</a:t>
            </a:r>
            <a:endParaRPr lang="fr-FR" sz="3600" b="1" i="0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5"/>
          </p:nvPr>
        </p:nvSpPr>
        <p:spPr>
          <a:xfrm>
            <a:off x="9102725" y="1771747"/>
            <a:ext cx="2819400" cy="434340"/>
          </a:xfrm>
        </p:spPr>
        <p:txBody>
          <a:bodyPr/>
          <a:lstStyle/>
          <a:p>
            <a:r>
              <a:rPr lang="fr-FR" sz="3600" dirty="0" smtClean="0"/>
              <a:t>DEJEUNER</a:t>
            </a:r>
            <a:endParaRPr lang="fr-FR" sz="3600" dirty="0"/>
          </a:p>
        </p:txBody>
      </p:sp>
      <p:pic>
        <p:nvPicPr>
          <p:cNvPr id="1028" name="Picture 4" descr="icône linéaire de l'heure du déjeuner. pause dîner. illustration de la  ligne mince. réunion d'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7191"/>
          <a:stretch/>
        </p:blipFill>
        <p:spPr bwMode="auto">
          <a:xfrm>
            <a:off x="5388812" y="153337"/>
            <a:ext cx="3981857" cy="2500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Connecteur droit 2"/>
          <p:cNvCxnSpPr/>
          <p:nvPr/>
        </p:nvCxnSpPr>
        <p:spPr>
          <a:xfrm>
            <a:off x="6057900" y="2668589"/>
            <a:ext cx="553402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3336" y="3531330"/>
            <a:ext cx="2373313" cy="242982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8373" t="73285" r="5129" b="2981"/>
          <a:stretch/>
        </p:blipFill>
        <p:spPr>
          <a:xfrm>
            <a:off x="6503985" y="3565020"/>
            <a:ext cx="2419351" cy="2407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33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C178AAD1-221A-A5AF-82D1-A1CDFA53F38B}"/>
              </a:ext>
            </a:extLst>
          </p:cNvPr>
          <p:cNvSpPr txBox="1"/>
          <p:nvPr/>
        </p:nvSpPr>
        <p:spPr>
          <a:xfrm>
            <a:off x="3048783" y="642516"/>
            <a:ext cx="6094428" cy="810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14:30 </a:t>
            </a:r>
            <a:r>
              <a:rPr lang="fr-FR" sz="4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fr-FR" sz="4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16:15</a:t>
            </a:r>
            <a:endParaRPr lang="fr-FR" sz="44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3A603D1-A816-9BCD-A250-3C6C4683BB85}"/>
              </a:ext>
            </a:extLst>
          </p:cNvPr>
          <p:cNvSpPr txBox="1"/>
          <p:nvPr/>
        </p:nvSpPr>
        <p:spPr>
          <a:xfrm>
            <a:off x="-3" y="3527826"/>
            <a:ext cx="12191999" cy="2152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000" b="1" kern="12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3</a:t>
            </a:r>
            <a:r>
              <a:rPr lang="fr-FR" sz="4000" b="1" kern="1200" baseline="300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ème</a:t>
            </a:r>
            <a:r>
              <a:rPr lang="fr-FR" sz="4000" b="1" kern="12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fr-FR" sz="40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session</a:t>
            </a: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000" b="1" dirty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Evaluation des </a:t>
            </a:r>
            <a:r>
              <a:rPr lang="fr-FR" sz="4000" b="1" dirty="0" smtClean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Barrières et Opportunités des Interventions</a:t>
            </a:r>
            <a:endParaRPr lang="fr-FR" sz="4000" b="1" dirty="0">
              <a:solidFill>
                <a:schemeClr val="accent5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9859" t="20906" r="3011" b="6421"/>
          <a:stretch/>
        </p:blipFill>
        <p:spPr>
          <a:xfrm>
            <a:off x="4034328" y="1495135"/>
            <a:ext cx="4123336" cy="1990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77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C178AAD1-221A-A5AF-82D1-A1CDFA53F38B}"/>
              </a:ext>
            </a:extLst>
          </p:cNvPr>
          <p:cNvSpPr txBox="1"/>
          <p:nvPr/>
        </p:nvSpPr>
        <p:spPr>
          <a:xfrm>
            <a:off x="3048784" y="684180"/>
            <a:ext cx="6094428" cy="810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14:30 </a:t>
            </a:r>
            <a:r>
              <a:rPr lang="fr-FR" sz="4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fr-FR" sz="4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14:45</a:t>
            </a:r>
            <a:endParaRPr lang="fr-FR" sz="44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3A603D1-A816-9BCD-A250-3C6C4683BB85}"/>
              </a:ext>
            </a:extLst>
          </p:cNvPr>
          <p:cNvSpPr txBox="1"/>
          <p:nvPr/>
        </p:nvSpPr>
        <p:spPr>
          <a:xfrm>
            <a:off x="187233" y="3451624"/>
            <a:ext cx="11817531" cy="1499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000" b="1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Sous-session 3.1</a:t>
            </a: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000" b="1" dirty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Introduction des travaux de groupes</a:t>
            </a:r>
          </a:p>
        </p:txBody>
      </p:sp>
      <p:sp>
        <p:nvSpPr>
          <p:cNvPr id="4" name="Rectangle 3"/>
          <p:cNvSpPr/>
          <p:nvPr/>
        </p:nvSpPr>
        <p:spPr>
          <a:xfrm>
            <a:off x="3887542" y="5232458"/>
            <a:ext cx="4416915" cy="4672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en-US" sz="2400" dirty="0"/>
              <a:t>Abir Ben </a:t>
            </a:r>
            <a:r>
              <a:rPr lang="en-US" sz="2400" dirty="0" err="1"/>
              <a:t>Slimane</a:t>
            </a:r>
            <a:r>
              <a:rPr lang="en-US" sz="2400" dirty="0"/>
              <a:t> et Olfa Mahjoub</a:t>
            </a:r>
            <a:endParaRPr lang="fr-FR" sz="24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7115" y="1494274"/>
            <a:ext cx="2757766" cy="2120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63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432650" y="183302"/>
            <a:ext cx="30928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/>
              <a:t>Avant</a:t>
            </a:r>
            <a:endParaRPr lang="fr-FR" sz="4000" b="1" dirty="0"/>
          </a:p>
        </p:txBody>
      </p:sp>
      <p:sp>
        <p:nvSpPr>
          <p:cNvPr id="9" name="Rectangle 8"/>
          <p:cNvSpPr/>
          <p:nvPr/>
        </p:nvSpPr>
        <p:spPr>
          <a:xfrm>
            <a:off x="8801548" y="382034"/>
            <a:ext cx="2590800" cy="1382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/>
          <p:cNvSpPr/>
          <p:nvPr/>
        </p:nvSpPr>
        <p:spPr>
          <a:xfrm>
            <a:off x="8228849" y="1659196"/>
            <a:ext cx="3818966" cy="3324881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 smtClean="0">
                <a:solidFill>
                  <a:schemeClr val="tx1"/>
                </a:solidFill>
              </a:rPr>
              <a:t>Interventions A, B, C…</a:t>
            </a:r>
            <a:endParaRPr lang="fr-FR" sz="3200" b="1" dirty="0">
              <a:solidFill>
                <a:schemeClr val="tx1"/>
              </a:solidFill>
            </a:endParaRP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473" y="1145638"/>
            <a:ext cx="1762495" cy="1762495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7283" y="3081733"/>
            <a:ext cx="2923558" cy="1564523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 rotWithShape="1">
          <a:blip r:embed="rId5"/>
          <a:srcRect t="12233"/>
          <a:stretch/>
        </p:blipFill>
        <p:spPr>
          <a:xfrm>
            <a:off x="246737" y="4984077"/>
            <a:ext cx="3608603" cy="1504138"/>
          </a:xfrm>
          <a:prstGeom prst="rect">
            <a:avLst/>
          </a:prstGeom>
        </p:spPr>
      </p:pic>
      <p:grpSp>
        <p:nvGrpSpPr>
          <p:cNvPr id="20" name="Groupe 19"/>
          <p:cNvGrpSpPr/>
          <p:nvPr/>
        </p:nvGrpSpPr>
        <p:grpSpPr>
          <a:xfrm>
            <a:off x="3572727" y="2026885"/>
            <a:ext cx="4656122" cy="2641823"/>
            <a:chOff x="2526711" y="4771107"/>
            <a:chExt cx="4091932" cy="1979381"/>
          </a:xfrm>
        </p:grpSpPr>
        <p:pic>
          <p:nvPicPr>
            <p:cNvPr id="18" name="Image 1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26711" y="4771107"/>
              <a:ext cx="4091932" cy="197938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9" name="Ellipse 18"/>
            <p:cNvSpPr/>
            <p:nvPr/>
          </p:nvSpPr>
          <p:spPr>
            <a:xfrm>
              <a:off x="2695688" y="5389582"/>
              <a:ext cx="692971" cy="677731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7822973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6473286" y="83155"/>
            <a:ext cx="2088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/>
              <a:t>Après</a:t>
            </a:r>
            <a:endParaRPr lang="fr-FR" sz="3600" b="1" dirty="0"/>
          </a:p>
        </p:txBody>
      </p:sp>
      <p:sp>
        <p:nvSpPr>
          <p:cNvPr id="11" name="Ellipse 10"/>
          <p:cNvSpPr/>
          <p:nvPr/>
        </p:nvSpPr>
        <p:spPr>
          <a:xfrm>
            <a:off x="208877" y="1552353"/>
            <a:ext cx="3818966" cy="3324881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 smtClean="0">
                <a:solidFill>
                  <a:schemeClr val="tx1"/>
                </a:solidFill>
              </a:rPr>
              <a:t>Interventions A, B, C…</a:t>
            </a:r>
            <a:endParaRPr lang="fr-FR" sz="3200" b="1" dirty="0">
              <a:solidFill>
                <a:schemeClr val="tx1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r="76244"/>
          <a:stretch/>
        </p:blipFill>
        <p:spPr>
          <a:xfrm>
            <a:off x="5550946" y="1055992"/>
            <a:ext cx="1129553" cy="1038629"/>
          </a:xfrm>
          <a:prstGeom prst="rect">
            <a:avLst/>
          </a:prstGeom>
        </p:spPr>
      </p:pic>
      <p:sp>
        <p:nvSpPr>
          <p:cNvPr id="3" name="Flèche droite 2"/>
          <p:cNvSpPr/>
          <p:nvPr/>
        </p:nvSpPr>
        <p:spPr>
          <a:xfrm>
            <a:off x="4246132" y="1261703"/>
            <a:ext cx="1086523" cy="693485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lèche droite 11"/>
          <p:cNvSpPr/>
          <p:nvPr/>
        </p:nvSpPr>
        <p:spPr>
          <a:xfrm>
            <a:off x="4226856" y="2373938"/>
            <a:ext cx="1086523" cy="693485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lèche droite 12"/>
          <p:cNvSpPr/>
          <p:nvPr/>
        </p:nvSpPr>
        <p:spPr>
          <a:xfrm>
            <a:off x="4226857" y="3357051"/>
            <a:ext cx="1086523" cy="693485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lèche droite 13"/>
          <p:cNvSpPr/>
          <p:nvPr/>
        </p:nvSpPr>
        <p:spPr>
          <a:xfrm>
            <a:off x="4246132" y="4323171"/>
            <a:ext cx="1086523" cy="693485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2"/>
          <a:srcRect l="24397" r="51169"/>
          <a:stretch/>
        </p:blipFill>
        <p:spPr>
          <a:xfrm>
            <a:off x="5518673" y="3126568"/>
            <a:ext cx="1161826" cy="1038629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2"/>
          <a:srcRect l="49925" r="25189"/>
          <a:stretch/>
        </p:blipFill>
        <p:spPr>
          <a:xfrm>
            <a:off x="5518673" y="2101303"/>
            <a:ext cx="1183341" cy="1038629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 rotWithShape="1">
          <a:blip r:embed="rId2"/>
          <a:srcRect l="76131"/>
          <a:stretch/>
        </p:blipFill>
        <p:spPr>
          <a:xfrm>
            <a:off x="5518673" y="4150600"/>
            <a:ext cx="1134931" cy="1038629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 rotWithShape="1">
          <a:blip r:embed="rId3"/>
          <a:srcRect l="51140" t="35938" b="8254"/>
          <a:stretch/>
        </p:blipFill>
        <p:spPr>
          <a:xfrm>
            <a:off x="7319505" y="1997526"/>
            <a:ext cx="4000677" cy="2284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9611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C178AAD1-221A-A5AF-82D1-A1CDFA53F38B}"/>
              </a:ext>
            </a:extLst>
          </p:cNvPr>
          <p:cNvSpPr txBox="1"/>
          <p:nvPr/>
        </p:nvSpPr>
        <p:spPr>
          <a:xfrm>
            <a:off x="2879362" y="968009"/>
            <a:ext cx="6094428" cy="810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14:45-15:05</a:t>
            </a:r>
            <a:endParaRPr lang="fr-FR" sz="44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3A603D1-A816-9BCD-A250-3C6C4683BB85}"/>
              </a:ext>
            </a:extLst>
          </p:cNvPr>
          <p:cNvSpPr txBox="1"/>
          <p:nvPr/>
        </p:nvSpPr>
        <p:spPr>
          <a:xfrm>
            <a:off x="187234" y="4272437"/>
            <a:ext cx="11817531" cy="1499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0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Sous-session </a:t>
            </a:r>
            <a:r>
              <a:rPr lang="fr-FR" sz="4000" b="1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3.2</a:t>
            </a: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000" b="1" dirty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Identification des barrières financières</a:t>
            </a:r>
          </a:p>
        </p:txBody>
      </p:sp>
      <p:pic>
        <p:nvPicPr>
          <p:cNvPr id="6" name="Picture 2" descr="Set Of Timers 1-60 Minutes Stock Illustration Of Accuracy , 51% OF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0" t="26681" r="68231" b="51105"/>
          <a:stretch/>
        </p:blipFill>
        <p:spPr bwMode="auto">
          <a:xfrm>
            <a:off x="8804366" y="453391"/>
            <a:ext cx="2690948" cy="2571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7926" y="1916620"/>
            <a:ext cx="2217300" cy="221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12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2963481"/>
              </p:ext>
            </p:extLst>
          </p:nvPr>
        </p:nvGraphicFramePr>
        <p:xfrm>
          <a:off x="561975" y="952499"/>
          <a:ext cx="11049000" cy="453389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2795179">
                  <a:extLst>
                    <a:ext uri="{9D8B030D-6E8A-4147-A177-3AD203B41FA5}">
                      <a16:colId xmlns:a16="http://schemas.microsoft.com/office/drawing/2014/main" val="3729142079"/>
                    </a:ext>
                  </a:extLst>
                </a:gridCol>
                <a:gridCol w="1966053">
                  <a:extLst>
                    <a:ext uri="{9D8B030D-6E8A-4147-A177-3AD203B41FA5}">
                      <a16:colId xmlns:a16="http://schemas.microsoft.com/office/drawing/2014/main" val="3250395540"/>
                    </a:ext>
                  </a:extLst>
                </a:gridCol>
                <a:gridCol w="2161550">
                  <a:extLst>
                    <a:ext uri="{9D8B030D-6E8A-4147-A177-3AD203B41FA5}">
                      <a16:colId xmlns:a16="http://schemas.microsoft.com/office/drawing/2014/main" val="1094397163"/>
                    </a:ext>
                  </a:extLst>
                </a:gridCol>
                <a:gridCol w="2161550">
                  <a:extLst>
                    <a:ext uri="{9D8B030D-6E8A-4147-A177-3AD203B41FA5}">
                      <a16:colId xmlns:a16="http://schemas.microsoft.com/office/drawing/2014/main" val="1639459072"/>
                    </a:ext>
                  </a:extLst>
                </a:gridCol>
                <a:gridCol w="1964668">
                  <a:extLst>
                    <a:ext uri="{9D8B030D-6E8A-4147-A177-3AD203B41FA5}">
                      <a16:colId xmlns:a16="http://schemas.microsoft.com/office/drawing/2014/main" val="1565075897"/>
                    </a:ext>
                  </a:extLst>
                </a:gridCol>
              </a:tblGrid>
              <a:tr h="1021430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Avant implémentation : Aspects financiers</a:t>
                      </a:r>
                      <a:endParaRPr lang="fr-FR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Court terme (1-2 ans)</a:t>
                      </a:r>
                      <a:endParaRPr lang="fr-FR" sz="4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Moyen terme (3-5 ans)</a:t>
                      </a:r>
                      <a:endParaRPr lang="fr-FR" sz="4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0462294"/>
                  </a:ext>
                </a:extLst>
              </a:tr>
              <a:tr h="44817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Barrière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Opportunité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Barrière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Opportunité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0125345"/>
                  </a:ext>
                </a:extLst>
              </a:tr>
              <a:tr h="10214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Question 1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 </a:t>
                      </a:r>
                      <a:endParaRPr lang="fr-FR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 </a:t>
                      </a:r>
                      <a:endParaRPr lang="fr-FR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1546328"/>
                  </a:ext>
                </a:extLst>
              </a:tr>
              <a:tr h="10214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Question 2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95900017"/>
                  </a:ext>
                </a:extLst>
              </a:tr>
              <a:tr h="10214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……..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 </a:t>
                      </a:r>
                      <a:endParaRPr lang="fr-FR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4835710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3117814" y="272534"/>
            <a:ext cx="55753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fr-FR" sz="2400" b="1" dirty="0"/>
              <a:t>Avant implémentation : Aspects financiers</a:t>
            </a:r>
            <a:endParaRPr lang="fr-FR" sz="3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9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00472" y="3919509"/>
            <a:ext cx="9117874" cy="717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000" b="1" dirty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Objectifs et méthodologie du </a:t>
            </a:r>
            <a:r>
              <a:rPr lang="fr-FR" sz="4000" b="1" dirty="0" smtClean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fr-FR" sz="4000" b="1" baseline="30000" dirty="0" smtClean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ème</a:t>
            </a:r>
            <a:r>
              <a:rPr lang="fr-FR" sz="4000" b="1" dirty="0" smtClean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atelier</a:t>
            </a:r>
            <a:endParaRPr lang="fr-FR" sz="4000" b="1" dirty="0">
              <a:solidFill>
                <a:schemeClr val="accent5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36281" y="744336"/>
            <a:ext cx="3315331" cy="8100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09:40 </a:t>
            </a:r>
            <a:r>
              <a:rPr lang="fr-FR" sz="4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09:50</a:t>
            </a:r>
          </a:p>
        </p:txBody>
      </p:sp>
      <p:sp>
        <p:nvSpPr>
          <p:cNvPr id="7" name="Rectangle 6"/>
          <p:cNvSpPr/>
          <p:nvPr/>
        </p:nvSpPr>
        <p:spPr>
          <a:xfrm>
            <a:off x="4837219" y="4856642"/>
            <a:ext cx="2313454" cy="483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en-US" sz="2400" dirty="0"/>
              <a:t>Abir Ben </a:t>
            </a:r>
            <a:r>
              <a:rPr lang="en-US" sz="2400" dirty="0" err="1" smtClean="0"/>
              <a:t>Slimane</a:t>
            </a:r>
            <a:endParaRPr lang="fr-FR" sz="2400" dirty="0"/>
          </a:p>
        </p:txBody>
      </p:sp>
      <p:pic>
        <p:nvPicPr>
          <p:cNvPr id="1026" name="Picture 2" descr="se concentrer sur l'objectif à court terme pour atteindre le succès à long  terme, la stratégie ou la planification d'entreprise, l'objectif financier  ou le concept de plan de projet, un homme d'affai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173" y="1554430"/>
            <a:ext cx="3153439" cy="2365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600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C178AAD1-221A-A5AF-82D1-A1CDFA53F38B}"/>
              </a:ext>
            </a:extLst>
          </p:cNvPr>
          <p:cNvSpPr txBox="1"/>
          <p:nvPr/>
        </p:nvSpPr>
        <p:spPr>
          <a:xfrm>
            <a:off x="3048786" y="988870"/>
            <a:ext cx="6094428" cy="810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15:05-15:25</a:t>
            </a:r>
            <a:endParaRPr lang="fr-FR" sz="44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3A603D1-A816-9BCD-A250-3C6C4683BB85}"/>
              </a:ext>
            </a:extLst>
          </p:cNvPr>
          <p:cNvSpPr txBox="1"/>
          <p:nvPr/>
        </p:nvSpPr>
        <p:spPr>
          <a:xfrm>
            <a:off x="187234" y="4007436"/>
            <a:ext cx="11817531" cy="1499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0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Sous-session </a:t>
            </a:r>
            <a:r>
              <a:rPr lang="fr-FR" sz="4000" b="1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3.3</a:t>
            </a: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000" b="1" dirty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Identification des barrières physiques</a:t>
            </a:r>
          </a:p>
        </p:txBody>
      </p:sp>
      <p:pic>
        <p:nvPicPr>
          <p:cNvPr id="6" name="Picture 2" descr="Set Of Timers 1-60 Minutes Stock Illustration Of Accuracy , 51% OF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0" t="26681" r="68231" b="51105"/>
          <a:stretch/>
        </p:blipFill>
        <p:spPr bwMode="auto">
          <a:xfrm>
            <a:off x="8804366" y="453391"/>
            <a:ext cx="2690948" cy="2571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37537" y="1798964"/>
            <a:ext cx="3876675" cy="2074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10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511750"/>
              </p:ext>
            </p:extLst>
          </p:nvPr>
        </p:nvGraphicFramePr>
        <p:xfrm>
          <a:off x="447676" y="952499"/>
          <a:ext cx="11201398" cy="457200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2833734">
                  <a:extLst>
                    <a:ext uri="{9D8B030D-6E8A-4147-A177-3AD203B41FA5}">
                      <a16:colId xmlns:a16="http://schemas.microsoft.com/office/drawing/2014/main" val="3729142079"/>
                    </a:ext>
                  </a:extLst>
                </a:gridCol>
                <a:gridCol w="1993170">
                  <a:extLst>
                    <a:ext uri="{9D8B030D-6E8A-4147-A177-3AD203B41FA5}">
                      <a16:colId xmlns:a16="http://schemas.microsoft.com/office/drawing/2014/main" val="3250395540"/>
                    </a:ext>
                  </a:extLst>
                </a:gridCol>
                <a:gridCol w="2191364">
                  <a:extLst>
                    <a:ext uri="{9D8B030D-6E8A-4147-A177-3AD203B41FA5}">
                      <a16:colId xmlns:a16="http://schemas.microsoft.com/office/drawing/2014/main" val="1094397163"/>
                    </a:ext>
                  </a:extLst>
                </a:gridCol>
                <a:gridCol w="2191364">
                  <a:extLst>
                    <a:ext uri="{9D8B030D-6E8A-4147-A177-3AD203B41FA5}">
                      <a16:colId xmlns:a16="http://schemas.microsoft.com/office/drawing/2014/main" val="1639459072"/>
                    </a:ext>
                  </a:extLst>
                </a:gridCol>
                <a:gridCol w="1991766">
                  <a:extLst>
                    <a:ext uri="{9D8B030D-6E8A-4147-A177-3AD203B41FA5}">
                      <a16:colId xmlns:a16="http://schemas.microsoft.com/office/drawing/2014/main" val="1565075897"/>
                    </a:ext>
                  </a:extLst>
                </a:gridCol>
              </a:tblGrid>
              <a:tr h="1022959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Avant implémentation : </a:t>
                      </a:r>
                      <a:r>
                        <a:rPr lang="fr-FR" sz="2400" dirty="0" smtClean="0">
                          <a:effectLst/>
                        </a:rPr>
                        <a:t>Aspects physiques</a:t>
                      </a:r>
                      <a:endParaRPr lang="fr-FR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Court terme (1-2 ans)</a:t>
                      </a:r>
                      <a:endParaRPr lang="fr-FR" sz="4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Moyen terme (3-5 ans)</a:t>
                      </a:r>
                      <a:endParaRPr lang="fr-FR" sz="4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0462294"/>
                  </a:ext>
                </a:extLst>
              </a:tr>
              <a:tr h="48016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Barrière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Opportunité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Barrière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Opportunité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0125345"/>
                  </a:ext>
                </a:extLst>
              </a:tr>
              <a:tr h="10229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Question 1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1546328"/>
                  </a:ext>
                </a:extLst>
              </a:tr>
              <a:tr h="10229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Question 2</a:t>
                      </a:r>
                      <a:endParaRPr lang="fr-FR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95900017"/>
                  </a:ext>
                </a:extLst>
              </a:tr>
              <a:tr h="10229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……..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 </a:t>
                      </a:r>
                      <a:endParaRPr lang="fr-FR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4835710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3101240" y="272534"/>
            <a:ext cx="56085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fr-FR" sz="2400" b="1" dirty="0"/>
              <a:t>Avant implémentation : Aspects </a:t>
            </a:r>
            <a:r>
              <a:rPr lang="fr-FR" sz="2400" b="1" dirty="0" smtClean="0"/>
              <a:t>physiques</a:t>
            </a:r>
            <a:endParaRPr lang="fr-FR" sz="3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88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C178AAD1-221A-A5AF-82D1-A1CDFA53F38B}"/>
              </a:ext>
            </a:extLst>
          </p:cNvPr>
          <p:cNvSpPr txBox="1"/>
          <p:nvPr/>
        </p:nvSpPr>
        <p:spPr>
          <a:xfrm>
            <a:off x="3048786" y="988870"/>
            <a:ext cx="6094428" cy="810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15:25-15:45</a:t>
            </a:r>
            <a:endParaRPr lang="fr-FR" sz="44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3A603D1-A816-9BCD-A250-3C6C4683BB85}"/>
              </a:ext>
            </a:extLst>
          </p:cNvPr>
          <p:cNvSpPr txBox="1"/>
          <p:nvPr/>
        </p:nvSpPr>
        <p:spPr>
          <a:xfrm>
            <a:off x="187234" y="4085813"/>
            <a:ext cx="11817531" cy="1499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0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Sous-session </a:t>
            </a:r>
            <a:r>
              <a:rPr lang="fr-FR" sz="4000" b="1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3.4</a:t>
            </a: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000" b="1" dirty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Identification des barrières sociales et institutionnelles</a:t>
            </a:r>
          </a:p>
        </p:txBody>
      </p:sp>
      <p:pic>
        <p:nvPicPr>
          <p:cNvPr id="6" name="Picture 2" descr="Set Of Timers 1-60 Minutes Stock Illustration Of Accuracy , 51% OF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0" t="26681" r="68231" b="51105"/>
          <a:stretch/>
        </p:blipFill>
        <p:spPr bwMode="auto">
          <a:xfrm>
            <a:off x="8804366" y="453391"/>
            <a:ext cx="2690948" cy="2571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/>
          <a:srcRect t="12233"/>
          <a:stretch/>
        </p:blipFill>
        <p:spPr>
          <a:xfrm>
            <a:off x="3341915" y="1915596"/>
            <a:ext cx="5324475" cy="221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76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124683"/>
              </p:ext>
            </p:extLst>
          </p:nvPr>
        </p:nvGraphicFramePr>
        <p:xfrm>
          <a:off x="600075" y="952497"/>
          <a:ext cx="10972799" cy="46101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2775902">
                  <a:extLst>
                    <a:ext uri="{9D8B030D-6E8A-4147-A177-3AD203B41FA5}">
                      <a16:colId xmlns:a16="http://schemas.microsoft.com/office/drawing/2014/main" val="3729142079"/>
                    </a:ext>
                  </a:extLst>
                </a:gridCol>
                <a:gridCol w="1952493">
                  <a:extLst>
                    <a:ext uri="{9D8B030D-6E8A-4147-A177-3AD203B41FA5}">
                      <a16:colId xmlns:a16="http://schemas.microsoft.com/office/drawing/2014/main" val="3250395540"/>
                    </a:ext>
                  </a:extLst>
                </a:gridCol>
                <a:gridCol w="2146643">
                  <a:extLst>
                    <a:ext uri="{9D8B030D-6E8A-4147-A177-3AD203B41FA5}">
                      <a16:colId xmlns:a16="http://schemas.microsoft.com/office/drawing/2014/main" val="1094397163"/>
                    </a:ext>
                  </a:extLst>
                </a:gridCol>
                <a:gridCol w="2146643">
                  <a:extLst>
                    <a:ext uri="{9D8B030D-6E8A-4147-A177-3AD203B41FA5}">
                      <a16:colId xmlns:a16="http://schemas.microsoft.com/office/drawing/2014/main" val="1639459072"/>
                    </a:ext>
                  </a:extLst>
                </a:gridCol>
                <a:gridCol w="1951118">
                  <a:extLst>
                    <a:ext uri="{9D8B030D-6E8A-4147-A177-3AD203B41FA5}">
                      <a16:colId xmlns:a16="http://schemas.microsoft.com/office/drawing/2014/main" val="1565075897"/>
                    </a:ext>
                  </a:extLst>
                </a:gridCol>
              </a:tblGrid>
              <a:tr h="1045810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Avant </a:t>
                      </a:r>
                      <a:r>
                        <a:rPr lang="fr-FR" sz="2400" dirty="0" smtClean="0">
                          <a:effectLst/>
                        </a:rPr>
                        <a:t>implémentation: Aspects sociaux et institutionnels</a:t>
                      </a:r>
                      <a:endParaRPr lang="fr-FR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Court terme (1-2 ans)</a:t>
                      </a:r>
                      <a:endParaRPr lang="fr-FR" sz="4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Moyen terme (3-5 ans)</a:t>
                      </a:r>
                      <a:endParaRPr lang="fr-FR" sz="4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0462294"/>
                  </a:ext>
                </a:extLst>
              </a:tr>
              <a:tr h="42686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Barrière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Opportunité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Barrière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Opportunité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0125345"/>
                  </a:ext>
                </a:extLst>
              </a:tr>
              <a:tr h="10458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Question 1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1546328"/>
                  </a:ext>
                </a:extLst>
              </a:tr>
              <a:tr h="10458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Question 2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95900017"/>
                  </a:ext>
                </a:extLst>
              </a:tr>
              <a:tr h="10458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……..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 </a:t>
                      </a:r>
                      <a:endParaRPr lang="fr-FR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4835710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2140885" y="272534"/>
            <a:ext cx="75292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fr-FR" sz="2400" b="1" dirty="0"/>
              <a:t>Avant implémentation : Aspects </a:t>
            </a:r>
            <a:r>
              <a:rPr lang="fr-FR" sz="2400" b="1" dirty="0" smtClean="0"/>
              <a:t>sociaux et institutionnels</a:t>
            </a:r>
            <a:endParaRPr lang="fr-FR" sz="3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0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C178AAD1-221A-A5AF-82D1-A1CDFA53F38B}"/>
              </a:ext>
            </a:extLst>
          </p:cNvPr>
          <p:cNvSpPr txBox="1"/>
          <p:nvPr/>
        </p:nvSpPr>
        <p:spPr>
          <a:xfrm>
            <a:off x="3048786" y="988870"/>
            <a:ext cx="6094428" cy="810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15:45-16:05</a:t>
            </a:r>
            <a:endParaRPr lang="fr-FR" sz="44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3A603D1-A816-9BCD-A250-3C6C4683BB85}"/>
              </a:ext>
            </a:extLst>
          </p:cNvPr>
          <p:cNvSpPr txBox="1"/>
          <p:nvPr/>
        </p:nvSpPr>
        <p:spPr>
          <a:xfrm>
            <a:off x="187234" y="4146773"/>
            <a:ext cx="11817531" cy="1499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0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Sous-session </a:t>
            </a:r>
            <a:r>
              <a:rPr lang="fr-FR" sz="4000" b="1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3.4</a:t>
            </a: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000" b="1" dirty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Impacts sur le WEFE </a:t>
            </a:r>
            <a:r>
              <a:rPr lang="fr-FR" sz="4000" b="1" dirty="0" smtClean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Nexus </a:t>
            </a:r>
            <a:r>
              <a:rPr lang="fr-FR" sz="4000" b="1" dirty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et risques et opportunités</a:t>
            </a:r>
          </a:p>
        </p:txBody>
      </p:sp>
      <p:pic>
        <p:nvPicPr>
          <p:cNvPr id="6" name="Picture 2" descr="Set Of Timers 1-60 Minutes Stock Illustration Of Accuracy , 51% OF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0" t="26681" r="68231" b="51105"/>
          <a:stretch/>
        </p:blipFill>
        <p:spPr bwMode="auto">
          <a:xfrm>
            <a:off x="8804366" y="453391"/>
            <a:ext cx="2690948" cy="2571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/>
          <a:srcRect l="3929" t="30234" r="4018" b="21814"/>
          <a:stretch/>
        </p:blipFill>
        <p:spPr>
          <a:xfrm>
            <a:off x="3679370" y="2393074"/>
            <a:ext cx="4833258" cy="1054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9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1924" y="243185"/>
            <a:ext cx="1126807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2800" dirty="0"/>
              <a:t>Citez les avantages et inconvénients possibles liés </a:t>
            </a:r>
            <a:r>
              <a:rPr lang="fr-FR" sz="2800" dirty="0" smtClean="0"/>
              <a:t>à l’implémentation de votre intervention sur:</a:t>
            </a:r>
          </a:p>
          <a:p>
            <a:pPr>
              <a:defRPr/>
            </a:pPr>
            <a:endParaRPr lang="fr-FR" sz="2800" dirty="0"/>
          </a:p>
          <a:p>
            <a:pPr>
              <a:defRPr/>
            </a:pPr>
            <a:r>
              <a:rPr lang="fr-FR" sz="2800" dirty="0" smtClean="0"/>
              <a:t>L’eau</a:t>
            </a:r>
          </a:p>
          <a:p>
            <a:pPr>
              <a:defRPr/>
            </a:pPr>
            <a:endParaRPr lang="fr-FR" sz="2800" dirty="0"/>
          </a:p>
          <a:p>
            <a:pPr>
              <a:defRPr/>
            </a:pPr>
            <a:r>
              <a:rPr lang="fr-FR" sz="2800" dirty="0"/>
              <a:t>L</a:t>
            </a:r>
            <a:r>
              <a:rPr lang="fr-FR" sz="2800" dirty="0" smtClean="0"/>
              <a:t>’énergie</a:t>
            </a:r>
          </a:p>
          <a:p>
            <a:pPr>
              <a:defRPr/>
            </a:pPr>
            <a:endParaRPr lang="fr-FR" sz="2800" dirty="0"/>
          </a:p>
          <a:p>
            <a:pPr>
              <a:defRPr/>
            </a:pPr>
            <a:r>
              <a:rPr lang="fr-FR" sz="2800" dirty="0"/>
              <a:t>L</a:t>
            </a:r>
            <a:r>
              <a:rPr lang="fr-FR" sz="2800" dirty="0" smtClean="0"/>
              <a:t>a </a:t>
            </a:r>
            <a:r>
              <a:rPr lang="fr-FR" sz="2800" dirty="0"/>
              <a:t>production agricole </a:t>
            </a:r>
            <a:endParaRPr lang="fr-FR" sz="2800" dirty="0" smtClean="0"/>
          </a:p>
          <a:p>
            <a:pPr>
              <a:defRPr/>
            </a:pPr>
            <a:endParaRPr lang="fr-FR" sz="2800" dirty="0"/>
          </a:p>
          <a:p>
            <a:pPr>
              <a:defRPr/>
            </a:pPr>
            <a:r>
              <a:rPr lang="fr-FR" sz="2800" dirty="0"/>
              <a:t>L</a:t>
            </a:r>
            <a:r>
              <a:rPr lang="fr-FR" sz="2800" dirty="0" smtClean="0"/>
              <a:t>’écosystème</a:t>
            </a:r>
            <a:endParaRPr lang="fr-FR" sz="28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3929" t="30234" r="4018" b="21814"/>
          <a:stretch/>
        </p:blipFill>
        <p:spPr>
          <a:xfrm>
            <a:off x="4633629" y="4714733"/>
            <a:ext cx="5752011" cy="1255289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4177074" y="3427126"/>
            <a:ext cx="23948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 smtClean="0">
                <a:latin typeface="Arial Black" panose="020B0A04020102020204" pitchFamily="34" charset="0"/>
              </a:rPr>
              <a:t>?</a:t>
            </a:r>
            <a:endParaRPr lang="fr-FR" sz="8000" b="1" dirty="0">
              <a:latin typeface="Arial Black" panose="020B0A04020102020204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8308645" y="3391294"/>
            <a:ext cx="23948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 smtClean="0">
                <a:latin typeface="Arial Black" panose="020B0A04020102020204" pitchFamily="34" charset="0"/>
              </a:rPr>
              <a:t>?</a:t>
            </a:r>
            <a:endParaRPr lang="fr-FR" sz="8000" b="1" dirty="0">
              <a:latin typeface="Arial Black" panose="020B0A04020102020204" pitchFamily="34" charset="0"/>
            </a:endParaRPr>
          </a:p>
        </p:txBody>
      </p:sp>
      <p:pic>
        <p:nvPicPr>
          <p:cNvPr id="9" name="Picture 2" descr="Non raccordé | ANM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114" y="1280015"/>
            <a:ext cx="3813174" cy="214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9710" y="1244183"/>
            <a:ext cx="4089735" cy="2147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62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453281"/>
              </p:ext>
            </p:extLst>
          </p:nvPr>
        </p:nvGraphicFramePr>
        <p:xfrm>
          <a:off x="0" y="548759"/>
          <a:ext cx="12192000" cy="609104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150264">
                  <a:extLst>
                    <a:ext uri="{9D8B030D-6E8A-4147-A177-3AD203B41FA5}">
                      <a16:colId xmlns:a16="http://schemas.microsoft.com/office/drawing/2014/main" val="3729142079"/>
                    </a:ext>
                  </a:extLst>
                </a:gridCol>
                <a:gridCol w="1974491">
                  <a:extLst>
                    <a:ext uri="{9D8B030D-6E8A-4147-A177-3AD203B41FA5}">
                      <a16:colId xmlns:a16="http://schemas.microsoft.com/office/drawing/2014/main" val="3250395540"/>
                    </a:ext>
                  </a:extLst>
                </a:gridCol>
                <a:gridCol w="2204528">
                  <a:extLst>
                    <a:ext uri="{9D8B030D-6E8A-4147-A177-3AD203B41FA5}">
                      <a16:colId xmlns:a16="http://schemas.microsoft.com/office/drawing/2014/main" val="1094397163"/>
                    </a:ext>
                  </a:extLst>
                </a:gridCol>
                <a:gridCol w="1694808">
                  <a:extLst>
                    <a:ext uri="{9D8B030D-6E8A-4147-A177-3AD203B41FA5}">
                      <a16:colId xmlns:a16="http://schemas.microsoft.com/office/drawing/2014/main" val="1639459072"/>
                    </a:ext>
                  </a:extLst>
                </a:gridCol>
                <a:gridCol w="2167909">
                  <a:extLst>
                    <a:ext uri="{9D8B030D-6E8A-4147-A177-3AD203B41FA5}">
                      <a16:colId xmlns:a16="http://schemas.microsoft.com/office/drawing/2014/main" val="1565075897"/>
                    </a:ext>
                  </a:extLst>
                </a:gridCol>
              </a:tblGrid>
              <a:tr h="460891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 dirty="0" smtClean="0">
                          <a:effectLst/>
                        </a:rPr>
                        <a:t>Après implémentation:</a:t>
                      </a:r>
                      <a:r>
                        <a:rPr lang="fr-FR" sz="2400" baseline="0" dirty="0" smtClean="0">
                          <a:effectLst/>
                        </a:rPr>
                        <a:t> Impact sur le WEFE Nexus</a:t>
                      </a:r>
                      <a:endParaRPr lang="fr-FR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Court terme (1-2 ans)</a:t>
                      </a:r>
                      <a:endParaRPr lang="fr-FR" sz="4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Moyen terme (3-5 ans)</a:t>
                      </a:r>
                      <a:endParaRPr lang="fr-FR" sz="4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0462294"/>
                  </a:ext>
                </a:extLst>
              </a:tr>
              <a:tr h="39280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dirty="0" smtClean="0">
                          <a:effectLst/>
                        </a:rPr>
                        <a:t>Avantages</a:t>
                      </a:r>
                      <a:endParaRPr lang="fr-FR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dirty="0" smtClean="0">
                          <a:effectLst/>
                        </a:rPr>
                        <a:t>Inconvénients</a:t>
                      </a:r>
                      <a:endParaRPr lang="fr-FR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dirty="0" smtClean="0">
                          <a:effectLst/>
                        </a:rPr>
                        <a:t>Avantages</a:t>
                      </a:r>
                      <a:endParaRPr lang="fr-FR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dirty="0" smtClean="0">
                          <a:effectLst/>
                        </a:rPr>
                        <a:t>Inconvénients</a:t>
                      </a:r>
                      <a:endParaRPr lang="fr-FR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0125345"/>
                  </a:ext>
                </a:extLst>
              </a:tr>
              <a:tr h="130933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2000" kern="1200" dirty="0">
                          <a:effectLst/>
                        </a:rPr>
                        <a:t>Water (EAU)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2000" kern="1200" dirty="0">
                          <a:effectLst/>
                        </a:rPr>
                        <a:t>Citez les avantages et inconvénients possibles liés à l’implémentation de l’intervention sur l’eau </a:t>
                      </a:r>
                      <a:endParaRPr lang="fr-FR" sz="2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 </a:t>
                      </a:r>
                      <a:endParaRPr lang="fr-FR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 </a:t>
                      </a:r>
                      <a:endParaRPr lang="fr-FR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 </a:t>
                      </a:r>
                      <a:endParaRPr lang="fr-FR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1546328"/>
                  </a:ext>
                </a:extLst>
              </a:tr>
              <a:tr h="130933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2000" kern="1200" dirty="0" err="1">
                          <a:effectLst/>
                        </a:rPr>
                        <a:t>Energy</a:t>
                      </a:r>
                      <a:r>
                        <a:rPr lang="fr-FR" sz="2000" kern="1200" dirty="0">
                          <a:effectLst/>
                        </a:rPr>
                        <a:t> (ENERGIE)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2000" kern="1200" dirty="0">
                          <a:effectLst/>
                        </a:rPr>
                        <a:t>Citez les avantages et inconvénients possibles liés à l’implémentation de l’intervention sur l’énergie</a:t>
                      </a:r>
                      <a:endParaRPr lang="fr-FR" sz="2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 </a:t>
                      </a:r>
                      <a:endParaRPr lang="fr-FR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 </a:t>
                      </a:r>
                      <a:endParaRPr lang="fr-FR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 </a:t>
                      </a:r>
                      <a:endParaRPr lang="fr-FR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95900017"/>
                  </a:ext>
                </a:extLst>
              </a:tr>
              <a:tr h="130933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2000" kern="1200" dirty="0">
                          <a:effectLst/>
                        </a:rPr>
                        <a:t>Food (ALIMENTATION)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2000" kern="1200" dirty="0">
                          <a:effectLst/>
                        </a:rPr>
                        <a:t>Citez les avantages et inconvénients possibles liés à l’implémentation de l’intervention sur production agricole</a:t>
                      </a:r>
                      <a:endParaRPr lang="fr-FR" sz="2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fr-FR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fr-FR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54537049"/>
                  </a:ext>
                </a:extLst>
              </a:tr>
              <a:tr h="130933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2000" kern="1200" dirty="0" err="1">
                          <a:effectLst/>
                        </a:rPr>
                        <a:t>Ecosystem</a:t>
                      </a:r>
                      <a:r>
                        <a:rPr lang="fr-FR" sz="2000" kern="1200" dirty="0">
                          <a:effectLst/>
                        </a:rPr>
                        <a:t> (ECOSYSTEME)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2000" kern="1200" dirty="0">
                          <a:effectLst/>
                        </a:rPr>
                        <a:t>Citez les avantages et inconvénients possibles liés à l’implémentation de l’intervention sur l’écosystème</a:t>
                      </a:r>
                      <a:endParaRPr lang="fr-FR" sz="2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  <a:endParaRPr lang="fr-FR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4835710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3062617" y="87094"/>
            <a:ext cx="58953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fr-FR" sz="2400" b="1" dirty="0" smtClean="0"/>
              <a:t>Après </a:t>
            </a:r>
            <a:r>
              <a:rPr lang="fr-FR" sz="2400" b="1" dirty="0"/>
              <a:t>implémentation : Aspects </a:t>
            </a:r>
            <a:r>
              <a:rPr lang="fr-FR" sz="2400" b="1" dirty="0" smtClean="0"/>
              <a:t>WEFE Nexus</a:t>
            </a:r>
            <a:endParaRPr lang="fr-FR" sz="3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34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9105CAE7-2BEA-EBFA-6645-E16A2532E600}"/>
              </a:ext>
            </a:extLst>
          </p:cNvPr>
          <p:cNvSpPr txBox="1"/>
          <p:nvPr/>
        </p:nvSpPr>
        <p:spPr>
          <a:xfrm>
            <a:off x="188452" y="124559"/>
            <a:ext cx="802999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Présentation des </a:t>
            </a:r>
            <a:r>
              <a:rPr lang="fr-FR" sz="3600" dirty="0" smtClean="0"/>
              <a:t>résultats par les animateurs/rapporteurs des deux groupes</a:t>
            </a:r>
            <a:endParaRPr lang="fr-FR" sz="3600" dirty="0"/>
          </a:p>
          <a:p>
            <a:endParaRPr lang="fr-FR" sz="3600" dirty="0" smtClean="0"/>
          </a:p>
          <a:p>
            <a:r>
              <a:rPr lang="fr-FR" sz="3600" dirty="0" smtClean="0"/>
              <a:t>5 min + 5 </a:t>
            </a:r>
            <a:r>
              <a:rPr lang="fr-FR" sz="3600" dirty="0"/>
              <a:t>min discussion</a:t>
            </a:r>
          </a:p>
          <a:p>
            <a:endParaRPr lang="fr-FR" sz="3600" dirty="0" smtClean="0"/>
          </a:p>
          <a:p>
            <a:r>
              <a:rPr lang="fr-FR" sz="3600" dirty="0" smtClean="0"/>
              <a:t>par groupe</a:t>
            </a:r>
            <a:endParaRPr lang="fr-FR" sz="3600" dirty="0"/>
          </a:p>
          <a:p>
            <a:endParaRPr lang="fr-FR" sz="36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7675" y="1273037"/>
            <a:ext cx="3924300" cy="3759982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/>
          <a:srcRect l="8366" t="12207" r="10440" b="10143"/>
          <a:stretch/>
        </p:blipFill>
        <p:spPr>
          <a:xfrm>
            <a:off x="3291839" y="2647406"/>
            <a:ext cx="4232367" cy="334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5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C178AAD1-221A-A5AF-82D1-A1CDFA53F38B}"/>
              </a:ext>
            </a:extLst>
          </p:cNvPr>
          <p:cNvSpPr txBox="1"/>
          <p:nvPr/>
        </p:nvSpPr>
        <p:spPr>
          <a:xfrm>
            <a:off x="3048785" y="836470"/>
            <a:ext cx="6094428" cy="810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09:50 </a:t>
            </a:r>
            <a:r>
              <a:rPr lang="fr-FR" sz="4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fr-FR" sz="4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10:20</a:t>
            </a:r>
            <a:endParaRPr lang="fr-FR" sz="44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3A603D1-A816-9BCD-A250-3C6C4683BB85}"/>
              </a:ext>
            </a:extLst>
          </p:cNvPr>
          <p:cNvSpPr txBox="1"/>
          <p:nvPr/>
        </p:nvSpPr>
        <p:spPr>
          <a:xfrm>
            <a:off x="200296" y="3232373"/>
            <a:ext cx="11817531" cy="1499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0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</a:t>
            </a:r>
            <a:r>
              <a:rPr lang="fr-FR" sz="4000" b="1" kern="1200" baseline="30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ère</a:t>
            </a:r>
            <a:r>
              <a:rPr lang="fr-FR" sz="40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session</a:t>
            </a: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000" b="1" dirty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Présentation et validations des résultats du </a:t>
            </a:r>
            <a:r>
              <a:rPr lang="fr-FR" sz="4000" b="1" dirty="0" smtClean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DBC (CLD)</a:t>
            </a:r>
            <a:endParaRPr lang="fr-FR" sz="4000" b="1" dirty="0">
              <a:solidFill>
                <a:schemeClr val="accent5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61335" y="4901602"/>
            <a:ext cx="1895454" cy="483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en-US" sz="2400" dirty="0" smtClean="0"/>
              <a:t>Olfa </a:t>
            </a:r>
            <a:r>
              <a:rPr lang="en-US" sz="2400" dirty="0"/>
              <a:t>Mahjoub</a:t>
            </a:r>
            <a:endParaRPr lang="fr-FR" sz="2400" dirty="0"/>
          </a:p>
        </p:txBody>
      </p:sp>
      <p:pic>
        <p:nvPicPr>
          <p:cNvPr id="2050" name="Picture 2" descr="Causal loop diagram (CLD) representing the cause-effect relations among...  | Download Scientific Diagr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379" y="1545869"/>
            <a:ext cx="3204892" cy="178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99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C178AAD1-221A-A5AF-82D1-A1CDFA53F38B}"/>
              </a:ext>
            </a:extLst>
          </p:cNvPr>
          <p:cNvSpPr txBox="1"/>
          <p:nvPr/>
        </p:nvSpPr>
        <p:spPr>
          <a:xfrm>
            <a:off x="2882987" y="934685"/>
            <a:ext cx="6094428" cy="810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10:20 </a:t>
            </a:r>
            <a:r>
              <a:rPr lang="fr-FR" sz="4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fr-FR" sz="4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10:30</a:t>
            </a:r>
            <a:endParaRPr lang="fr-FR" sz="44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3A603D1-A816-9BCD-A250-3C6C4683BB85}"/>
              </a:ext>
            </a:extLst>
          </p:cNvPr>
          <p:cNvSpPr txBox="1"/>
          <p:nvPr/>
        </p:nvSpPr>
        <p:spPr>
          <a:xfrm>
            <a:off x="200296" y="3395863"/>
            <a:ext cx="11817531" cy="1499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0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</a:t>
            </a:r>
            <a:r>
              <a:rPr lang="fr-FR" sz="4000" b="1" kern="1200" baseline="30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ère</a:t>
            </a:r>
            <a:r>
              <a:rPr lang="fr-FR" sz="40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session</a:t>
            </a: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000" b="1" dirty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Présentation de l’intervention de </a:t>
            </a:r>
            <a:r>
              <a:rPr lang="fr-FR" sz="4000" b="1" dirty="0" smtClean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BONEX</a:t>
            </a:r>
            <a:endParaRPr lang="fr-FR" sz="4000" b="1" dirty="0">
              <a:solidFill>
                <a:schemeClr val="accent5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00847" y="4953126"/>
            <a:ext cx="5216428" cy="483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en-US" sz="2400" dirty="0" smtClean="0"/>
              <a:t>Abir </a:t>
            </a:r>
            <a:r>
              <a:rPr lang="en-US" sz="2400" dirty="0"/>
              <a:t>Ben </a:t>
            </a:r>
            <a:r>
              <a:rPr lang="en-US" sz="2400" dirty="0" err="1" smtClean="0"/>
              <a:t>Slimane</a:t>
            </a:r>
            <a:r>
              <a:rPr lang="en-US" sz="2400" dirty="0" smtClean="0"/>
              <a:t> et Mohamed </a:t>
            </a:r>
            <a:r>
              <a:rPr lang="en-US" sz="2400" dirty="0" err="1" smtClean="0"/>
              <a:t>Taghouti</a:t>
            </a:r>
            <a:r>
              <a:rPr lang="en-US" sz="2400" dirty="0" smtClean="0"/>
              <a:t> </a:t>
            </a:r>
            <a:endParaRPr lang="fr-FR" sz="24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234"/>
          <a:stretch/>
        </p:blipFill>
        <p:spPr>
          <a:xfrm>
            <a:off x="3918857" y="1706009"/>
            <a:ext cx="3884023" cy="1832381"/>
          </a:xfrm>
          <a:prstGeom prst="rect">
            <a:avLst/>
          </a:prstGeom>
        </p:spPr>
      </p:pic>
      <p:pic>
        <p:nvPicPr>
          <p:cNvPr id="5" name="Imagen 2" descr="Forma, Flecha&#10;&#10;Descripción generada automáticamente">
            <a:extLst>
              <a:ext uri="{FF2B5EF4-FFF2-40B4-BE49-F238E27FC236}">
                <a16:creationId xmlns:a16="http://schemas.microsoft.com/office/drawing/2014/main" id="{00DDC1EB-C6DF-320F-F324-776505D71C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4513" y="1995546"/>
            <a:ext cx="1805304" cy="125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83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30 100+ Pause Café Stock Illustrations, graphiques vectoriels libre de  droits et Clip Art - iStock | Pause café bureau, Pause café entreprise,  Machine à café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301"/>
          <a:stretch/>
        </p:blipFill>
        <p:spPr bwMode="auto">
          <a:xfrm>
            <a:off x="5694589" y="564558"/>
            <a:ext cx="5753977" cy="2712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space réservé du texte 6"/>
          <p:cNvSpPr>
            <a:spLocks noGrp="1"/>
          </p:cNvSpPr>
          <p:nvPr>
            <p:ph type="body" sz="quarter" idx="15"/>
          </p:nvPr>
        </p:nvSpPr>
        <p:spPr>
          <a:xfrm>
            <a:off x="8515350" y="1577045"/>
            <a:ext cx="2933216" cy="434340"/>
          </a:xfrm>
        </p:spPr>
        <p:txBody>
          <a:bodyPr/>
          <a:lstStyle/>
          <a:p>
            <a:r>
              <a:rPr lang="fr-FR" sz="3600" dirty="0" smtClean="0"/>
              <a:t>PAUSE-CAF</a:t>
            </a:r>
            <a:r>
              <a:rPr lang="fr-FR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É</a:t>
            </a:r>
            <a:endParaRPr lang="fr-FR" sz="3600" dirty="0"/>
          </a:p>
        </p:txBody>
      </p:sp>
      <p:cxnSp>
        <p:nvCxnSpPr>
          <p:cNvPr id="10" name="Connecteur droit 9"/>
          <p:cNvCxnSpPr/>
          <p:nvPr/>
        </p:nvCxnSpPr>
        <p:spPr>
          <a:xfrm flipV="1">
            <a:off x="5694589" y="2393376"/>
            <a:ext cx="5753977" cy="171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 descr="Set Of Timers 1-60 Minutes Stock Illustration Of Accuracy , 51% OF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58" t="26247" r="4667" b="49906"/>
          <a:stretch/>
        </p:blipFill>
        <p:spPr bwMode="auto">
          <a:xfrm>
            <a:off x="7540851" y="3658583"/>
            <a:ext cx="2305050" cy="2360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space réservé du texte 4"/>
          <p:cNvSpPr>
            <a:spLocks noGrp="1"/>
          </p:cNvSpPr>
          <p:nvPr>
            <p:ph type="body" sz="quarter" idx="12"/>
          </p:nvPr>
        </p:nvSpPr>
        <p:spPr>
          <a:xfrm>
            <a:off x="5694589" y="2963689"/>
            <a:ext cx="5997575" cy="428813"/>
          </a:xfrm>
        </p:spPr>
        <p:txBody>
          <a:bodyPr/>
          <a:lstStyle/>
          <a:p>
            <a:r>
              <a:rPr lang="fr-FR" sz="3600" b="1" i="0" dirty="0" smtClean="0"/>
              <a:t>10:30-11:00</a:t>
            </a:r>
            <a:endParaRPr lang="fr-FR" sz="3600" b="1" i="0" dirty="0"/>
          </a:p>
        </p:txBody>
      </p:sp>
    </p:spTree>
    <p:extLst>
      <p:ext uri="{BB962C8B-B14F-4D97-AF65-F5344CB8AC3E}">
        <p14:creationId xmlns:p14="http://schemas.microsoft.com/office/powerpoint/2010/main" val="79161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C178AAD1-221A-A5AF-82D1-A1CDFA53F38B}"/>
              </a:ext>
            </a:extLst>
          </p:cNvPr>
          <p:cNvSpPr txBox="1"/>
          <p:nvPr/>
        </p:nvSpPr>
        <p:spPr>
          <a:xfrm>
            <a:off x="3309269" y="1196801"/>
            <a:ext cx="6094428" cy="810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 </a:t>
            </a:r>
            <a:r>
              <a:rPr lang="fr-FR" sz="4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fr-FR" sz="4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13:00</a:t>
            </a:r>
            <a:endParaRPr lang="fr-FR" sz="44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3A603D1-A816-9BCD-A250-3C6C4683BB85}"/>
              </a:ext>
            </a:extLst>
          </p:cNvPr>
          <p:cNvSpPr txBox="1"/>
          <p:nvPr/>
        </p:nvSpPr>
        <p:spPr>
          <a:xfrm>
            <a:off x="200291" y="2792850"/>
            <a:ext cx="11817531" cy="2152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000" b="1" kern="12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fr-FR" sz="4000" b="1" kern="1200" baseline="300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ème</a:t>
            </a:r>
            <a:r>
              <a:rPr lang="fr-FR" sz="4000" b="1" kern="12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fr-FR" sz="40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session</a:t>
            </a: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000" b="1" dirty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Evaluation des Impacts </a:t>
            </a:r>
            <a:r>
              <a:rPr lang="fr-FR" sz="4000" b="1" dirty="0" smtClean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des </a:t>
            </a:r>
            <a:r>
              <a:rPr lang="fr-FR" sz="4000" b="1" dirty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Interventions sur </a:t>
            </a:r>
            <a:r>
              <a:rPr lang="fr-FR" sz="4000" b="1" dirty="0" smtClean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fr-FR" sz="4000" b="1" dirty="0" smtClean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fr-FR" sz="4000" b="1" dirty="0" smtClean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les </a:t>
            </a:r>
            <a:r>
              <a:rPr lang="fr-FR" sz="4000" b="1" dirty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Services Ecosystémiques</a:t>
            </a:r>
          </a:p>
        </p:txBody>
      </p:sp>
      <p:sp>
        <p:nvSpPr>
          <p:cNvPr id="4" name="Rectangle 3"/>
          <p:cNvSpPr/>
          <p:nvPr/>
        </p:nvSpPr>
        <p:spPr>
          <a:xfrm>
            <a:off x="3900600" y="5300237"/>
            <a:ext cx="4416915" cy="4672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en-US" sz="2400" dirty="0"/>
              <a:t>Abir Ben </a:t>
            </a:r>
            <a:r>
              <a:rPr lang="en-US" sz="2400" dirty="0" err="1"/>
              <a:t>Slimane</a:t>
            </a:r>
            <a:r>
              <a:rPr lang="en-US" sz="2400" dirty="0"/>
              <a:t> et Olfa Mahjoub</a:t>
            </a:r>
            <a:endParaRPr lang="fr-FR" sz="2400" dirty="0"/>
          </a:p>
        </p:txBody>
      </p:sp>
      <p:pic>
        <p:nvPicPr>
          <p:cNvPr id="3074" name="Picture 2" descr="Les « services écosystémiques », définition, discussion, et limites dans la  protection de l'environnement – Tela Botanic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19" y="523662"/>
            <a:ext cx="3008945" cy="2966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70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C178AAD1-221A-A5AF-82D1-A1CDFA53F38B}"/>
              </a:ext>
            </a:extLst>
          </p:cNvPr>
          <p:cNvSpPr txBox="1"/>
          <p:nvPr/>
        </p:nvSpPr>
        <p:spPr>
          <a:xfrm>
            <a:off x="3048784" y="684180"/>
            <a:ext cx="6094428" cy="810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11:00 </a:t>
            </a:r>
            <a:r>
              <a:rPr lang="fr-FR" sz="4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fr-FR" sz="44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11:15</a:t>
            </a:r>
            <a:endParaRPr lang="fr-FR" sz="44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3A603D1-A816-9BCD-A250-3C6C4683BB85}"/>
              </a:ext>
            </a:extLst>
          </p:cNvPr>
          <p:cNvSpPr txBox="1"/>
          <p:nvPr/>
        </p:nvSpPr>
        <p:spPr>
          <a:xfrm>
            <a:off x="187231" y="3520780"/>
            <a:ext cx="11817531" cy="1472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0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Sous-session </a:t>
            </a:r>
            <a:r>
              <a:rPr lang="fr-FR" sz="4000" b="1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2.1</a:t>
            </a: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sz="4000" b="1" dirty="0" smtClean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Introduction </a:t>
            </a:r>
            <a:r>
              <a:rPr lang="fr-FR" sz="4000" b="1" dirty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des travaux de </a:t>
            </a:r>
            <a:r>
              <a:rPr lang="fr-FR" sz="4000" b="1" dirty="0" smtClean="0">
                <a:solidFill>
                  <a:schemeClr val="accent5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groupes</a:t>
            </a:r>
            <a:endParaRPr lang="fr-FR" sz="4000" b="1" dirty="0">
              <a:solidFill>
                <a:schemeClr val="accent5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87540" y="5361299"/>
            <a:ext cx="4416915" cy="4672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en-US" sz="2400" dirty="0"/>
              <a:t>Abir Ben </a:t>
            </a:r>
            <a:r>
              <a:rPr lang="en-US" sz="2400" dirty="0" err="1"/>
              <a:t>Slimane</a:t>
            </a:r>
            <a:r>
              <a:rPr lang="en-US" sz="2400" dirty="0"/>
              <a:t> et Olfa Mahjoub</a:t>
            </a:r>
            <a:endParaRPr lang="fr-FR" sz="2400" dirty="0"/>
          </a:p>
        </p:txBody>
      </p:sp>
      <p:pic>
        <p:nvPicPr>
          <p:cNvPr id="8" name="Picture 2" descr="Set Of Timers 1-60 Minutes Stock Illustration Of Accuracy , 51% OF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25" t="3677" r="4750" b="73826"/>
          <a:stretch/>
        </p:blipFill>
        <p:spPr bwMode="auto">
          <a:xfrm>
            <a:off x="8772525" y="449544"/>
            <a:ext cx="2476501" cy="236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7115" y="1494274"/>
            <a:ext cx="2757766" cy="2120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96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2"/>
          <a:srcRect l="50599" t="2643" r="25627" b="12227"/>
          <a:stretch/>
        </p:blipFill>
        <p:spPr>
          <a:xfrm>
            <a:off x="10511712" y="3902897"/>
            <a:ext cx="1680288" cy="2915793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2"/>
          <a:srcRect l="25477" t="2333" r="50749" b="5323"/>
          <a:stretch/>
        </p:blipFill>
        <p:spPr>
          <a:xfrm>
            <a:off x="10511712" y="0"/>
            <a:ext cx="1657350" cy="3119718"/>
          </a:xfrm>
          <a:prstGeom prst="rect">
            <a:avLst/>
          </a:prstGeom>
        </p:spPr>
      </p:pic>
      <p:pic>
        <p:nvPicPr>
          <p:cNvPr id="16" name="Picture 2" descr="Les « services écosystémiques », définition, discussion, et limites dans la  protection de l'environnement – Tela Botanic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037" y="177436"/>
            <a:ext cx="6301535" cy="6212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4"/>
          <a:srcRect l="76416" t="2270" r="1299" b="39321"/>
          <a:stretch/>
        </p:blipFill>
        <p:spPr>
          <a:xfrm>
            <a:off x="2472237" y="4403095"/>
            <a:ext cx="1565660" cy="1986914"/>
          </a:xfrm>
          <a:prstGeom prst="rect">
            <a:avLst/>
          </a:prstGeom>
        </p:spPr>
      </p:pic>
      <p:pic>
        <p:nvPicPr>
          <p:cNvPr id="4100" name="Picture 4" descr="Emoticon making a point Stock Vector Image &amp; Art - Alamy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7"/>
          <a:stretch/>
        </p:blipFill>
        <p:spPr bwMode="auto">
          <a:xfrm>
            <a:off x="205354" y="2215479"/>
            <a:ext cx="3049713" cy="1905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Image 13"/>
          <p:cNvPicPr>
            <a:picLocks noChangeAspect="1"/>
          </p:cNvPicPr>
          <p:nvPr/>
        </p:nvPicPr>
        <p:blipFill rotWithShape="1">
          <a:blip r:embed="rId2"/>
          <a:srcRect l="853" t="3711" r="77370" b="37544"/>
          <a:stretch/>
        </p:blipFill>
        <p:spPr>
          <a:xfrm>
            <a:off x="2567412" y="135440"/>
            <a:ext cx="1375310" cy="179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410983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BONEX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399CC"/>
      </a:accent1>
      <a:accent2>
        <a:srgbClr val="FFCC66"/>
      </a:accent2>
      <a:accent3>
        <a:srgbClr val="FF9966"/>
      </a:accent3>
      <a:accent4>
        <a:srgbClr val="66CC66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plate">
  <a:themeElements>
    <a:clrScheme name="BONEX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399CC"/>
      </a:accent1>
      <a:accent2>
        <a:srgbClr val="FFCC66"/>
      </a:accent2>
      <a:accent3>
        <a:srgbClr val="FF9966"/>
      </a:accent3>
      <a:accent4>
        <a:srgbClr val="66CC66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ack cover">
  <a:themeElements>
    <a:clrScheme name="BONEX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399CC"/>
      </a:accent1>
      <a:accent2>
        <a:srgbClr val="FFCC66"/>
      </a:accent2>
      <a:accent3>
        <a:srgbClr val="FF9966"/>
      </a:accent3>
      <a:accent4>
        <a:srgbClr val="66CC66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A047C5273CF84EBAF14E4C8AE7C0C8" ma:contentTypeVersion="17" ma:contentTypeDescription="Create a new document." ma:contentTypeScope="" ma:versionID="d60952ae0d5692556a3431a241dbda7c">
  <xsd:schema xmlns:xsd="http://www.w3.org/2001/XMLSchema" xmlns:xs="http://www.w3.org/2001/XMLSchema" xmlns:p="http://schemas.microsoft.com/office/2006/metadata/properties" xmlns:ns2="4b617e2e-c8e0-40d4-bdb0-fd929331b5b1" xmlns:ns3="b8906c08-a2bb-45e2-b808-cae78925ac35" targetNamespace="http://schemas.microsoft.com/office/2006/metadata/properties" ma:root="true" ma:fieldsID="872af2b063f13a51b8efe907d5dd7936" ns2:_="" ns3:_="">
    <xsd:import namespace="4b617e2e-c8e0-40d4-bdb0-fd929331b5b1"/>
    <xsd:import namespace="b8906c08-a2bb-45e2-b808-cae78925ac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17e2e-c8e0-40d4-bdb0-fd929331b5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56c12fd-eed1-4216-b350-4dbda074ec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906c08-a2bb-45e2-b808-cae78925ac35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16d724f4-e115-43ca-8c37-35d7c31ee655}" ma:internalName="TaxCatchAll" ma:showField="CatchAllData" ma:web="b8906c08-a2bb-45e2-b808-cae78925ac3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8906c08-a2bb-45e2-b808-cae78925ac35" xsi:nil="true"/>
    <lcf76f155ced4ddcb4097134ff3c332f xmlns="4b617e2e-c8e0-40d4-bdb0-fd929331b5b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37CEF2C-BB3C-4F22-BDBB-780C489594F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796750D-CB99-4DE7-85FD-452D09F1996C}"/>
</file>

<file path=customXml/itemProps3.xml><?xml version="1.0" encoding="utf-8"?>
<ds:datastoreItem xmlns:ds="http://schemas.openxmlformats.org/officeDocument/2006/customXml" ds:itemID="{A70976CD-B4A9-49D1-B505-BB4DA149A1B2}">
  <ds:schemaRefs>
    <ds:schemaRef ds:uri="http://schemas.microsoft.com/office/infopath/2007/PartnerControls"/>
    <ds:schemaRef ds:uri="4b617e2e-c8e0-40d4-bdb0-fd929331b5b1"/>
    <ds:schemaRef ds:uri="http://purl.org/dc/dcmitype/"/>
    <ds:schemaRef ds:uri="http://www.w3.org/XML/1998/namespace"/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b8906c08-a2bb-45e2-b808-cae78925ac3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6850</TotalTime>
  <Words>932</Words>
  <Application>Microsoft Office PowerPoint</Application>
  <PresentationFormat>Grand écran</PresentationFormat>
  <Paragraphs>431</Paragraphs>
  <Slides>37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37</vt:i4>
      </vt:variant>
    </vt:vector>
  </HeadingPairs>
  <TitlesOfParts>
    <vt:vector size="46" baseType="lpstr">
      <vt:lpstr>Arial</vt:lpstr>
      <vt:lpstr>Arial Black</vt:lpstr>
      <vt:lpstr>Calibri</vt:lpstr>
      <vt:lpstr>Courier New</vt:lpstr>
      <vt:lpstr>Times New Roman</vt:lpstr>
      <vt:lpstr>Wingdings</vt:lpstr>
      <vt:lpstr>Cover</vt:lpstr>
      <vt:lpstr>Template</vt:lpstr>
      <vt:lpstr>Back cover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David Salaberri</dc:creator>
  <cp:lastModifiedBy>Olfa Mahjoub</cp:lastModifiedBy>
  <cp:revision>245</cp:revision>
  <cp:lastPrinted>2024-01-18T10:10:21Z</cp:lastPrinted>
  <dcterms:created xsi:type="dcterms:W3CDTF">2022-05-26T09:34:11Z</dcterms:created>
  <dcterms:modified xsi:type="dcterms:W3CDTF">2024-01-22T17:42:41Z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0x01010029A047C5273CF84EBAF14E4C8AE7C0C8</vt:lpwstr>
  </property>
  <property fmtid="{D5CDD505-2E9C-101B-9397-08002B2CF9AE}" pid="3" name="MediaServiceImageTags">
    <vt:lpwstr/>
  </property>
</Properties>
</file>