
<file path=[Content_Types].xml><?xml version="1.0" encoding="utf-8"?>
<Types xmlns="http://schemas.openxmlformats.org/package/2006/content-types">
  <Default Extension="xml" ContentType="application/xml"/>
  <Default Extension="svg" ContentType="image/svg+xml"/>
  <Default Extension="jpeg" ContentType="image/jpeg"/>
  <Default Extension="jpg" ContentType="image/jpeg"/>
  <Default Extension="emf" ContentType="image/x-emf"/>
  <Default Extension="xlsx" ContentType="application/vnd.openxmlformats-officedocument.spreadsheetml.sheet"/>
  <Default Extension="rels" ContentType="application/vnd.openxmlformats-package.relationships+xml"/>
  <Default Extension="wdp" ContentType="image/vnd.ms-photo"/>
  <Default Extension="png" ContentType="image/png"/>
  <Default Extension="bin" ContentType="application/vnd.openxmlformats-officedocument.oleObjec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7"/>
    <p:sldMasterId id="2147483656" r:id="rId8"/>
  </p:sldMasterIdLst>
  <p:notesMasterIdLst>
    <p:notesMasterId r:id="rId23"/>
  </p:notesMasterIdLst>
  <p:sldIdLst>
    <p:sldId id="256" r:id="rId9"/>
    <p:sldId id="291" r:id="rId10"/>
    <p:sldId id="292" r:id="rId11"/>
    <p:sldId id="300" r:id="rId12"/>
    <p:sldId id="293" r:id="rId13"/>
    <p:sldId id="294" r:id="rId14"/>
    <p:sldId id="295" r:id="rId15"/>
    <p:sldId id="275" r:id="rId16"/>
    <p:sldId id="276" r:id="rId17"/>
    <p:sldId id="296" r:id="rId18"/>
    <p:sldId id="266" r:id="rId19"/>
    <p:sldId id="298" r:id="rId20"/>
    <p:sldId id="302" r:id="rId21"/>
    <p:sldId id="278" r:id="rId22"/>
  </p:sldIdLst>
  <p:sldSz cx="13157200" cy="7867650"/>
  <p:notesSz cx="9928225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78" userDrawn="1">
          <p15:clr>
            <a:srgbClr val="A4A3A4"/>
          </p15:clr>
        </p15:guide>
        <p15:guide id="2" pos="4146" userDrawn="1">
          <p15:clr>
            <a:srgbClr val="A4A3A4"/>
          </p15:clr>
        </p15:guide>
        <p15:guide id="3" orient="horz" pos="2880" userDrawn="1">
          <p15:clr>
            <a:srgbClr val="A4A3A4"/>
          </p15:clr>
        </p15:guide>
        <p15:guide id="4" pos="21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Lamiae Magouri" initials="L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961F"/>
    <a:srgbClr val="A1C012"/>
    <a:srgbClr val="239DD6"/>
    <a:srgbClr val="4F6228"/>
    <a:srgbClr val="DC9E9C"/>
    <a:srgbClr val="C0504D"/>
    <a:srgbClr val="5BFFA5"/>
    <a:srgbClr val="A0BF61"/>
    <a:srgbClr val="DAF169"/>
    <a:srgbClr val="FFDB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3178" autoAdjust="0"/>
  </p:normalViewPr>
  <p:slideViewPr>
    <p:cSldViewPr showGuides="1">
      <p:cViewPr varScale="1">
        <p:scale>
          <a:sx n="73" d="100"/>
          <a:sy n="73" d="100"/>
        </p:scale>
        <p:origin x="1216" y="192"/>
      </p:cViewPr>
      <p:guideLst>
        <p:guide orient="horz" pos="2478"/>
        <p:guide pos="4146"/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20" Type="http://schemas.openxmlformats.org/officeDocument/2006/relationships/slide" Target="slides/slide12.xml"/><Relationship Id="rId21" Type="http://schemas.openxmlformats.org/officeDocument/2006/relationships/slide" Target="slides/slide13.xml"/><Relationship Id="rId22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4" Type="http://schemas.openxmlformats.org/officeDocument/2006/relationships/commentAuthors" Target="commentAuthors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Relationship Id="rId13" Type="http://schemas.openxmlformats.org/officeDocument/2006/relationships/slide" Target="slides/slide5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slide" Target="slides/slide10.xml"/><Relationship Id="rId19" Type="http://schemas.openxmlformats.org/officeDocument/2006/relationships/slide" Target="slides/slide11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customXml" Target="../customXml/item4.xml"/><Relationship Id="rId5" Type="http://schemas.openxmlformats.org/officeDocument/2006/relationships/customXml" Target="../customXml/item5.xml"/><Relationship Id="rId6" Type="http://schemas.openxmlformats.org/officeDocument/2006/relationships/customXml" Target="../customXml/item6.xml"/><Relationship Id="rId7" Type="http://schemas.openxmlformats.org/officeDocument/2006/relationships/slideMaster" Target="slideMasters/slideMaster1.xml"/><Relationship Id="rId8" Type="http://schemas.openxmlformats.org/officeDocument/2006/relationships/slideMaster" Target="slideMasters/slideMaster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oleObject" Target="../embeddings/oleObject1.bin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Relationship Id="rId2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'Bilan  2011-2020 (2)'!$C$24:$D$24</c:f>
              <c:strCache>
                <c:ptCount val="2"/>
                <c:pt idx="0">
                  <c:v>Apports  Barrage Youssef Ben tachefine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'Bilan  2011-2020 (2)'!$E$23:$R$23</c:f>
              <c:strCache>
                <c:ptCount val="14"/>
                <c:pt idx="0">
                  <c:v> 10/11 </c:v>
                </c:pt>
                <c:pt idx="1">
                  <c:v> 11/12</c:v>
                </c:pt>
                <c:pt idx="2">
                  <c:v> 12/13</c:v>
                </c:pt>
                <c:pt idx="3">
                  <c:v>0</c:v>
                </c:pt>
                <c:pt idx="4">
                  <c:v> 14/15</c:v>
                </c:pt>
                <c:pt idx="5">
                  <c:v> 15/16</c:v>
                </c:pt>
                <c:pt idx="6">
                  <c:v> 16/17</c:v>
                </c:pt>
                <c:pt idx="7">
                  <c:v> 17/18</c:v>
                </c:pt>
                <c:pt idx="8">
                  <c:v> 18/19</c:v>
                </c:pt>
                <c:pt idx="9">
                  <c:v> 19/20</c:v>
                </c:pt>
                <c:pt idx="10">
                  <c:v>20/21</c:v>
                </c:pt>
                <c:pt idx="11">
                  <c:v>21/22</c:v>
                </c:pt>
                <c:pt idx="12">
                  <c:v>22/23</c:v>
                </c:pt>
                <c:pt idx="13">
                  <c:v>23/24</c:v>
                </c:pt>
              </c:strCache>
            </c:strRef>
          </c:cat>
          <c:val>
            <c:numRef>
              <c:f>'Bilan  2011-2020 (2)'!$E$24:$R$24</c:f>
              <c:numCache>
                <c:formatCode>0.000</c:formatCode>
                <c:ptCount val="14"/>
                <c:pt idx="0" formatCode="General">
                  <c:v>100.248</c:v>
                </c:pt>
                <c:pt idx="1">
                  <c:v>19.33500000000004</c:v>
                </c:pt>
                <c:pt idx="2">
                  <c:v>87.901</c:v>
                </c:pt>
                <c:pt idx="3" formatCode="0.00">
                  <c:v>17.215</c:v>
                </c:pt>
                <c:pt idx="4">
                  <c:v>350.3809999999999</c:v>
                </c:pt>
                <c:pt idx="5">
                  <c:v>29.30599999999998</c:v>
                </c:pt>
                <c:pt idx="6">
                  <c:v>46.76000000000001</c:v>
                </c:pt>
                <c:pt idx="7">
                  <c:v>41.298</c:v>
                </c:pt>
                <c:pt idx="8">
                  <c:v>46.238</c:v>
                </c:pt>
                <c:pt idx="9" formatCode="0.00">
                  <c:v>12.24999999999999</c:v>
                </c:pt>
                <c:pt idx="10">
                  <c:v>57.0</c:v>
                </c:pt>
                <c:pt idx="11">
                  <c:v>16.43</c:v>
                </c:pt>
                <c:pt idx="12">
                  <c:v>19.82999999999999</c:v>
                </c:pt>
                <c:pt idx="13">
                  <c:v>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438-4C09-A11D-322ED5D950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25250624"/>
        <c:axId val="-225248304"/>
      </c:barChart>
      <c:catAx>
        <c:axId val="-225250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-225248304"/>
        <c:crosses val="autoZero"/>
        <c:auto val="1"/>
        <c:lblAlgn val="ctr"/>
        <c:lblOffset val="100"/>
        <c:noMultiLvlLbl val="0"/>
      </c:catAx>
      <c:valAx>
        <c:axId val="-225248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-22525062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fr-F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1000" b="1" i="0" baseline="0">
                <a:effectLst/>
              </a:rPr>
              <a:t>EVOLUTION DES PRECIPITATIONS (mm)</a:t>
            </a:r>
            <a:endParaRPr lang="fr-MA" sz="1000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Feuil1!$G$36</c:f>
              <c:strCache>
                <c:ptCount val="1"/>
                <c:pt idx="0">
                  <c:v>2023/2024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Feuil1!$H$35:$S$35</c:f>
              <c:strCache>
                <c:ptCount val="12"/>
                <c:pt idx="0">
                  <c:v>SEP.</c:v>
                </c:pt>
                <c:pt idx="1">
                  <c:v>OCT.</c:v>
                </c:pt>
                <c:pt idx="2">
                  <c:v>NOV.</c:v>
                </c:pt>
                <c:pt idx="3">
                  <c:v>DEC.</c:v>
                </c:pt>
                <c:pt idx="4">
                  <c:v>JAN.</c:v>
                </c:pt>
                <c:pt idx="5">
                  <c:v>FEV.</c:v>
                </c:pt>
                <c:pt idx="6">
                  <c:v>MARS</c:v>
                </c:pt>
                <c:pt idx="7">
                  <c:v>AVRIL</c:v>
                </c:pt>
                <c:pt idx="8">
                  <c:v>MAI</c:v>
                </c:pt>
                <c:pt idx="9">
                  <c:v>JUIN</c:v>
                </c:pt>
                <c:pt idx="10">
                  <c:v>JUIL</c:v>
                </c:pt>
                <c:pt idx="11">
                  <c:v>AOUT</c:v>
                </c:pt>
              </c:strCache>
            </c:strRef>
          </c:cat>
          <c:val>
            <c:numRef>
              <c:f>Feuil1!$H$36:$S$36</c:f>
              <c:numCache>
                <c:formatCode>General</c:formatCode>
                <c:ptCount val="12"/>
                <c:pt idx="0">
                  <c:v>0.0</c:v>
                </c:pt>
                <c:pt idx="1">
                  <c:v>13.7</c:v>
                </c:pt>
                <c:pt idx="2">
                  <c:v>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92B-4B29-BBD5-51CC1F9C3366}"/>
            </c:ext>
          </c:extLst>
        </c:ser>
        <c:ser>
          <c:idx val="1"/>
          <c:order val="1"/>
          <c:tx>
            <c:strRef>
              <c:f>Feuil1!$G$37</c:f>
              <c:strCache>
                <c:ptCount val="1"/>
                <c:pt idx="0">
                  <c:v>2022/2023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Feuil1!$H$35:$S$35</c:f>
              <c:strCache>
                <c:ptCount val="12"/>
                <c:pt idx="0">
                  <c:v>SEP.</c:v>
                </c:pt>
                <c:pt idx="1">
                  <c:v>OCT.</c:v>
                </c:pt>
                <c:pt idx="2">
                  <c:v>NOV.</c:v>
                </c:pt>
                <c:pt idx="3">
                  <c:v>DEC.</c:v>
                </c:pt>
                <c:pt idx="4">
                  <c:v>JAN.</c:v>
                </c:pt>
                <c:pt idx="5">
                  <c:v>FEV.</c:v>
                </c:pt>
                <c:pt idx="6">
                  <c:v>MARS</c:v>
                </c:pt>
                <c:pt idx="7">
                  <c:v>AVRIL</c:v>
                </c:pt>
                <c:pt idx="8">
                  <c:v>MAI</c:v>
                </c:pt>
                <c:pt idx="9">
                  <c:v>JUIN</c:v>
                </c:pt>
                <c:pt idx="10">
                  <c:v>JUIL</c:v>
                </c:pt>
                <c:pt idx="11">
                  <c:v>AOUT</c:v>
                </c:pt>
              </c:strCache>
            </c:strRef>
          </c:cat>
          <c:val>
            <c:numRef>
              <c:f>Feuil1!$H$37:$S$37</c:f>
              <c:numCache>
                <c:formatCode>General</c:formatCode>
                <c:ptCount val="12"/>
                <c:pt idx="0">
                  <c:v>13.8</c:v>
                </c:pt>
                <c:pt idx="1">
                  <c:v>3.0</c:v>
                </c:pt>
                <c:pt idx="2">
                  <c:v>0.0</c:v>
                </c:pt>
                <c:pt idx="3">
                  <c:v>24.4</c:v>
                </c:pt>
                <c:pt idx="5">
                  <c:v>42.9</c:v>
                </c:pt>
                <c:pt idx="6">
                  <c:v>0.0</c:v>
                </c:pt>
                <c:pt idx="7">
                  <c:v>0.0</c:v>
                </c:pt>
                <c:pt idx="8">
                  <c:v>0.0</c:v>
                </c:pt>
                <c:pt idx="9">
                  <c:v>2.0</c:v>
                </c:pt>
                <c:pt idx="10">
                  <c:v>0.0</c:v>
                </c:pt>
                <c:pt idx="11">
                  <c:v>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92B-4B29-BBD5-51CC1F9C3366}"/>
            </c:ext>
          </c:extLst>
        </c:ser>
        <c:ser>
          <c:idx val="2"/>
          <c:order val="2"/>
          <c:tx>
            <c:strRef>
              <c:f>Feuil1!$G$38</c:f>
              <c:strCache>
                <c:ptCount val="1"/>
                <c:pt idx="0">
                  <c:v>MOY.10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Feuil1!$H$35:$S$35</c:f>
              <c:strCache>
                <c:ptCount val="12"/>
                <c:pt idx="0">
                  <c:v>SEP.</c:v>
                </c:pt>
                <c:pt idx="1">
                  <c:v>OCT.</c:v>
                </c:pt>
                <c:pt idx="2">
                  <c:v>NOV.</c:v>
                </c:pt>
                <c:pt idx="3">
                  <c:v>DEC.</c:v>
                </c:pt>
                <c:pt idx="4">
                  <c:v>JAN.</c:v>
                </c:pt>
                <c:pt idx="5">
                  <c:v>FEV.</c:v>
                </c:pt>
                <c:pt idx="6">
                  <c:v>MARS</c:v>
                </c:pt>
                <c:pt idx="7">
                  <c:v>AVRIL</c:v>
                </c:pt>
                <c:pt idx="8">
                  <c:v>MAI</c:v>
                </c:pt>
                <c:pt idx="9">
                  <c:v>JUIN</c:v>
                </c:pt>
                <c:pt idx="10">
                  <c:v>JUIL</c:v>
                </c:pt>
                <c:pt idx="11">
                  <c:v>AOUT</c:v>
                </c:pt>
              </c:strCache>
            </c:strRef>
          </c:cat>
          <c:val>
            <c:numRef>
              <c:f>Feuil1!$H$38:$S$38</c:f>
              <c:numCache>
                <c:formatCode>General</c:formatCode>
                <c:ptCount val="12"/>
                <c:pt idx="0">
                  <c:v>6.0</c:v>
                </c:pt>
                <c:pt idx="1">
                  <c:v>16.0</c:v>
                </c:pt>
                <c:pt idx="2">
                  <c:v>47.0</c:v>
                </c:pt>
                <c:pt idx="3">
                  <c:v>9.0</c:v>
                </c:pt>
                <c:pt idx="4">
                  <c:v>19.0</c:v>
                </c:pt>
                <c:pt idx="5">
                  <c:v>14.0</c:v>
                </c:pt>
                <c:pt idx="6">
                  <c:v>23.0</c:v>
                </c:pt>
                <c:pt idx="7">
                  <c:v>7.0</c:v>
                </c:pt>
                <c:pt idx="8">
                  <c:v>3.0</c:v>
                </c:pt>
                <c:pt idx="9">
                  <c:v>0.0</c:v>
                </c:pt>
                <c:pt idx="10">
                  <c:v>0.0</c:v>
                </c:pt>
                <c:pt idx="11">
                  <c:v>1.0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92B-4B29-BBD5-51CC1F9C33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225280720"/>
        <c:axId val="-225278944"/>
        <c:axId val="0"/>
      </c:bar3DChart>
      <c:catAx>
        <c:axId val="-225280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-225278944"/>
        <c:crosses val="autoZero"/>
        <c:auto val="1"/>
        <c:lblAlgn val="ctr"/>
        <c:lblOffset val="100"/>
        <c:noMultiLvlLbl val="0"/>
      </c:catAx>
      <c:valAx>
        <c:axId val="-225278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-225280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649783378161715"/>
          <c:y val="0.0254979541085985"/>
          <c:w val="0.936444050675054"/>
          <c:h val="0.908516710737874"/>
        </c:manualLayout>
      </c:layout>
      <c:lineChart>
        <c:grouping val="standard"/>
        <c:varyColors val="0"/>
        <c:ser>
          <c:idx val="2"/>
          <c:order val="2"/>
          <c:tx>
            <c:strRef>
              <c:f>Feuil3!$C$4</c:f>
              <c:strCache>
                <c:ptCount val="1"/>
                <c:pt idx="0">
                  <c:v>Production total tomate SM</c:v>
                </c:pt>
              </c:strCache>
            </c:strRef>
          </c:tx>
          <c:cat>
            <c:strRef>
              <c:f>Feuil3!$D$3:$O$3</c:f>
              <c:strCache>
                <c:ptCount val="12"/>
                <c:pt idx="0">
                  <c:v>Sep</c:v>
                </c:pt>
                <c:pt idx="1">
                  <c:v>Oct</c:v>
                </c:pt>
                <c:pt idx="2">
                  <c:v>Nov</c:v>
                </c:pt>
                <c:pt idx="3">
                  <c:v>Dec</c:v>
                </c:pt>
                <c:pt idx="4">
                  <c:v>Jan</c:v>
                </c:pt>
                <c:pt idx="5">
                  <c:v>Fev</c:v>
                </c:pt>
                <c:pt idx="6">
                  <c:v>Mars</c:v>
                </c:pt>
                <c:pt idx="7">
                  <c:v>Avril</c:v>
                </c:pt>
                <c:pt idx="8">
                  <c:v>Mai</c:v>
                </c:pt>
                <c:pt idx="9">
                  <c:v>Juin</c:v>
                </c:pt>
                <c:pt idx="10">
                  <c:v>Juillet</c:v>
                </c:pt>
                <c:pt idx="11">
                  <c:v>Aout </c:v>
                </c:pt>
              </c:strCache>
            </c:strRef>
          </c:cat>
          <c:val>
            <c:numRef>
              <c:f>Feuil3!$D$4:$O$4</c:f>
              <c:numCache>
                <c:formatCode>0</c:formatCode>
                <c:ptCount val="12"/>
                <c:pt idx="0">
                  <c:v>28869.69</c:v>
                </c:pt>
                <c:pt idx="1">
                  <c:v>72658.306</c:v>
                </c:pt>
                <c:pt idx="2">
                  <c:v>107770.76837</c:v>
                </c:pt>
                <c:pt idx="3">
                  <c:v>125218.899</c:v>
                </c:pt>
                <c:pt idx="4">
                  <c:v>129145.303</c:v>
                </c:pt>
                <c:pt idx="5">
                  <c:v>139664.615</c:v>
                </c:pt>
                <c:pt idx="6">
                  <c:v>100187.565</c:v>
                </c:pt>
                <c:pt idx="7">
                  <c:v>92595.0</c:v>
                </c:pt>
                <c:pt idx="8">
                  <c:v>66538.0</c:v>
                </c:pt>
                <c:pt idx="9">
                  <c:v>65498.109</c:v>
                </c:pt>
                <c:pt idx="10">
                  <c:v>24558.7729</c:v>
                </c:pt>
                <c:pt idx="11">
                  <c:v>27925.102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C7D-433E-860A-35520B0F47AF}"/>
            </c:ext>
          </c:extLst>
        </c:ser>
        <c:ser>
          <c:idx val="3"/>
          <c:order val="3"/>
          <c:tx>
            <c:strRef>
              <c:f>Feuil3!$C$5</c:f>
              <c:strCache>
                <c:ptCount val="1"/>
                <c:pt idx="0">
                  <c:v>Export Tomate SM (T)</c:v>
                </c:pt>
              </c:strCache>
            </c:strRef>
          </c:tx>
          <c:cat>
            <c:strRef>
              <c:f>Feuil3!$D$3:$O$3</c:f>
              <c:strCache>
                <c:ptCount val="12"/>
                <c:pt idx="0">
                  <c:v>Sep</c:v>
                </c:pt>
                <c:pt idx="1">
                  <c:v>Oct</c:v>
                </c:pt>
                <c:pt idx="2">
                  <c:v>Nov</c:v>
                </c:pt>
                <c:pt idx="3">
                  <c:v>Dec</c:v>
                </c:pt>
                <c:pt idx="4">
                  <c:v>Jan</c:v>
                </c:pt>
                <c:pt idx="5">
                  <c:v>Fev</c:v>
                </c:pt>
                <c:pt idx="6">
                  <c:v>Mars</c:v>
                </c:pt>
                <c:pt idx="7">
                  <c:v>Avril</c:v>
                </c:pt>
                <c:pt idx="8">
                  <c:v>Mai</c:v>
                </c:pt>
                <c:pt idx="9">
                  <c:v>Juin</c:v>
                </c:pt>
                <c:pt idx="10">
                  <c:v>Juillet</c:v>
                </c:pt>
                <c:pt idx="11">
                  <c:v>Aout </c:v>
                </c:pt>
              </c:strCache>
            </c:strRef>
          </c:cat>
          <c:val>
            <c:numRef>
              <c:f>Feuil3!$D$5:$O$5</c:f>
              <c:numCache>
                <c:formatCode>0</c:formatCode>
                <c:ptCount val="12"/>
                <c:pt idx="0">
                  <c:v>19600.0</c:v>
                </c:pt>
                <c:pt idx="1">
                  <c:v>28100.0</c:v>
                </c:pt>
                <c:pt idx="2">
                  <c:v>37100.0</c:v>
                </c:pt>
                <c:pt idx="3">
                  <c:v>38700.0</c:v>
                </c:pt>
                <c:pt idx="4">
                  <c:v>39700.0</c:v>
                </c:pt>
                <c:pt idx="5">
                  <c:v>35800.0</c:v>
                </c:pt>
                <c:pt idx="6">
                  <c:v>40400.0</c:v>
                </c:pt>
                <c:pt idx="7">
                  <c:v>41600.0</c:v>
                </c:pt>
                <c:pt idx="8">
                  <c:v>44200.0</c:v>
                </c:pt>
                <c:pt idx="9">
                  <c:v>19800.0</c:v>
                </c:pt>
                <c:pt idx="10">
                  <c:v>19800.0</c:v>
                </c:pt>
                <c:pt idx="11">
                  <c:v>18031.0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0C7D-433E-860A-35520B0F47AF}"/>
            </c:ext>
          </c:extLst>
        </c:ser>
        <c:ser>
          <c:idx val="0"/>
          <c:order val="0"/>
          <c:tx>
            <c:strRef>
              <c:f>Feuil3!$C$4</c:f>
              <c:strCache>
                <c:ptCount val="1"/>
                <c:pt idx="0">
                  <c:v>Production total tomate SM</c:v>
                </c:pt>
              </c:strCache>
            </c:strRef>
          </c:tx>
          <c:dLbls>
            <c:dLbl>
              <c:idx val="0"/>
              <c:layout>
                <c:manualLayout>
                  <c:x val="-0.031219512195122"/>
                  <c:y val="-0.075449108911227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C7D-433E-860A-35520B0F47A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0C7D-433E-860A-35520B0F47AF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0C7D-433E-860A-35520B0F47AF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0.0136585365853659"/>
                  <c:y val="-0.043113776520701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0C7D-433E-860A-35520B0F47A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fr-FR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Feuil3!$D$3:$O$3</c:f>
              <c:strCache>
                <c:ptCount val="12"/>
                <c:pt idx="0">
                  <c:v>Sep</c:v>
                </c:pt>
                <c:pt idx="1">
                  <c:v>Oct</c:v>
                </c:pt>
                <c:pt idx="2">
                  <c:v>Nov</c:v>
                </c:pt>
                <c:pt idx="3">
                  <c:v>Dec</c:v>
                </c:pt>
                <c:pt idx="4">
                  <c:v>Jan</c:v>
                </c:pt>
                <c:pt idx="5">
                  <c:v>Fev</c:v>
                </c:pt>
                <c:pt idx="6">
                  <c:v>Mars</c:v>
                </c:pt>
                <c:pt idx="7">
                  <c:v>Avril</c:v>
                </c:pt>
                <c:pt idx="8">
                  <c:v>Mai</c:v>
                </c:pt>
                <c:pt idx="9">
                  <c:v>Juin</c:v>
                </c:pt>
                <c:pt idx="10">
                  <c:v>Juillet</c:v>
                </c:pt>
                <c:pt idx="11">
                  <c:v>Aout </c:v>
                </c:pt>
              </c:strCache>
            </c:strRef>
          </c:cat>
          <c:val>
            <c:numRef>
              <c:f>Feuil3!$D$4:$O$4</c:f>
              <c:numCache>
                <c:formatCode>0</c:formatCode>
                <c:ptCount val="12"/>
                <c:pt idx="0">
                  <c:v>28869.69</c:v>
                </c:pt>
                <c:pt idx="1">
                  <c:v>72658.306</c:v>
                </c:pt>
                <c:pt idx="2">
                  <c:v>107770.76837</c:v>
                </c:pt>
                <c:pt idx="3">
                  <c:v>125218.899</c:v>
                </c:pt>
                <c:pt idx="4">
                  <c:v>129145.303</c:v>
                </c:pt>
                <c:pt idx="5">
                  <c:v>139664.615</c:v>
                </c:pt>
                <c:pt idx="6">
                  <c:v>100187.565</c:v>
                </c:pt>
                <c:pt idx="7">
                  <c:v>92595.0</c:v>
                </c:pt>
                <c:pt idx="8">
                  <c:v>66538.0</c:v>
                </c:pt>
                <c:pt idx="9">
                  <c:v>65498.109</c:v>
                </c:pt>
                <c:pt idx="10">
                  <c:v>24558.7729</c:v>
                </c:pt>
                <c:pt idx="11">
                  <c:v>27925.102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0C7D-433E-860A-35520B0F47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24624272"/>
        <c:axId val="-224621952"/>
      </c:lineChart>
      <c:lineChart>
        <c:grouping val="standard"/>
        <c:varyColors val="0"/>
        <c:ser>
          <c:idx val="1"/>
          <c:order val="1"/>
          <c:tx>
            <c:strRef>
              <c:f>Feuil3!$C$5</c:f>
              <c:strCache>
                <c:ptCount val="1"/>
                <c:pt idx="0">
                  <c:v>Export Tomate SM (T)</c:v>
                </c:pt>
              </c:strCache>
            </c:strRef>
          </c:tx>
          <c:spPr>
            <a:ln w="28575" cap="rnd" cmpd="sng" algn="ctr">
              <a:solidFill>
                <a:srgbClr val="FF0000"/>
              </a:solidFill>
              <a:prstDash val="solid"/>
              <a:round/>
            </a:ln>
          </c:spPr>
          <c:dLbls>
            <c:dLbl>
              <c:idx val="0"/>
              <c:layout>
                <c:manualLayout>
                  <c:x val="-0.0370731707317073"/>
                  <c:y val="0.0395209618106428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0C7D-433E-860A-35520B0F47A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00975609756097565"/>
                  <c:y val="-0.061077850070993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0C7D-433E-860A-35520B0F47A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0195121951219512"/>
                  <c:y val="-0.050299405940818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0C7D-433E-860A-35520B0F47A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.00585365853658537"/>
                  <c:y val="-0.021556888260350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0C7D-433E-860A-35520B0F47A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0C7D-433E-860A-35520B0F47AF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0.031219512195122"/>
                  <c:y val="-0.053892220650876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0C7D-433E-860A-35520B0F47A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0.00780487804878049"/>
                  <c:y val="-0.0395209618106428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0C7D-433E-860A-35520B0F47A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0C7D-433E-860A-35520B0F47AF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0.0409756097560976"/>
                  <c:y val="0.043113776520701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0C7D-433E-860A-35520B0F47A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fr-FR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Feuil3!$D$3:$O$3</c:f>
              <c:strCache>
                <c:ptCount val="12"/>
                <c:pt idx="0">
                  <c:v>Sep</c:v>
                </c:pt>
                <c:pt idx="1">
                  <c:v>Oct</c:v>
                </c:pt>
                <c:pt idx="2">
                  <c:v>Nov</c:v>
                </c:pt>
                <c:pt idx="3">
                  <c:v>Dec</c:v>
                </c:pt>
                <c:pt idx="4">
                  <c:v>Jan</c:v>
                </c:pt>
                <c:pt idx="5">
                  <c:v>Fev</c:v>
                </c:pt>
                <c:pt idx="6">
                  <c:v>Mars</c:v>
                </c:pt>
                <c:pt idx="7">
                  <c:v>Avril</c:v>
                </c:pt>
                <c:pt idx="8">
                  <c:v>Mai</c:v>
                </c:pt>
                <c:pt idx="9">
                  <c:v>Juin</c:v>
                </c:pt>
                <c:pt idx="10">
                  <c:v>Juillet</c:v>
                </c:pt>
                <c:pt idx="11">
                  <c:v>Aout </c:v>
                </c:pt>
              </c:strCache>
            </c:strRef>
          </c:cat>
          <c:val>
            <c:numRef>
              <c:f>Feuil3!$D$5:$O$5</c:f>
              <c:numCache>
                <c:formatCode>0</c:formatCode>
                <c:ptCount val="12"/>
                <c:pt idx="0">
                  <c:v>19600.0</c:v>
                </c:pt>
                <c:pt idx="1">
                  <c:v>28100.0</c:v>
                </c:pt>
                <c:pt idx="2">
                  <c:v>37100.0</c:v>
                </c:pt>
                <c:pt idx="3">
                  <c:v>38700.0</c:v>
                </c:pt>
                <c:pt idx="4">
                  <c:v>39700.0</c:v>
                </c:pt>
                <c:pt idx="5">
                  <c:v>35800.0</c:v>
                </c:pt>
                <c:pt idx="6">
                  <c:v>40400.0</c:v>
                </c:pt>
                <c:pt idx="7">
                  <c:v>41600.0</c:v>
                </c:pt>
                <c:pt idx="8">
                  <c:v>44200.0</c:v>
                </c:pt>
                <c:pt idx="9">
                  <c:v>19800.0</c:v>
                </c:pt>
                <c:pt idx="10">
                  <c:v>19800.0</c:v>
                </c:pt>
                <c:pt idx="11">
                  <c:v>18031.0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0-0C7D-433E-860A-35520B0F47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24746944"/>
        <c:axId val="-224575136"/>
      </c:lineChart>
      <c:catAx>
        <c:axId val="-2246242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fr-FR"/>
          </a:p>
        </c:txPr>
        <c:crossAx val="-224621952"/>
        <c:crosses val="autoZero"/>
        <c:auto val="1"/>
        <c:lblAlgn val="ctr"/>
        <c:lblOffset val="100"/>
        <c:noMultiLvlLbl val="0"/>
      </c:catAx>
      <c:valAx>
        <c:axId val="-22462195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" sourceLinked="1"/>
        <c:majorTickMark val="out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fr-FR"/>
          </a:p>
        </c:txPr>
        <c:crossAx val="-224624272"/>
        <c:crosses val="autoZero"/>
        <c:crossBetween val="between"/>
      </c:valAx>
      <c:catAx>
        <c:axId val="-2247469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224575136"/>
        <c:crosses val="autoZero"/>
        <c:auto val="1"/>
        <c:lblAlgn val="ctr"/>
        <c:lblOffset val="100"/>
        <c:noMultiLvlLbl val="0"/>
      </c:catAx>
      <c:valAx>
        <c:axId val="-224575136"/>
        <c:scaling>
          <c:orientation val="minMax"/>
          <c:max val="150000.0"/>
        </c:scaling>
        <c:delete val="1"/>
        <c:axPos val="r"/>
        <c:numFmt formatCode="0" sourceLinked="1"/>
        <c:majorTickMark val="out"/>
        <c:minorTickMark val="none"/>
        <c:tickLblPos val="nextTo"/>
        <c:crossAx val="-224746944"/>
        <c:crosses val="max"/>
        <c:crossBetween val="between"/>
      </c:valAx>
      <c:spPr>
        <a:noFill/>
        <a:ln>
          <a:solidFill>
            <a:srgbClr val="4472C4">
              <a:lumMod val="20000"/>
              <a:lumOff val="80000"/>
            </a:srgbClr>
          </a:solidFill>
        </a:ln>
      </c:spPr>
    </c:plotArea>
    <c:plotVisOnly val="1"/>
    <c:dispBlanksAs val="gap"/>
    <c:showDLblsOverMax val="0"/>
  </c:chart>
  <c:txPr>
    <a:bodyPr/>
    <a:lstStyle/>
    <a:p>
      <a:pPr>
        <a:defRPr lang="fr-FR" b="1">
          <a:solidFill>
            <a:schemeClr val="accent1">
              <a:lumMod val="75000"/>
            </a:schemeClr>
          </a:solidFill>
        </a:defRPr>
      </a:pPr>
      <a:endParaRPr lang="fr-FR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#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#2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2D70E7-FD9F-4AAB-8A9E-00EEEB7796D0}" type="doc">
      <dgm:prSet loTypeId="urn:microsoft.com/office/officeart/2005/8/layout/venn3#2" loCatId="relationship" qsTypeId="urn:microsoft.com/office/officeart/2005/8/quickstyle/simple1#3" qsCatId="simple" csTypeId="urn:microsoft.com/office/officeart/2005/8/colors/colorful2#2" csCatId="colorful" phldr="1"/>
      <dgm:spPr/>
      <dgm:t>
        <a:bodyPr/>
        <a:lstStyle/>
        <a:p>
          <a:endParaRPr lang="fr-FR"/>
        </a:p>
      </dgm:t>
    </dgm:pt>
    <dgm:pt modelId="{E66F04B2-E36C-41AE-9619-A65DEAF83A44}">
      <dgm:prSet phldrT="[Texte]" custT="1"/>
      <dgm:spPr/>
      <dgm:t>
        <a:bodyPr/>
        <a:lstStyle/>
        <a:p>
          <a:r>
            <a:rPr lang="en-US" sz="1200" b="1">
              <a:latin typeface="Cambria" panose="02040503050406030204" pitchFamily="18" charset="0"/>
              <a:ea typeface="Cambria" panose="02040503050406030204" pitchFamily="18" charset="0"/>
            </a:rPr>
            <a:t>Mise en ouvre du dispositions du décret de sauvegarde</a:t>
          </a:r>
          <a:endParaRPr lang="fr-FR" sz="1200" b="1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FF7E892-942A-435F-ADB7-F7A88A44517F}" type="parTrans" cxnId="{C02F81A0-0765-4C48-AE2E-84E65571A6C2}">
      <dgm:prSet/>
      <dgm:spPr/>
      <dgm:t>
        <a:bodyPr/>
        <a:lstStyle/>
        <a:p>
          <a:endParaRPr lang="fr-FR" sz="12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D315638-415D-4194-A54B-54E917A3CE0E}" type="sibTrans" cxnId="{C02F81A0-0765-4C48-AE2E-84E65571A6C2}">
      <dgm:prSet/>
      <dgm:spPr/>
      <dgm:t>
        <a:bodyPr/>
        <a:lstStyle/>
        <a:p>
          <a:endParaRPr lang="fr-FR" sz="12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85B1FB6-9340-4F64-AE6C-93FFC64C6F11}">
      <dgm:prSet phldrT="[Texte]" custT="1"/>
      <dgm:spPr/>
      <dgm:t>
        <a:bodyPr/>
        <a:lstStyle/>
        <a:p>
          <a:r>
            <a:rPr lang="en-US" sz="1200" b="1" dirty="0">
              <a:latin typeface="Cambria" panose="02040503050406030204" pitchFamily="18" charset="0"/>
              <a:ea typeface="Cambria" panose="02040503050406030204" pitchFamily="18" charset="0"/>
            </a:rPr>
            <a:t>Suivi des performance de service d’Irrigation</a:t>
          </a:r>
          <a:endParaRPr lang="fr-FR" sz="1200" b="1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77F04E4-8792-4AEF-B2E5-11FC4F276779}" type="parTrans" cxnId="{FA20886C-45EB-4815-9D95-A13FC7414843}">
      <dgm:prSet/>
      <dgm:spPr/>
      <dgm:t>
        <a:bodyPr/>
        <a:lstStyle/>
        <a:p>
          <a:endParaRPr lang="fr-FR" sz="12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DA13568-289B-4BDD-8324-0D2AEE1DA001}" type="sibTrans" cxnId="{FA20886C-45EB-4815-9D95-A13FC7414843}">
      <dgm:prSet/>
      <dgm:spPr/>
      <dgm:t>
        <a:bodyPr/>
        <a:lstStyle/>
        <a:p>
          <a:endParaRPr lang="fr-FR" sz="12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DBE5AFE-E92D-4094-A6FD-7170C2147C98}">
      <dgm:prSet phldrT="[Texte]" custT="1"/>
      <dgm:spPr/>
      <dgm:t>
        <a:bodyPr/>
        <a:lstStyle/>
        <a:p>
          <a:r>
            <a:rPr lang="en-US" sz="1200" b="1" dirty="0">
              <a:latin typeface="Cambria" panose="02040503050406030204" pitchFamily="18" charset="0"/>
              <a:ea typeface="Cambria" panose="02040503050406030204" pitchFamily="18" charset="0"/>
            </a:rPr>
            <a:t>Développement de projets similaires dans la région/ SDEM TIZNIT - TAROUDANT</a:t>
          </a:r>
          <a:endParaRPr lang="fr-FR" sz="1200" b="1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1AF2793-3B78-4253-AB71-626B0844B3ED}" type="parTrans" cxnId="{BFBB0A33-7D4E-4ACC-9D59-3CD660F94023}">
      <dgm:prSet/>
      <dgm:spPr/>
      <dgm:t>
        <a:bodyPr/>
        <a:lstStyle/>
        <a:p>
          <a:endParaRPr lang="fr-FR" sz="12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25A1547-C97A-425F-B03A-52606031F72D}" type="sibTrans" cxnId="{BFBB0A33-7D4E-4ACC-9D59-3CD660F94023}">
      <dgm:prSet/>
      <dgm:spPr/>
      <dgm:t>
        <a:bodyPr/>
        <a:lstStyle/>
        <a:p>
          <a:endParaRPr lang="fr-FR" sz="12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91DA69A-F195-40CA-AFC7-57CC86019F5D}">
      <dgm:prSet phldrT="[Texte]" custT="1"/>
      <dgm:spPr/>
      <dgm:t>
        <a:bodyPr/>
        <a:lstStyle/>
        <a:p>
          <a:r>
            <a:rPr lang="en-US" sz="1200" b="1" dirty="0">
              <a:latin typeface="Cambria" panose="02040503050406030204" pitchFamily="18" charset="0"/>
              <a:ea typeface="Cambria" panose="02040503050406030204" pitchFamily="18" charset="0"/>
            </a:rPr>
            <a:t>Extension de la capacité de la station/superficie irriguée</a:t>
          </a:r>
        </a:p>
        <a:p>
          <a:endParaRPr lang="en-US" sz="1200" b="1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4C59151-4C30-4374-B2D3-DA4EAA1624DD}" type="parTrans" cxnId="{CDA23FC0-1967-4330-A6E4-AC78545B8A7D}">
      <dgm:prSet/>
      <dgm:spPr/>
      <dgm:t>
        <a:bodyPr/>
        <a:lstStyle/>
        <a:p>
          <a:endParaRPr lang="fr-FR" sz="1200"/>
        </a:p>
      </dgm:t>
    </dgm:pt>
    <dgm:pt modelId="{827CC783-D632-486F-9750-6E1FFCC49A2E}" type="sibTrans" cxnId="{CDA23FC0-1967-4330-A6E4-AC78545B8A7D}">
      <dgm:prSet/>
      <dgm:spPr/>
      <dgm:t>
        <a:bodyPr/>
        <a:lstStyle/>
        <a:p>
          <a:endParaRPr lang="fr-FR" sz="1200"/>
        </a:p>
      </dgm:t>
    </dgm:pt>
    <dgm:pt modelId="{4836311B-8865-4FA9-BACE-CC68873E1EE8}" type="pres">
      <dgm:prSet presAssocID="{E42D70E7-FD9F-4AAB-8A9E-00EEEB7796D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EB9325EC-1C1D-4549-B683-E91815C85617}" type="pres">
      <dgm:prSet presAssocID="{E66F04B2-E36C-41AE-9619-A65DEAF83A44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D3910BE-731E-4A73-AE3E-74829B477B32}" type="pres">
      <dgm:prSet presAssocID="{DD315638-415D-4194-A54B-54E917A3CE0E}" presName="space" presStyleCnt="0"/>
      <dgm:spPr/>
    </dgm:pt>
    <dgm:pt modelId="{BE11B366-E56E-4C67-9ECC-37245B8B189B}" type="pres">
      <dgm:prSet presAssocID="{885B1FB6-9340-4F64-AE6C-93FFC64C6F11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E6C8CC6-6D26-417F-AAEB-2D6A8312DCD4}" type="pres">
      <dgm:prSet presAssocID="{5DA13568-289B-4BDD-8324-0D2AEE1DA001}" presName="space" presStyleCnt="0"/>
      <dgm:spPr/>
    </dgm:pt>
    <dgm:pt modelId="{B0FD503B-9BE2-47AC-A3FC-7FF4A5FA59CA}" type="pres">
      <dgm:prSet presAssocID="{BDBE5AFE-E92D-4094-A6FD-7170C2147C98}" presName="Name5" presStyleLbl="vennNode1" presStyleIdx="2" presStyleCnt="4" custScaleX="109337" custLinFactX="68857" custLinFactNeighborX="100000" custLinFactNeighborY="-68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B306EDC-4F9A-443A-9013-9612E0AF4271}" type="pres">
      <dgm:prSet presAssocID="{025A1547-C97A-425F-B03A-52606031F72D}" presName="space" presStyleCnt="0"/>
      <dgm:spPr/>
    </dgm:pt>
    <dgm:pt modelId="{3931872D-8C02-4162-8854-71AB34AF7A13}" type="pres">
      <dgm:prSet presAssocID="{391DA69A-F195-40CA-AFC7-57CC86019F5D}" presName="Name5" presStyleLbl="vennNode1" presStyleIdx="3" presStyleCnt="4" custLinFactX="-63200" custLinFactNeighborX="-100000" custLinFactNeighborY="-4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51C67F44-3B18-4395-843E-C82AE0797523}" type="presOf" srcId="{E66F04B2-E36C-41AE-9619-A65DEAF83A44}" destId="{EB9325EC-1C1D-4549-B683-E91815C85617}" srcOrd="0" destOrd="0" presId="urn:microsoft.com/office/officeart/2005/8/layout/venn3#2"/>
    <dgm:cxn modelId="{C02F81A0-0765-4C48-AE2E-84E65571A6C2}" srcId="{E42D70E7-FD9F-4AAB-8A9E-00EEEB7796D0}" destId="{E66F04B2-E36C-41AE-9619-A65DEAF83A44}" srcOrd="0" destOrd="0" parTransId="{6FF7E892-942A-435F-ADB7-F7A88A44517F}" sibTransId="{DD315638-415D-4194-A54B-54E917A3CE0E}"/>
    <dgm:cxn modelId="{FA20886C-45EB-4815-9D95-A13FC7414843}" srcId="{E42D70E7-FD9F-4AAB-8A9E-00EEEB7796D0}" destId="{885B1FB6-9340-4F64-AE6C-93FFC64C6F11}" srcOrd="1" destOrd="0" parTransId="{077F04E4-8792-4AEF-B2E5-11FC4F276779}" sibTransId="{5DA13568-289B-4BDD-8324-0D2AEE1DA001}"/>
    <dgm:cxn modelId="{431A6816-7B0F-489E-A557-17023BBE2CFD}" type="presOf" srcId="{885B1FB6-9340-4F64-AE6C-93FFC64C6F11}" destId="{BE11B366-E56E-4C67-9ECC-37245B8B189B}" srcOrd="0" destOrd="0" presId="urn:microsoft.com/office/officeart/2005/8/layout/venn3#2"/>
    <dgm:cxn modelId="{8F456209-4D14-4C4A-A2B7-C20A7D0AFD2D}" type="presOf" srcId="{391DA69A-F195-40CA-AFC7-57CC86019F5D}" destId="{3931872D-8C02-4162-8854-71AB34AF7A13}" srcOrd="0" destOrd="0" presId="urn:microsoft.com/office/officeart/2005/8/layout/venn3#2"/>
    <dgm:cxn modelId="{05B3D8CE-0207-4442-BEA0-6FEC15033B50}" type="presOf" srcId="{BDBE5AFE-E92D-4094-A6FD-7170C2147C98}" destId="{B0FD503B-9BE2-47AC-A3FC-7FF4A5FA59CA}" srcOrd="0" destOrd="0" presId="urn:microsoft.com/office/officeart/2005/8/layout/venn3#2"/>
    <dgm:cxn modelId="{E0F003C7-014E-4098-9513-F91376EC3EDE}" type="presOf" srcId="{E42D70E7-FD9F-4AAB-8A9E-00EEEB7796D0}" destId="{4836311B-8865-4FA9-BACE-CC68873E1EE8}" srcOrd="0" destOrd="0" presId="urn:microsoft.com/office/officeart/2005/8/layout/venn3#2"/>
    <dgm:cxn modelId="{CDA23FC0-1967-4330-A6E4-AC78545B8A7D}" srcId="{E42D70E7-FD9F-4AAB-8A9E-00EEEB7796D0}" destId="{391DA69A-F195-40CA-AFC7-57CC86019F5D}" srcOrd="3" destOrd="0" parTransId="{F4C59151-4C30-4374-B2D3-DA4EAA1624DD}" sibTransId="{827CC783-D632-486F-9750-6E1FFCC49A2E}"/>
    <dgm:cxn modelId="{BFBB0A33-7D4E-4ACC-9D59-3CD660F94023}" srcId="{E42D70E7-FD9F-4AAB-8A9E-00EEEB7796D0}" destId="{BDBE5AFE-E92D-4094-A6FD-7170C2147C98}" srcOrd="2" destOrd="0" parTransId="{51AF2793-3B78-4253-AB71-626B0844B3ED}" sibTransId="{025A1547-C97A-425F-B03A-52606031F72D}"/>
    <dgm:cxn modelId="{AD013E38-20C0-4BE6-B7FA-C5B2F0A1A2D8}" type="presParOf" srcId="{4836311B-8865-4FA9-BACE-CC68873E1EE8}" destId="{EB9325EC-1C1D-4549-B683-E91815C85617}" srcOrd="0" destOrd="0" presId="urn:microsoft.com/office/officeart/2005/8/layout/venn3#2"/>
    <dgm:cxn modelId="{91ADD3C4-AB77-4110-80F1-72A73F85FD99}" type="presParOf" srcId="{4836311B-8865-4FA9-BACE-CC68873E1EE8}" destId="{1D3910BE-731E-4A73-AE3E-74829B477B32}" srcOrd="1" destOrd="0" presId="urn:microsoft.com/office/officeart/2005/8/layout/venn3#2"/>
    <dgm:cxn modelId="{FA651A7F-99EF-4861-A3A1-CF1EAAEBDD67}" type="presParOf" srcId="{4836311B-8865-4FA9-BACE-CC68873E1EE8}" destId="{BE11B366-E56E-4C67-9ECC-37245B8B189B}" srcOrd="2" destOrd="0" presId="urn:microsoft.com/office/officeart/2005/8/layout/venn3#2"/>
    <dgm:cxn modelId="{EBF4CE7A-0638-4BEC-8FAD-49CB1806E0A7}" type="presParOf" srcId="{4836311B-8865-4FA9-BACE-CC68873E1EE8}" destId="{AE6C8CC6-6D26-417F-AAEB-2D6A8312DCD4}" srcOrd="3" destOrd="0" presId="urn:microsoft.com/office/officeart/2005/8/layout/venn3#2"/>
    <dgm:cxn modelId="{476BDE12-96F0-475F-8327-410523E65B8D}" type="presParOf" srcId="{4836311B-8865-4FA9-BACE-CC68873E1EE8}" destId="{B0FD503B-9BE2-47AC-A3FC-7FF4A5FA59CA}" srcOrd="4" destOrd="0" presId="urn:microsoft.com/office/officeart/2005/8/layout/venn3#2"/>
    <dgm:cxn modelId="{1E95EEC7-1181-4D25-8DE9-B108C64D32FF}" type="presParOf" srcId="{4836311B-8865-4FA9-BACE-CC68873E1EE8}" destId="{CB306EDC-4F9A-443A-9013-9612E0AF4271}" srcOrd="5" destOrd="0" presId="urn:microsoft.com/office/officeart/2005/8/layout/venn3#2"/>
    <dgm:cxn modelId="{621C312D-32C4-4C8D-AB36-ED5DF068990B}" type="presParOf" srcId="{4836311B-8865-4FA9-BACE-CC68873E1EE8}" destId="{3931872D-8C02-4162-8854-71AB34AF7A13}" srcOrd="6" destOrd="0" presId="urn:microsoft.com/office/officeart/2005/8/layout/venn3#2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FA4514-F45E-4D6F-B339-FC7A61C3F9C9}" type="doc">
      <dgm:prSet loTypeId="urn:microsoft.com/office/officeart/2005/8/layout/cycle3#2" loCatId="cycle" qsTypeId="urn:microsoft.com/office/officeart/2005/8/quickstyle/simple1#4" qsCatId="simple" csTypeId="urn:microsoft.com/office/officeart/2005/8/colors/accent2_1#2" csCatId="accent2" phldr="1"/>
      <dgm:spPr/>
      <dgm:t>
        <a:bodyPr/>
        <a:lstStyle/>
        <a:p>
          <a:endParaRPr lang="fr-FR"/>
        </a:p>
      </dgm:t>
    </dgm:pt>
    <dgm:pt modelId="{808BE10D-9904-4142-A8B1-8C6AF9642CCB}">
      <dgm:prSet phldrT="[Texte]" custT="1"/>
      <dgm:spPr/>
      <dgm:t>
        <a:bodyPr/>
        <a:lstStyle/>
        <a:p>
          <a:pPr algn="ctr"/>
          <a:r>
            <a:rPr lang="fr-FR" sz="1600" b="1" i="1" dirty="0">
              <a:latin typeface="Cambria" panose="02040503050406030204" pitchFamily="18" charset="0"/>
              <a:ea typeface="Cambria" panose="02040503050406030204" pitchFamily="18" charset="0"/>
            </a:rPr>
            <a:t>Objectifs</a:t>
          </a:r>
        </a:p>
      </dgm:t>
    </dgm:pt>
    <dgm:pt modelId="{A6A12076-D772-4E66-8D75-E0CBCDDCC85E}" type="parTrans" cxnId="{A5652BCA-A776-4E47-B45A-0F3FE180B77B}">
      <dgm:prSet/>
      <dgm:spPr/>
      <dgm:t>
        <a:bodyPr/>
        <a:lstStyle/>
        <a:p>
          <a:endParaRPr lang="fr-FR" sz="2400"/>
        </a:p>
      </dgm:t>
    </dgm:pt>
    <dgm:pt modelId="{C4B78E14-71D8-4574-BD53-A09F5E3065AE}" type="sibTrans" cxnId="{A5652BCA-A776-4E47-B45A-0F3FE180B77B}">
      <dgm:prSet/>
      <dgm:spPr/>
      <dgm:t>
        <a:bodyPr/>
        <a:lstStyle/>
        <a:p>
          <a:endParaRPr lang="fr-FR" sz="2400"/>
        </a:p>
      </dgm:t>
    </dgm:pt>
    <dgm:pt modelId="{F2D341DA-1A37-4F1D-ABC6-48D78F09A94A}">
      <dgm:prSet phldrT="[Texte]" custT="1"/>
      <dgm:spPr/>
      <dgm:t>
        <a:bodyPr/>
        <a:lstStyle/>
        <a:p>
          <a:pPr algn="l"/>
          <a:r>
            <a:rPr lang="fr-FR" sz="1050" b="1" u="sng" dirty="0">
              <a:latin typeface="Cambria" panose="02040503050406030204" pitchFamily="18" charset="0"/>
              <a:ea typeface="Cambria" panose="02040503050406030204" pitchFamily="18" charset="0"/>
              <a:cs typeface="Aharoni" pitchFamily="2" charset="-79"/>
            </a:rPr>
            <a:t>Préservation des eaux souterraines </a:t>
          </a:r>
          <a:endParaRPr lang="fr-FR" sz="1050" u="sng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C884DC5-0C18-479C-A35B-E481D0901CF2}" type="parTrans" cxnId="{521D0FE4-1589-40C7-8460-30FFCA9D21F0}">
      <dgm:prSet/>
      <dgm:spPr/>
      <dgm:t>
        <a:bodyPr/>
        <a:lstStyle/>
        <a:p>
          <a:endParaRPr lang="fr-FR" sz="2400"/>
        </a:p>
      </dgm:t>
    </dgm:pt>
    <dgm:pt modelId="{40280B35-5FD5-4F60-B334-AB6703837698}" type="sibTrans" cxnId="{521D0FE4-1589-40C7-8460-30FFCA9D21F0}">
      <dgm:prSet/>
      <dgm:spPr/>
      <dgm:t>
        <a:bodyPr/>
        <a:lstStyle/>
        <a:p>
          <a:endParaRPr lang="fr-FR" sz="2400"/>
        </a:p>
      </dgm:t>
    </dgm:pt>
    <dgm:pt modelId="{E6312B94-83DF-4F35-8091-28EB30C4AB48}">
      <dgm:prSet phldrT="[Texte]" custT="1"/>
      <dgm:spPr/>
      <dgm:t>
        <a:bodyPr/>
        <a:lstStyle/>
        <a:p>
          <a:pPr algn="l"/>
          <a:r>
            <a:rPr lang="fr-FR" sz="1050" b="1" u="sng" dirty="0">
              <a:latin typeface="Cambria" panose="02040503050406030204" pitchFamily="18" charset="0"/>
              <a:ea typeface="Cambria" panose="02040503050406030204" pitchFamily="18" charset="0"/>
              <a:cs typeface="Aharoni" pitchFamily="2" charset="-79"/>
            </a:rPr>
            <a:t>Durabilité de l’activité et des investissements agricoles </a:t>
          </a:r>
          <a:endParaRPr lang="fr-FR" sz="1050" u="sng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F1380F0-C4DD-477C-9BC4-DA8AE9025DF0}" type="parTrans" cxnId="{29632AB4-8802-48B4-AE99-1D065CE11D60}">
      <dgm:prSet/>
      <dgm:spPr/>
      <dgm:t>
        <a:bodyPr/>
        <a:lstStyle/>
        <a:p>
          <a:endParaRPr lang="fr-FR" sz="2400"/>
        </a:p>
      </dgm:t>
    </dgm:pt>
    <dgm:pt modelId="{2233F2F7-CE73-4015-8FE0-81F44FE68ED9}" type="sibTrans" cxnId="{29632AB4-8802-48B4-AE99-1D065CE11D60}">
      <dgm:prSet/>
      <dgm:spPr/>
      <dgm:t>
        <a:bodyPr/>
        <a:lstStyle/>
        <a:p>
          <a:endParaRPr lang="fr-FR" sz="2400"/>
        </a:p>
      </dgm:t>
    </dgm:pt>
    <dgm:pt modelId="{237C0B75-5B99-41B9-BA59-07F5EEFF2E76}">
      <dgm:prSet phldrT="[Texte]" custT="1"/>
      <dgm:spPr/>
      <dgm:t>
        <a:bodyPr/>
        <a:lstStyle/>
        <a:p>
          <a:pPr algn="l"/>
          <a:r>
            <a:rPr lang="fr-FR" sz="1050" b="1" dirty="0">
              <a:latin typeface="Cambria" panose="02040503050406030204" pitchFamily="18" charset="0"/>
              <a:ea typeface="Cambria" panose="02040503050406030204" pitchFamily="18" charset="0"/>
              <a:cs typeface="Aharoni" pitchFamily="2" charset="-79"/>
            </a:rPr>
            <a:t>Expérience </a:t>
          </a:r>
          <a:r>
            <a:rPr lang="fr-FR" sz="1050" b="1" u="sng" dirty="0">
              <a:latin typeface="Cambria" panose="02040503050406030204" pitchFamily="18" charset="0"/>
              <a:ea typeface="Cambria" panose="02040503050406030204" pitchFamily="18" charset="0"/>
              <a:cs typeface="Aharoni" pitchFamily="2" charset="-79"/>
            </a:rPr>
            <a:t>du secteur privé </a:t>
          </a:r>
          <a:endParaRPr lang="fr-FR" sz="1050" u="sng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8B53A53-174E-4640-AEF4-71C5139EC69B}" type="parTrans" cxnId="{8DB4F5FD-3217-4AD8-9210-C3E73827FC62}">
      <dgm:prSet/>
      <dgm:spPr/>
      <dgm:t>
        <a:bodyPr/>
        <a:lstStyle/>
        <a:p>
          <a:endParaRPr lang="fr-FR" sz="2400"/>
        </a:p>
      </dgm:t>
    </dgm:pt>
    <dgm:pt modelId="{3724FEB7-845C-4874-B73B-23E523955B55}" type="sibTrans" cxnId="{8DB4F5FD-3217-4AD8-9210-C3E73827FC62}">
      <dgm:prSet/>
      <dgm:spPr/>
      <dgm:t>
        <a:bodyPr/>
        <a:lstStyle/>
        <a:p>
          <a:endParaRPr lang="fr-FR" sz="2400"/>
        </a:p>
      </dgm:t>
    </dgm:pt>
    <dgm:pt modelId="{07F7E6D1-86A5-4579-A6F6-4F0038CE6413}" type="pres">
      <dgm:prSet presAssocID="{88FA4514-F45E-4D6F-B339-FC7A61C3F9C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5CDCDC11-ABB0-430C-99F8-DE70DAA3DE44}" type="pres">
      <dgm:prSet presAssocID="{88FA4514-F45E-4D6F-B339-FC7A61C3F9C9}" presName="cycle" presStyleCnt="0"/>
      <dgm:spPr/>
    </dgm:pt>
    <dgm:pt modelId="{E607B7C8-E5E2-4AA5-8AF6-F826A5EB85DD}" type="pres">
      <dgm:prSet presAssocID="{808BE10D-9904-4142-A8B1-8C6AF9642CCB}" presName="nodeFirstNode" presStyleLbl="node1" presStyleIdx="0" presStyleCnt="1" custScaleY="178416" custRadScaleRad="97110" custRadScaleInc="53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B0FECB1-49B2-4437-B0D9-53A9D655C13B}" type="presOf" srcId="{88FA4514-F45E-4D6F-B339-FC7A61C3F9C9}" destId="{07F7E6D1-86A5-4579-A6F6-4F0038CE6413}" srcOrd="0" destOrd="0" presId="urn:microsoft.com/office/officeart/2005/8/layout/cycle3#2"/>
    <dgm:cxn modelId="{61241CBD-2346-42FF-B256-592EB54A0970}" type="presOf" srcId="{F2D341DA-1A37-4F1D-ABC6-48D78F09A94A}" destId="{E607B7C8-E5E2-4AA5-8AF6-F826A5EB85DD}" srcOrd="0" destOrd="1" presId="urn:microsoft.com/office/officeart/2005/8/layout/cycle3#2"/>
    <dgm:cxn modelId="{E43215FE-5CFC-44E6-AB5B-EFBFA3240AF0}" type="presOf" srcId="{808BE10D-9904-4142-A8B1-8C6AF9642CCB}" destId="{E607B7C8-E5E2-4AA5-8AF6-F826A5EB85DD}" srcOrd="0" destOrd="0" presId="urn:microsoft.com/office/officeart/2005/8/layout/cycle3#2"/>
    <dgm:cxn modelId="{521D0FE4-1589-40C7-8460-30FFCA9D21F0}" srcId="{808BE10D-9904-4142-A8B1-8C6AF9642CCB}" destId="{F2D341DA-1A37-4F1D-ABC6-48D78F09A94A}" srcOrd="0" destOrd="0" parTransId="{9C884DC5-0C18-479C-A35B-E481D0901CF2}" sibTransId="{40280B35-5FD5-4F60-B334-AB6703837698}"/>
    <dgm:cxn modelId="{FDEE6D16-BF8A-4FA0-A61A-422C3F890FD2}" type="presOf" srcId="{E6312B94-83DF-4F35-8091-28EB30C4AB48}" destId="{E607B7C8-E5E2-4AA5-8AF6-F826A5EB85DD}" srcOrd="0" destOrd="2" presId="urn:microsoft.com/office/officeart/2005/8/layout/cycle3#2"/>
    <dgm:cxn modelId="{4D901D85-87A3-4CA3-8949-1C68D97EEA89}" type="presOf" srcId="{237C0B75-5B99-41B9-BA59-07F5EEFF2E76}" destId="{E607B7C8-E5E2-4AA5-8AF6-F826A5EB85DD}" srcOrd="0" destOrd="3" presId="urn:microsoft.com/office/officeart/2005/8/layout/cycle3#2"/>
    <dgm:cxn modelId="{8DB4F5FD-3217-4AD8-9210-C3E73827FC62}" srcId="{808BE10D-9904-4142-A8B1-8C6AF9642CCB}" destId="{237C0B75-5B99-41B9-BA59-07F5EEFF2E76}" srcOrd="2" destOrd="0" parTransId="{18B53A53-174E-4640-AEF4-71C5139EC69B}" sibTransId="{3724FEB7-845C-4874-B73B-23E523955B55}"/>
    <dgm:cxn modelId="{29632AB4-8802-48B4-AE99-1D065CE11D60}" srcId="{808BE10D-9904-4142-A8B1-8C6AF9642CCB}" destId="{E6312B94-83DF-4F35-8091-28EB30C4AB48}" srcOrd="1" destOrd="0" parTransId="{7F1380F0-C4DD-477C-9BC4-DA8AE9025DF0}" sibTransId="{2233F2F7-CE73-4015-8FE0-81F44FE68ED9}"/>
    <dgm:cxn modelId="{A5652BCA-A776-4E47-B45A-0F3FE180B77B}" srcId="{88FA4514-F45E-4D6F-B339-FC7A61C3F9C9}" destId="{808BE10D-9904-4142-A8B1-8C6AF9642CCB}" srcOrd="0" destOrd="0" parTransId="{A6A12076-D772-4E66-8D75-E0CBCDDCC85E}" sibTransId="{C4B78E14-71D8-4574-BD53-A09F5E3065AE}"/>
    <dgm:cxn modelId="{93592AD2-FCB9-4C40-8DFB-11CB07FDD88F}" type="presParOf" srcId="{07F7E6D1-86A5-4579-A6F6-4F0038CE6413}" destId="{5CDCDC11-ABB0-430C-99F8-DE70DAA3DE44}" srcOrd="0" destOrd="0" presId="urn:microsoft.com/office/officeart/2005/8/layout/cycle3#2"/>
    <dgm:cxn modelId="{E4333A13-F001-49E6-B123-6CC2FAA60647}" type="presParOf" srcId="{5CDCDC11-ABB0-430C-99F8-DE70DAA3DE44}" destId="{E607B7C8-E5E2-4AA5-8AF6-F826A5EB85DD}" srcOrd="0" destOrd="0" presId="urn:microsoft.com/office/officeart/2005/8/layout/cycle3#2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9325EC-1C1D-4549-B683-E91815C85617}">
      <dsp:nvSpPr>
        <dsp:cNvPr id="0" name=""/>
        <dsp:cNvSpPr/>
      </dsp:nvSpPr>
      <dsp:spPr>
        <a:xfrm>
          <a:off x="850525" y="821"/>
          <a:ext cx="1713147" cy="1713147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4280" tIns="15240" rIns="9428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>
              <a:latin typeface="Cambria" panose="02040503050406030204" pitchFamily="18" charset="0"/>
              <a:ea typeface="Cambria" panose="02040503050406030204" pitchFamily="18" charset="0"/>
            </a:rPr>
            <a:t>Mise en ouvre du dispositions du décret de sauvegarde</a:t>
          </a:r>
          <a:endParaRPr lang="fr-FR" sz="1200" b="1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1101410" y="251706"/>
        <a:ext cx="1211377" cy="1211377"/>
      </dsp:txXfrm>
    </dsp:sp>
    <dsp:sp modelId="{BE11B366-E56E-4C67-9ECC-37245B8B189B}">
      <dsp:nvSpPr>
        <dsp:cNvPr id="0" name=""/>
        <dsp:cNvSpPr/>
      </dsp:nvSpPr>
      <dsp:spPr>
        <a:xfrm>
          <a:off x="2221043" y="821"/>
          <a:ext cx="1713147" cy="1713147"/>
        </a:xfrm>
        <a:prstGeom prst="ellipse">
          <a:avLst/>
        </a:prstGeom>
        <a:solidFill>
          <a:schemeClr val="accent2">
            <a:alpha val="50000"/>
            <a:hueOff val="1560507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4280" tIns="15240" rIns="9428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>
              <a:latin typeface="Cambria" panose="02040503050406030204" pitchFamily="18" charset="0"/>
              <a:ea typeface="Cambria" panose="02040503050406030204" pitchFamily="18" charset="0"/>
            </a:rPr>
            <a:t>Suivi des performance de service d’Irrigation</a:t>
          </a:r>
          <a:endParaRPr lang="fr-FR" sz="1200" b="1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2471928" y="251706"/>
        <a:ext cx="1211377" cy="1211377"/>
      </dsp:txXfrm>
    </dsp:sp>
    <dsp:sp modelId="{B0FD503B-9BE2-47AC-A3FC-7FF4A5FA59CA}">
      <dsp:nvSpPr>
        <dsp:cNvPr id="0" name=""/>
        <dsp:cNvSpPr/>
      </dsp:nvSpPr>
      <dsp:spPr>
        <a:xfrm>
          <a:off x="5113812" y="0"/>
          <a:ext cx="1873103" cy="1713147"/>
        </a:xfrm>
        <a:prstGeom prst="ellipse">
          <a:avLst/>
        </a:prstGeom>
        <a:solidFill>
          <a:schemeClr val="accent2">
            <a:alpha val="50000"/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4280" tIns="15240" rIns="9428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>
              <a:latin typeface="Cambria" panose="02040503050406030204" pitchFamily="18" charset="0"/>
              <a:ea typeface="Cambria" panose="02040503050406030204" pitchFamily="18" charset="0"/>
            </a:rPr>
            <a:t>Développement de projets similaires dans la région/ SDEM TIZNIT - TAROUDANT</a:t>
          </a:r>
          <a:endParaRPr lang="fr-FR" sz="1200" b="1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5388122" y="250885"/>
        <a:ext cx="1324483" cy="1211377"/>
      </dsp:txXfrm>
    </dsp:sp>
    <dsp:sp modelId="{3931872D-8C02-4162-8854-71AB34AF7A13}">
      <dsp:nvSpPr>
        <dsp:cNvPr id="0" name=""/>
        <dsp:cNvSpPr/>
      </dsp:nvSpPr>
      <dsp:spPr>
        <a:xfrm>
          <a:off x="3696696" y="0"/>
          <a:ext cx="1713147" cy="1713147"/>
        </a:xfrm>
        <a:prstGeom prst="ellipse">
          <a:avLst/>
        </a:prstGeom>
        <a:solidFill>
          <a:schemeClr val="accent2">
            <a:alpha val="50000"/>
            <a:hueOff val="4681520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4280" tIns="15240" rIns="9428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>
              <a:latin typeface="Cambria" panose="02040503050406030204" pitchFamily="18" charset="0"/>
              <a:ea typeface="Cambria" panose="02040503050406030204" pitchFamily="18" charset="0"/>
            </a:rPr>
            <a:t>Extension de la capacité de la station/superficie irriguée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3947581" y="250885"/>
        <a:ext cx="1211377" cy="12113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07B7C8-E5E2-4AA5-8AF6-F826A5EB85DD}">
      <dsp:nvSpPr>
        <dsp:cNvPr id="0" name=""/>
        <dsp:cNvSpPr/>
      </dsp:nvSpPr>
      <dsp:spPr>
        <a:xfrm>
          <a:off x="0" y="60099"/>
          <a:ext cx="2040772" cy="182053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i="1" kern="1200" dirty="0">
              <a:latin typeface="Cambria" panose="02040503050406030204" pitchFamily="18" charset="0"/>
              <a:ea typeface="Cambria" panose="02040503050406030204" pitchFamily="18" charset="0"/>
            </a:rPr>
            <a:t>Objectifs</a:t>
          </a: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50" b="1" u="sng" kern="1200" dirty="0">
              <a:latin typeface="Cambria" panose="02040503050406030204" pitchFamily="18" charset="0"/>
              <a:ea typeface="Cambria" panose="02040503050406030204" pitchFamily="18" charset="0"/>
              <a:cs typeface="Aharoni" pitchFamily="2" charset="-79"/>
            </a:rPr>
            <a:t>Préservation des eaux souterraines </a:t>
          </a:r>
          <a:endParaRPr lang="fr-FR" sz="1050" u="sng" kern="1200" dirty="0">
            <a:latin typeface="Cambria" panose="02040503050406030204" pitchFamily="18" charset="0"/>
            <a:ea typeface="Cambria" panose="02040503050406030204" pitchFamily="18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50" b="1" u="sng" kern="1200" dirty="0">
              <a:latin typeface="Cambria" panose="02040503050406030204" pitchFamily="18" charset="0"/>
              <a:ea typeface="Cambria" panose="02040503050406030204" pitchFamily="18" charset="0"/>
              <a:cs typeface="Aharoni" pitchFamily="2" charset="-79"/>
            </a:rPr>
            <a:t>Durabilité de l’activité et des investissements agricoles </a:t>
          </a:r>
          <a:endParaRPr lang="fr-FR" sz="1050" u="sng" kern="1200" dirty="0">
            <a:latin typeface="Cambria" panose="02040503050406030204" pitchFamily="18" charset="0"/>
            <a:ea typeface="Cambria" panose="02040503050406030204" pitchFamily="18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50" b="1" kern="1200" dirty="0">
              <a:latin typeface="Cambria" panose="02040503050406030204" pitchFamily="18" charset="0"/>
              <a:ea typeface="Cambria" panose="02040503050406030204" pitchFamily="18" charset="0"/>
              <a:cs typeface="Aharoni" pitchFamily="2" charset="-79"/>
            </a:rPr>
            <a:t>Expérience </a:t>
          </a:r>
          <a:r>
            <a:rPr lang="fr-FR" sz="1050" b="1" u="sng" kern="1200" dirty="0">
              <a:latin typeface="Cambria" panose="02040503050406030204" pitchFamily="18" charset="0"/>
              <a:ea typeface="Cambria" panose="02040503050406030204" pitchFamily="18" charset="0"/>
              <a:cs typeface="Aharoni" pitchFamily="2" charset="-79"/>
            </a:rPr>
            <a:t>du secteur privé </a:t>
          </a:r>
          <a:endParaRPr lang="fr-FR" sz="1050" u="sng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88871" y="148970"/>
        <a:ext cx="1863030" cy="16427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#2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#2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dstNode" val="node1"/>
                <dgm:param type="connRout" val="longCurve"/>
                <dgm:param type="begPts" val="midR"/>
                <dgm:param type="endPts" val="midL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dstNode" val="node1"/>
                <dgm:param type="connRout" val="longCurve"/>
                <dgm:param type="begPts" val="midL"/>
                <dgm:param type="endPts" val="midR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dstNode" val="nodeFirstNode"/>
                      <dgm:param type="connRout" val="longCurve"/>
                      <dgm:param type="begPts" val="midR"/>
                      <dgm:param type="endPts" val="midL"/>
                    </dgm:alg>
                  </dgm:if>
                  <dgm:else name="Name15">
                    <dgm:alg type="conn">
                      <dgm:param type="dstNode" val="nodeFirstNode"/>
                      <dgm:param type="connRout" val="longCurve"/>
                      <dgm:param type="begPts" val="midL"/>
                      <dgm:param type="endPts" val="midR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0.40533</cdr:x>
      <cdr:y>0.45444</cdr:y>
    </cdr:from>
    <cdr:to>
      <cdr:x>0.66364</cdr:x>
      <cdr:y>0.5736</cdr:y>
    </cdr:to>
    <cdr:sp macro="" textlink="">
      <cdr:nvSpPr>
        <cdr:cNvPr id="3" name="Rectangle à coins arrondis 2"/>
        <cdr:cNvSpPr/>
      </cdr:nvSpPr>
      <cdr:spPr>
        <a:xfrm xmlns:a="http://schemas.openxmlformats.org/drawingml/2006/main">
          <a:off x="1803385" y="1049577"/>
          <a:ext cx="1149246" cy="275213"/>
        </a:xfrm>
        <a:prstGeom xmlns:a="http://schemas.openxmlformats.org/drawingml/2006/main" prst="wedgeRoundRectCallout">
          <a:avLst/>
        </a:prstGeom>
        <a:ln xmlns:a="http://schemas.openxmlformats.org/drawingml/2006/main" w="9525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fr-FR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>
              <a:srgbClr val="000000"/>
            </a:buClr>
            <a:buSzTx/>
            <a:buFont typeface="Arial" panose="020B0604020202020204"/>
            <a:buNone/>
            <a:tabLst/>
            <a:defRPr/>
          </a:pPr>
          <a:r>
            <a:rPr lang="fr-FR" sz="1000" b="1" dirty="0">
              <a:solidFill>
                <a:prstClr val="black"/>
              </a:solidFill>
              <a:latin typeface="Acrom ExtraBold" panose="00000900000000000000"/>
              <a:sym typeface="Arial" panose="020B0604020202020204"/>
            </a:rPr>
            <a:t>Période forte demande 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672" cy="340158"/>
          </a:xfrm>
          <a:prstGeom prst="rect">
            <a:avLst/>
          </a:prstGeom>
        </p:spPr>
        <p:txBody>
          <a:bodyPr vert="horz" lIns="72741" tIns="36370" rIns="72741" bIns="36370" rtlCol="0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24158" y="0"/>
            <a:ext cx="4301671" cy="340158"/>
          </a:xfrm>
          <a:prstGeom prst="rect">
            <a:avLst/>
          </a:prstGeom>
        </p:spPr>
        <p:txBody>
          <a:bodyPr vert="horz" lIns="72741" tIns="36370" rIns="72741" bIns="36370" rtlCol="0"/>
          <a:lstStyle>
            <a:lvl1pPr algn="r">
              <a:defRPr sz="1000"/>
            </a:lvl1pPr>
          </a:lstStyle>
          <a:p>
            <a:fld id="{133BE1A1-8F2E-4158-98C3-A5139459FAC3}" type="datetimeFigureOut">
              <a:rPr lang="en-US" smtClean="0"/>
              <a:t>2/1/24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048000" y="850900"/>
            <a:ext cx="3832225" cy="2292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72741" tIns="36370" rIns="72741" bIns="36370" rtlCol="0" anchor="ctr"/>
          <a:lstStyle/>
          <a:p>
            <a:endParaRPr lang="en-US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3063" y="3271279"/>
            <a:ext cx="7942101" cy="2677373"/>
          </a:xfrm>
          <a:prstGeom prst="rect">
            <a:avLst/>
          </a:prstGeom>
        </p:spPr>
        <p:txBody>
          <a:bodyPr vert="horz" lIns="72741" tIns="36370" rIns="72741" bIns="3637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57517"/>
            <a:ext cx="4301672" cy="340158"/>
          </a:xfrm>
          <a:prstGeom prst="rect">
            <a:avLst/>
          </a:prstGeom>
        </p:spPr>
        <p:txBody>
          <a:bodyPr vert="horz" lIns="72741" tIns="36370" rIns="72741" bIns="36370" rtlCol="0" anchor="b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24158" y="6457517"/>
            <a:ext cx="4301671" cy="340158"/>
          </a:xfrm>
          <a:prstGeom prst="rect">
            <a:avLst/>
          </a:prstGeom>
        </p:spPr>
        <p:txBody>
          <a:bodyPr vert="horz" lIns="72741" tIns="36370" rIns="72741" bIns="36370" rtlCol="0" anchor="b"/>
          <a:lstStyle>
            <a:lvl1pPr algn="r">
              <a:defRPr sz="1000"/>
            </a:lvl1pPr>
          </a:lstStyle>
          <a:p>
            <a:fld id="{C595F20E-2A11-49B0-9470-59D0C5616F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561975" y="685800"/>
            <a:ext cx="573405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507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8" Type="http://schemas.openxmlformats.org/officeDocument/2006/relationships/image" Target="../media/image22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5979871"/>
            <a:ext cx="13145135" cy="50800"/>
          </a:xfrm>
          <a:custGeom>
            <a:avLst/>
            <a:gdLst/>
            <a:ahLst/>
            <a:cxnLst/>
            <a:rect l="l" t="t" r="r" b="b"/>
            <a:pathLst>
              <a:path w="13145135" h="50800">
                <a:moveTo>
                  <a:pt x="13144531" y="0"/>
                </a:moveTo>
                <a:lnTo>
                  <a:pt x="0" y="0"/>
                </a:lnTo>
                <a:lnTo>
                  <a:pt x="0" y="50800"/>
                </a:lnTo>
                <a:lnTo>
                  <a:pt x="13144531" y="50800"/>
                </a:lnTo>
                <a:lnTo>
                  <a:pt x="13144531" y="0"/>
                </a:lnTo>
                <a:close/>
              </a:path>
            </a:pathLst>
          </a:custGeom>
          <a:solidFill>
            <a:srgbClr val="A1C01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112167"/>
            <a:ext cx="13144500" cy="1753831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0" y="6112167"/>
            <a:ext cx="13144500" cy="1753870"/>
          </a:xfrm>
          <a:custGeom>
            <a:avLst/>
            <a:gdLst/>
            <a:ahLst/>
            <a:cxnLst/>
            <a:rect l="l" t="t" r="r" b="b"/>
            <a:pathLst>
              <a:path w="13144500" h="1753870">
                <a:moveTo>
                  <a:pt x="13144500" y="0"/>
                </a:moveTo>
                <a:lnTo>
                  <a:pt x="0" y="0"/>
                </a:lnTo>
                <a:lnTo>
                  <a:pt x="0" y="1753831"/>
                </a:lnTo>
                <a:lnTo>
                  <a:pt x="13144500" y="1753831"/>
                </a:lnTo>
                <a:lnTo>
                  <a:pt x="13144500" y="0"/>
                </a:lnTo>
                <a:close/>
              </a:path>
            </a:pathLst>
          </a:custGeom>
          <a:solidFill>
            <a:srgbClr val="53A631">
              <a:alpha val="5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588479"/>
            <a:ext cx="13161644" cy="212090"/>
          </a:xfrm>
          <a:custGeom>
            <a:avLst/>
            <a:gdLst/>
            <a:ahLst/>
            <a:cxnLst/>
            <a:rect l="l" t="t" r="r" b="b"/>
            <a:pathLst>
              <a:path w="13161644" h="212090">
                <a:moveTo>
                  <a:pt x="13161644" y="200704"/>
                </a:moveTo>
                <a:lnTo>
                  <a:pt x="4404754" y="211658"/>
                </a:lnTo>
                <a:lnTo>
                  <a:pt x="4108425" y="0"/>
                </a:lnTo>
                <a:lnTo>
                  <a:pt x="0" y="14421"/>
                </a:lnTo>
              </a:path>
            </a:pathLst>
          </a:custGeom>
          <a:ln w="50800">
            <a:solidFill>
              <a:srgbClr val="239DD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3571366" y="0"/>
            <a:ext cx="9590405" cy="729615"/>
          </a:xfrm>
          <a:custGeom>
            <a:avLst/>
            <a:gdLst/>
            <a:ahLst/>
            <a:cxnLst/>
            <a:rect l="l" t="t" r="r" b="b"/>
            <a:pathLst>
              <a:path w="9590405" h="729615">
                <a:moveTo>
                  <a:pt x="9590227" y="0"/>
                </a:moveTo>
                <a:lnTo>
                  <a:pt x="0" y="0"/>
                </a:lnTo>
                <a:lnTo>
                  <a:pt x="833424" y="718464"/>
                </a:lnTo>
                <a:lnTo>
                  <a:pt x="9590227" y="729297"/>
                </a:lnTo>
                <a:lnTo>
                  <a:pt x="9590227" y="0"/>
                </a:lnTo>
                <a:close/>
              </a:path>
            </a:pathLst>
          </a:custGeom>
          <a:solidFill>
            <a:srgbClr val="A1C0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0" y="0"/>
            <a:ext cx="9229725" cy="511809"/>
          </a:xfrm>
          <a:custGeom>
            <a:avLst/>
            <a:gdLst/>
            <a:ahLst/>
            <a:cxnLst/>
            <a:rect l="l" t="t" r="r" b="b"/>
            <a:pathLst>
              <a:path w="9229725" h="511809">
                <a:moveTo>
                  <a:pt x="9229178" y="0"/>
                </a:moveTo>
                <a:lnTo>
                  <a:pt x="0" y="0"/>
                </a:lnTo>
                <a:lnTo>
                  <a:pt x="0" y="511543"/>
                </a:lnTo>
                <a:lnTo>
                  <a:pt x="8946019" y="511543"/>
                </a:lnTo>
                <a:lnTo>
                  <a:pt x="9229178" y="0"/>
                </a:lnTo>
                <a:close/>
              </a:path>
            </a:pathLst>
          </a:custGeom>
          <a:solidFill>
            <a:srgbClr val="F396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330386" y="3055264"/>
            <a:ext cx="8502777" cy="5137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974532" y="4405884"/>
            <a:ext cx="9214485" cy="19669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500" b="0" i="0">
                <a:solidFill>
                  <a:schemeClr val="bg1"/>
                </a:solidFill>
                <a:latin typeface="Calibri" panose="020F0502020204030204"/>
                <a:cs typeface="Calibri" panose="020F0502020204030204"/>
              </a:defRPr>
            </a:lvl1pPr>
          </a:lstStyle>
          <a:p>
            <a:pPr marL="177165">
              <a:lnSpc>
                <a:spcPct val="100000"/>
              </a:lnSpc>
              <a:spcBef>
                <a:spcPts val="435"/>
              </a:spcBef>
            </a:pPr>
            <a:fld id="{81D60167-4931-47E6-BA6A-407CBD079E47}" type="slidenum">
              <a:rPr spc="15" dirty="0"/>
              <a:t>‹#›</a:t>
            </a:fld>
            <a:endParaRPr spc="1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50" b="1" i="0">
                <a:solidFill>
                  <a:schemeClr val="bg1"/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500" b="0" i="0">
                <a:solidFill>
                  <a:schemeClr val="bg1"/>
                </a:solidFill>
                <a:latin typeface="Calibri" panose="020F0502020204030204"/>
                <a:cs typeface="Calibri" panose="020F0502020204030204"/>
              </a:defRPr>
            </a:lvl1pPr>
          </a:lstStyle>
          <a:p>
            <a:pPr marL="177165">
              <a:lnSpc>
                <a:spcPct val="100000"/>
              </a:lnSpc>
              <a:spcBef>
                <a:spcPts val="435"/>
              </a:spcBef>
            </a:pPr>
            <a:fld id="{81D60167-4931-47E6-BA6A-407CBD079E47}" type="slidenum">
              <a:rPr spc="15" dirty="0"/>
              <a:t>‹#›</a:t>
            </a:fld>
            <a:endParaRPr spc="1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50" b="1" i="0">
                <a:solidFill>
                  <a:schemeClr val="bg1"/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58177" y="1809559"/>
            <a:ext cx="5726144" cy="51926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779228" y="1809559"/>
            <a:ext cx="5726144" cy="51926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500" b="0" i="0">
                <a:solidFill>
                  <a:schemeClr val="bg1"/>
                </a:solidFill>
                <a:latin typeface="Calibri" panose="020F0502020204030204"/>
                <a:cs typeface="Calibri" panose="020F0502020204030204"/>
              </a:defRPr>
            </a:lvl1pPr>
          </a:lstStyle>
          <a:p>
            <a:pPr marL="177165">
              <a:lnSpc>
                <a:spcPct val="100000"/>
              </a:lnSpc>
              <a:spcBef>
                <a:spcPts val="435"/>
              </a:spcBef>
            </a:pPr>
            <a:fld id="{81D60167-4931-47E6-BA6A-407CBD079E47}" type="slidenum">
              <a:rPr spc="15" dirty="0"/>
              <a:t>‹#›</a:t>
            </a:fld>
            <a:endParaRPr spc="1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568058"/>
            <a:ext cx="13161644" cy="212090"/>
          </a:xfrm>
          <a:custGeom>
            <a:avLst/>
            <a:gdLst/>
            <a:ahLst/>
            <a:cxnLst/>
            <a:rect l="l" t="t" r="r" b="b"/>
            <a:pathLst>
              <a:path w="13161644" h="212090">
                <a:moveTo>
                  <a:pt x="13161644" y="201060"/>
                </a:moveTo>
                <a:lnTo>
                  <a:pt x="4689106" y="211658"/>
                </a:lnTo>
                <a:lnTo>
                  <a:pt x="4392776" y="0"/>
                </a:lnTo>
                <a:lnTo>
                  <a:pt x="0" y="16588"/>
                </a:lnTo>
              </a:path>
            </a:pathLst>
          </a:custGeom>
          <a:ln w="50800">
            <a:solidFill>
              <a:srgbClr val="239DD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3825443" y="0"/>
            <a:ext cx="9336405" cy="709930"/>
          </a:xfrm>
          <a:custGeom>
            <a:avLst/>
            <a:gdLst/>
            <a:ahLst/>
            <a:cxnLst/>
            <a:rect l="l" t="t" r="r" b="b"/>
            <a:pathLst>
              <a:path w="9336405" h="709930">
                <a:moveTo>
                  <a:pt x="9336150" y="0"/>
                </a:moveTo>
                <a:lnTo>
                  <a:pt x="2359012" y="0"/>
                </a:lnTo>
                <a:lnTo>
                  <a:pt x="0" y="35217"/>
                </a:lnTo>
                <a:lnTo>
                  <a:pt x="863612" y="699287"/>
                </a:lnTo>
                <a:lnTo>
                  <a:pt x="9336150" y="709498"/>
                </a:lnTo>
                <a:lnTo>
                  <a:pt x="9336150" y="0"/>
                </a:lnTo>
                <a:close/>
              </a:path>
            </a:pathLst>
          </a:custGeom>
          <a:solidFill>
            <a:srgbClr val="A1C0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0"/>
            <a:ext cx="7228840" cy="491490"/>
          </a:xfrm>
          <a:custGeom>
            <a:avLst/>
            <a:gdLst/>
            <a:ahLst/>
            <a:cxnLst/>
            <a:rect l="l" t="t" r="r" b="b"/>
            <a:pathLst>
              <a:path w="7228840" h="491490">
                <a:moveTo>
                  <a:pt x="7228814" y="0"/>
                </a:moveTo>
                <a:lnTo>
                  <a:pt x="0" y="0"/>
                </a:lnTo>
                <a:lnTo>
                  <a:pt x="0" y="491121"/>
                </a:lnTo>
                <a:lnTo>
                  <a:pt x="6956971" y="491121"/>
                </a:lnTo>
                <a:lnTo>
                  <a:pt x="7228814" y="0"/>
                </a:lnTo>
                <a:close/>
              </a:path>
            </a:pathLst>
          </a:custGeom>
          <a:solidFill>
            <a:srgbClr val="F396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8556345" y="434847"/>
            <a:ext cx="1858645" cy="1858645"/>
          </a:xfrm>
          <a:custGeom>
            <a:avLst/>
            <a:gdLst/>
            <a:ahLst/>
            <a:cxnLst/>
            <a:rect l="l" t="t" r="r" b="b"/>
            <a:pathLst>
              <a:path w="1858645" h="1858645">
                <a:moveTo>
                  <a:pt x="929106" y="0"/>
                </a:moveTo>
                <a:lnTo>
                  <a:pt x="0" y="929119"/>
                </a:lnTo>
                <a:lnTo>
                  <a:pt x="929106" y="1858238"/>
                </a:lnTo>
                <a:lnTo>
                  <a:pt x="1858225" y="929119"/>
                </a:lnTo>
                <a:lnTo>
                  <a:pt x="9291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8450757" y="329272"/>
            <a:ext cx="2069464" cy="2069464"/>
          </a:xfrm>
          <a:custGeom>
            <a:avLst/>
            <a:gdLst/>
            <a:ahLst/>
            <a:cxnLst/>
            <a:rect l="l" t="t" r="r" b="b"/>
            <a:pathLst>
              <a:path w="2069465" h="2069464">
                <a:moveTo>
                  <a:pt x="2069388" y="1034694"/>
                </a:moveTo>
                <a:lnTo>
                  <a:pt x="1034694" y="2069388"/>
                </a:lnTo>
                <a:lnTo>
                  <a:pt x="0" y="1034694"/>
                </a:lnTo>
                <a:lnTo>
                  <a:pt x="1034694" y="0"/>
                </a:lnTo>
                <a:lnTo>
                  <a:pt x="2069388" y="1034694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5451348" y="434847"/>
            <a:ext cx="1858645" cy="1858645"/>
          </a:xfrm>
          <a:custGeom>
            <a:avLst/>
            <a:gdLst/>
            <a:ahLst/>
            <a:cxnLst/>
            <a:rect l="l" t="t" r="r" b="b"/>
            <a:pathLst>
              <a:path w="1858645" h="1858645">
                <a:moveTo>
                  <a:pt x="929106" y="0"/>
                </a:moveTo>
                <a:lnTo>
                  <a:pt x="0" y="929119"/>
                </a:lnTo>
                <a:lnTo>
                  <a:pt x="929106" y="1858238"/>
                </a:lnTo>
                <a:lnTo>
                  <a:pt x="1858225" y="929119"/>
                </a:lnTo>
                <a:lnTo>
                  <a:pt x="9291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5345760" y="329272"/>
            <a:ext cx="2069464" cy="2069464"/>
          </a:xfrm>
          <a:custGeom>
            <a:avLst/>
            <a:gdLst/>
            <a:ahLst/>
            <a:cxnLst/>
            <a:rect l="l" t="t" r="r" b="b"/>
            <a:pathLst>
              <a:path w="2069465" h="2069464">
                <a:moveTo>
                  <a:pt x="2069388" y="1034694"/>
                </a:moveTo>
                <a:lnTo>
                  <a:pt x="1034694" y="2069388"/>
                </a:lnTo>
                <a:lnTo>
                  <a:pt x="0" y="1034694"/>
                </a:lnTo>
                <a:lnTo>
                  <a:pt x="1034694" y="0"/>
                </a:lnTo>
                <a:lnTo>
                  <a:pt x="2069388" y="1034694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2346350" y="434847"/>
            <a:ext cx="1858645" cy="1858645"/>
          </a:xfrm>
          <a:custGeom>
            <a:avLst/>
            <a:gdLst/>
            <a:ahLst/>
            <a:cxnLst/>
            <a:rect l="l" t="t" r="r" b="b"/>
            <a:pathLst>
              <a:path w="1858645" h="1858645">
                <a:moveTo>
                  <a:pt x="929106" y="0"/>
                </a:moveTo>
                <a:lnTo>
                  <a:pt x="0" y="929119"/>
                </a:lnTo>
                <a:lnTo>
                  <a:pt x="929106" y="1858238"/>
                </a:lnTo>
                <a:lnTo>
                  <a:pt x="1858225" y="929119"/>
                </a:lnTo>
                <a:lnTo>
                  <a:pt x="9291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2240762" y="329272"/>
            <a:ext cx="2069464" cy="2069464"/>
          </a:xfrm>
          <a:custGeom>
            <a:avLst/>
            <a:gdLst/>
            <a:ahLst/>
            <a:cxnLst/>
            <a:rect l="l" t="t" r="r" b="b"/>
            <a:pathLst>
              <a:path w="2069464" h="2069464">
                <a:moveTo>
                  <a:pt x="2069388" y="1034694"/>
                </a:moveTo>
                <a:lnTo>
                  <a:pt x="1034694" y="2069388"/>
                </a:lnTo>
                <a:lnTo>
                  <a:pt x="0" y="1034694"/>
                </a:lnTo>
                <a:lnTo>
                  <a:pt x="1034694" y="0"/>
                </a:lnTo>
                <a:lnTo>
                  <a:pt x="2069388" y="1034694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5" name="bg object 2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78595" y="899858"/>
            <a:ext cx="1144168" cy="1144168"/>
          </a:xfrm>
          <a:prstGeom prst="rect">
            <a:avLst/>
          </a:prstGeom>
        </p:spPr>
      </p:pic>
      <p:sp>
        <p:nvSpPr>
          <p:cNvPr id="26" name="bg object 26"/>
          <p:cNvSpPr/>
          <p:nvPr/>
        </p:nvSpPr>
        <p:spPr>
          <a:xfrm>
            <a:off x="9395664" y="1197533"/>
            <a:ext cx="308610" cy="300355"/>
          </a:xfrm>
          <a:custGeom>
            <a:avLst/>
            <a:gdLst/>
            <a:ahLst/>
            <a:cxnLst/>
            <a:rect l="l" t="t" r="r" b="b"/>
            <a:pathLst>
              <a:path w="308609" h="300355">
                <a:moveTo>
                  <a:pt x="176706" y="0"/>
                </a:moveTo>
                <a:lnTo>
                  <a:pt x="174751" y="9107"/>
                </a:lnTo>
                <a:lnTo>
                  <a:pt x="175974" y="14374"/>
                </a:lnTo>
                <a:lnTo>
                  <a:pt x="182062" y="17811"/>
                </a:lnTo>
                <a:lnTo>
                  <a:pt x="194702" y="21424"/>
                </a:lnTo>
                <a:lnTo>
                  <a:pt x="220223" y="39246"/>
                </a:lnTo>
                <a:lnTo>
                  <a:pt x="234136" y="54319"/>
                </a:lnTo>
                <a:lnTo>
                  <a:pt x="241304" y="74861"/>
                </a:lnTo>
                <a:lnTo>
                  <a:pt x="251749" y="143391"/>
                </a:lnTo>
                <a:lnTo>
                  <a:pt x="250349" y="164361"/>
                </a:lnTo>
                <a:lnTo>
                  <a:pt x="239588" y="180585"/>
                </a:lnTo>
                <a:lnTo>
                  <a:pt x="216660" y="200647"/>
                </a:lnTo>
                <a:lnTo>
                  <a:pt x="190328" y="228279"/>
                </a:lnTo>
                <a:lnTo>
                  <a:pt x="170734" y="239114"/>
                </a:lnTo>
                <a:lnTo>
                  <a:pt x="148145" y="234610"/>
                </a:lnTo>
                <a:lnTo>
                  <a:pt x="112825" y="216230"/>
                </a:lnTo>
                <a:lnTo>
                  <a:pt x="78684" y="197018"/>
                </a:lnTo>
                <a:lnTo>
                  <a:pt x="64390" y="179454"/>
                </a:lnTo>
                <a:lnTo>
                  <a:pt x="67323" y="153493"/>
                </a:lnTo>
                <a:lnTo>
                  <a:pt x="84860" y="109093"/>
                </a:lnTo>
                <a:lnTo>
                  <a:pt x="102119" y="79175"/>
                </a:lnTo>
                <a:lnTo>
                  <a:pt x="118065" y="66970"/>
                </a:lnTo>
                <a:lnTo>
                  <a:pt x="141872" y="70466"/>
                </a:lnTo>
                <a:lnTo>
                  <a:pt x="182713" y="87655"/>
                </a:lnTo>
                <a:lnTo>
                  <a:pt x="171295" y="53995"/>
                </a:lnTo>
                <a:lnTo>
                  <a:pt x="158753" y="37501"/>
                </a:lnTo>
                <a:lnTo>
                  <a:pt x="137227" y="33425"/>
                </a:lnTo>
                <a:lnTo>
                  <a:pt x="98855" y="37020"/>
                </a:lnTo>
                <a:lnTo>
                  <a:pt x="59284" y="52665"/>
                </a:lnTo>
                <a:lnTo>
                  <a:pt x="23587" y="89064"/>
                </a:lnTo>
                <a:lnTo>
                  <a:pt x="10984" y="126619"/>
                </a:lnTo>
                <a:lnTo>
                  <a:pt x="0" y="225754"/>
                </a:lnTo>
                <a:lnTo>
                  <a:pt x="12978" y="276860"/>
                </a:lnTo>
                <a:lnTo>
                  <a:pt x="64894" y="296190"/>
                </a:lnTo>
                <a:lnTo>
                  <a:pt x="170724" y="299999"/>
                </a:lnTo>
                <a:lnTo>
                  <a:pt x="259117" y="281709"/>
                </a:lnTo>
                <a:lnTo>
                  <a:pt x="301271" y="255928"/>
                </a:lnTo>
                <a:lnTo>
                  <a:pt x="308606" y="204942"/>
                </a:lnTo>
                <a:lnTo>
                  <a:pt x="292543" y="111036"/>
                </a:lnTo>
                <a:lnTo>
                  <a:pt x="290733" y="73139"/>
                </a:lnTo>
                <a:lnTo>
                  <a:pt x="278063" y="48941"/>
                </a:lnTo>
                <a:lnTo>
                  <a:pt x="243674" y="28031"/>
                </a:lnTo>
                <a:lnTo>
                  <a:pt x="176706" y="0"/>
                </a:lnTo>
                <a:close/>
              </a:path>
            </a:pathLst>
          </a:custGeom>
          <a:solidFill>
            <a:srgbClr val="EE92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9514471" y="1116450"/>
            <a:ext cx="274955" cy="295910"/>
          </a:xfrm>
          <a:custGeom>
            <a:avLst/>
            <a:gdLst/>
            <a:ahLst/>
            <a:cxnLst/>
            <a:rect l="l" t="t" r="r" b="b"/>
            <a:pathLst>
              <a:path w="274954" h="295909">
                <a:moveTo>
                  <a:pt x="110824" y="0"/>
                </a:moveTo>
                <a:lnTo>
                  <a:pt x="67205" y="7641"/>
                </a:lnTo>
                <a:lnTo>
                  <a:pt x="0" y="42132"/>
                </a:lnTo>
                <a:lnTo>
                  <a:pt x="30210" y="27023"/>
                </a:lnTo>
                <a:lnTo>
                  <a:pt x="54425" y="23607"/>
                </a:lnTo>
                <a:lnTo>
                  <a:pt x="85374" y="33343"/>
                </a:lnTo>
                <a:lnTo>
                  <a:pt x="135788" y="57689"/>
                </a:lnTo>
                <a:lnTo>
                  <a:pt x="226025" y="116195"/>
                </a:lnTo>
                <a:lnTo>
                  <a:pt x="266090" y="160454"/>
                </a:lnTo>
                <a:lnTo>
                  <a:pt x="264968" y="212748"/>
                </a:lnTo>
                <a:lnTo>
                  <a:pt x="231648" y="295357"/>
                </a:lnTo>
                <a:lnTo>
                  <a:pt x="266029" y="213083"/>
                </a:lnTo>
                <a:lnTo>
                  <a:pt x="274578" y="163136"/>
                </a:lnTo>
                <a:lnTo>
                  <a:pt x="254674" y="125245"/>
                </a:lnTo>
                <a:lnTo>
                  <a:pt x="203695" y="79140"/>
                </a:lnTo>
                <a:lnTo>
                  <a:pt x="149956" y="22676"/>
                </a:lnTo>
                <a:lnTo>
                  <a:pt x="110824" y="0"/>
                </a:lnTo>
                <a:close/>
              </a:path>
            </a:pathLst>
          </a:custGeom>
          <a:solidFill>
            <a:srgbClr val="229A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9259126" y="965974"/>
            <a:ext cx="631825" cy="586105"/>
          </a:xfrm>
          <a:custGeom>
            <a:avLst/>
            <a:gdLst/>
            <a:ahLst/>
            <a:cxnLst/>
            <a:rect l="l" t="t" r="r" b="b"/>
            <a:pathLst>
              <a:path w="631825" h="586105">
                <a:moveTo>
                  <a:pt x="169481" y="586092"/>
                </a:moveTo>
                <a:lnTo>
                  <a:pt x="41592" y="423265"/>
                </a:lnTo>
                <a:lnTo>
                  <a:pt x="32461" y="400773"/>
                </a:lnTo>
                <a:lnTo>
                  <a:pt x="53505" y="457530"/>
                </a:lnTo>
                <a:lnTo>
                  <a:pt x="169481" y="586092"/>
                </a:lnTo>
                <a:close/>
              </a:path>
              <a:path w="631825" h="586105">
                <a:moveTo>
                  <a:pt x="554875" y="147789"/>
                </a:moveTo>
                <a:lnTo>
                  <a:pt x="460692" y="47726"/>
                </a:lnTo>
                <a:lnTo>
                  <a:pt x="452412" y="38925"/>
                </a:lnTo>
                <a:lnTo>
                  <a:pt x="379145" y="0"/>
                </a:lnTo>
                <a:lnTo>
                  <a:pt x="299897" y="28638"/>
                </a:lnTo>
                <a:lnTo>
                  <a:pt x="179463" y="122453"/>
                </a:lnTo>
                <a:lnTo>
                  <a:pt x="45643" y="234911"/>
                </a:lnTo>
                <a:lnTo>
                  <a:pt x="0" y="320687"/>
                </a:lnTo>
                <a:lnTo>
                  <a:pt x="32461" y="400773"/>
                </a:lnTo>
                <a:lnTo>
                  <a:pt x="20472" y="368414"/>
                </a:lnTo>
                <a:lnTo>
                  <a:pt x="75412" y="277101"/>
                </a:lnTo>
                <a:lnTo>
                  <a:pt x="223405" y="141935"/>
                </a:lnTo>
                <a:lnTo>
                  <a:pt x="324053" y="70827"/>
                </a:lnTo>
                <a:lnTo>
                  <a:pt x="392125" y="47726"/>
                </a:lnTo>
                <a:lnTo>
                  <a:pt x="458711" y="73202"/>
                </a:lnTo>
                <a:lnTo>
                  <a:pt x="554875" y="147789"/>
                </a:lnTo>
                <a:close/>
              </a:path>
              <a:path w="631825" h="586105">
                <a:moveTo>
                  <a:pt x="631291" y="320281"/>
                </a:moveTo>
                <a:lnTo>
                  <a:pt x="626008" y="263944"/>
                </a:lnTo>
                <a:lnTo>
                  <a:pt x="586663" y="218198"/>
                </a:lnTo>
                <a:lnTo>
                  <a:pt x="502958" y="159499"/>
                </a:lnTo>
                <a:lnTo>
                  <a:pt x="401561" y="95580"/>
                </a:lnTo>
                <a:lnTo>
                  <a:pt x="335724" y="79133"/>
                </a:lnTo>
                <a:lnTo>
                  <a:pt x="276631" y="114554"/>
                </a:lnTo>
                <a:lnTo>
                  <a:pt x="195453" y="206222"/>
                </a:lnTo>
                <a:lnTo>
                  <a:pt x="281863" y="141312"/>
                </a:lnTo>
                <a:lnTo>
                  <a:pt x="340207" y="117843"/>
                </a:lnTo>
                <a:lnTo>
                  <a:pt x="397065" y="134188"/>
                </a:lnTo>
                <a:lnTo>
                  <a:pt x="479005" y="188696"/>
                </a:lnTo>
                <a:lnTo>
                  <a:pt x="559714" y="231622"/>
                </a:lnTo>
                <a:lnTo>
                  <a:pt x="600557" y="269062"/>
                </a:lnTo>
                <a:lnTo>
                  <a:pt x="614070" y="321843"/>
                </a:lnTo>
                <a:lnTo>
                  <a:pt x="612800" y="410768"/>
                </a:lnTo>
                <a:lnTo>
                  <a:pt x="631291" y="320281"/>
                </a:lnTo>
                <a:close/>
              </a:path>
            </a:pathLst>
          </a:custGeom>
          <a:solidFill>
            <a:srgbClr val="EE92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9256877" y="1414010"/>
            <a:ext cx="737235" cy="273050"/>
          </a:xfrm>
          <a:custGeom>
            <a:avLst/>
            <a:gdLst/>
            <a:ahLst/>
            <a:cxnLst/>
            <a:rect l="l" t="t" r="r" b="b"/>
            <a:pathLst>
              <a:path w="737234" h="273050">
                <a:moveTo>
                  <a:pt x="553881" y="0"/>
                </a:moveTo>
                <a:lnTo>
                  <a:pt x="473167" y="25045"/>
                </a:lnTo>
                <a:lnTo>
                  <a:pt x="351459" y="106878"/>
                </a:lnTo>
                <a:lnTo>
                  <a:pt x="220166" y="192133"/>
                </a:lnTo>
                <a:lnTo>
                  <a:pt x="139792" y="219132"/>
                </a:lnTo>
                <a:lnTo>
                  <a:pt x="77386" y="186597"/>
                </a:lnTo>
                <a:lnTo>
                  <a:pt x="0" y="93251"/>
                </a:lnTo>
                <a:lnTo>
                  <a:pt x="113832" y="223466"/>
                </a:lnTo>
                <a:lnTo>
                  <a:pt x="191712" y="272959"/>
                </a:lnTo>
                <a:lnTo>
                  <a:pt x="269583" y="247209"/>
                </a:lnTo>
                <a:lnTo>
                  <a:pt x="383387" y="151696"/>
                </a:lnTo>
                <a:lnTo>
                  <a:pt x="490023" y="77907"/>
                </a:lnTo>
                <a:lnTo>
                  <a:pt x="562387" y="50874"/>
                </a:lnTo>
                <a:lnTo>
                  <a:pt x="633618" y="68404"/>
                </a:lnTo>
                <a:lnTo>
                  <a:pt x="736854" y="128303"/>
                </a:lnTo>
                <a:lnTo>
                  <a:pt x="629733" y="33749"/>
                </a:lnTo>
                <a:lnTo>
                  <a:pt x="553881" y="0"/>
                </a:lnTo>
                <a:close/>
              </a:path>
            </a:pathLst>
          </a:custGeom>
          <a:solidFill>
            <a:srgbClr val="A9C53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bg object 3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452571" y="920915"/>
            <a:ext cx="193700" cy="97396"/>
          </a:xfrm>
          <a:prstGeom prst="rect">
            <a:avLst/>
          </a:prstGeom>
        </p:spPr>
      </p:pic>
      <p:sp>
        <p:nvSpPr>
          <p:cNvPr id="31" name="bg object 31"/>
          <p:cNvSpPr/>
          <p:nvPr/>
        </p:nvSpPr>
        <p:spPr>
          <a:xfrm>
            <a:off x="9284183" y="763130"/>
            <a:ext cx="163195" cy="255270"/>
          </a:xfrm>
          <a:custGeom>
            <a:avLst/>
            <a:gdLst/>
            <a:ahLst/>
            <a:cxnLst/>
            <a:rect l="l" t="t" r="r" b="b"/>
            <a:pathLst>
              <a:path w="163195" h="255269">
                <a:moveTo>
                  <a:pt x="14629" y="0"/>
                </a:moveTo>
                <a:lnTo>
                  <a:pt x="0" y="81783"/>
                </a:lnTo>
                <a:lnTo>
                  <a:pt x="9891" y="135628"/>
                </a:lnTo>
                <a:lnTo>
                  <a:pt x="57594" y="185460"/>
                </a:lnTo>
                <a:lnTo>
                  <a:pt x="156399" y="255206"/>
                </a:lnTo>
                <a:lnTo>
                  <a:pt x="160852" y="192836"/>
                </a:lnTo>
                <a:lnTo>
                  <a:pt x="124459" y="192836"/>
                </a:lnTo>
                <a:lnTo>
                  <a:pt x="80674" y="150048"/>
                </a:lnTo>
                <a:lnTo>
                  <a:pt x="60302" y="109083"/>
                </a:lnTo>
                <a:lnTo>
                  <a:pt x="54536" y="78343"/>
                </a:lnTo>
                <a:lnTo>
                  <a:pt x="54571" y="66230"/>
                </a:lnTo>
                <a:lnTo>
                  <a:pt x="115159" y="66230"/>
                </a:lnTo>
                <a:lnTo>
                  <a:pt x="105584" y="56579"/>
                </a:lnTo>
                <a:lnTo>
                  <a:pt x="14629" y="0"/>
                </a:lnTo>
                <a:close/>
              </a:path>
              <a:path w="163195" h="255269">
                <a:moveTo>
                  <a:pt x="115159" y="66230"/>
                </a:moveTo>
                <a:lnTo>
                  <a:pt x="54571" y="66230"/>
                </a:lnTo>
                <a:lnTo>
                  <a:pt x="100874" y="113128"/>
                </a:lnTo>
                <a:lnTo>
                  <a:pt x="120966" y="153636"/>
                </a:lnTo>
                <a:lnTo>
                  <a:pt x="125333" y="182093"/>
                </a:lnTo>
                <a:lnTo>
                  <a:pt x="124459" y="192836"/>
                </a:lnTo>
                <a:lnTo>
                  <a:pt x="160852" y="192836"/>
                </a:lnTo>
                <a:lnTo>
                  <a:pt x="163178" y="160257"/>
                </a:lnTo>
                <a:lnTo>
                  <a:pt x="150670" y="102023"/>
                </a:lnTo>
                <a:lnTo>
                  <a:pt x="115159" y="66230"/>
                </a:lnTo>
                <a:close/>
              </a:path>
            </a:pathLst>
          </a:custGeom>
          <a:solidFill>
            <a:srgbClr val="35A33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2" name="bg object 3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871508" y="1740522"/>
            <a:ext cx="1507578" cy="317576"/>
          </a:xfrm>
          <a:prstGeom prst="rect">
            <a:avLst/>
          </a:prstGeom>
        </p:spPr>
      </p:pic>
      <p:pic>
        <p:nvPicPr>
          <p:cNvPr id="33" name="bg object 3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057677" y="2097862"/>
            <a:ext cx="1132852" cy="58191"/>
          </a:xfrm>
          <a:prstGeom prst="rect">
            <a:avLst/>
          </a:prstGeom>
        </p:spPr>
      </p:pic>
      <p:pic>
        <p:nvPicPr>
          <p:cNvPr id="34" name="bg object 3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267591" y="902931"/>
            <a:ext cx="2202688" cy="1248359"/>
          </a:xfrm>
          <a:prstGeom prst="rect">
            <a:avLst/>
          </a:prstGeom>
        </p:spPr>
      </p:pic>
      <p:pic>
        <p:nvPicPr>
          <p:cNvPr id="35" name="bg object 3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115942" y="4020210"/>
            <a:ext cx="5767298" cy="960628"/>
          </a:xfrm>
          <a:prstGeom prst="rect">
            <a:avLst/>
          </a:prstGeom>
        </p:spPr>
      </p:pic>
      <p:pic>
        <p:nvPicPr>
          <p:cNvPr id="36" name="bg object 3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278346" y="3746411"/>
            <a:ext cx="1617766" cy="1439986"/>
          </a:xfrm>
          <a:prstGeom prst="rect">
            <a:avLst/>
          </a:prstGeom>
        </p:spPr>
      </p:pic>
      <p:pic>
        <p:nvPicPr>
          <p:cNvPr id="37" name="bg object 3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691191" y="3981462"/>
            <a:ext cx="1011936" cy="1011936"/>
          </a:xfrm>
          <a:prstGeom prst="rect">
            <a:avLst/>
          </a:prstGeom>
        </p:spPr>
      </p:pic>
      <p:pic>
        <p:nvPicPr>
          <p:cNvPr id="38" name="bg object 3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711676" y="4001960"/>
            <a:ext cx="928881" cy="92889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50" b="1" i="0">
                <a:solidFill>
                  <a:schemeClr val="bg1"/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500" b="0" i="0">
                <a:solidFill>
                  <a:schemeClr val="bg1"/>
                </a:solidFill>
                <a:latin typeface="Calibri" panose="020F0502020204030204"/>
                <a:cs typeface="Calibri" panose="020F0502020204030204"/>
              </a:defRPr>
            </a:lvl1pPr>
          </a:lstStyle>
          <a:p>
            <a:pPr marL="177165">
              <a:lnSpc>
                <a:spcPct val="100000"/>
              </a:lnSpc>
              <a:spcBef>
                <a:spcPts val="435"/>
              </a:spcBef>
            </a:pPr>
            <a:fld id="{81D60167-4931-47E6-BA6A-407CBD079E47}" type="slidenum">
              <a:rPr spc="15" dirty="0"/>
              <a:t>‹#›</a:t>
            </a:fld>
            <a:endParaRPr spc="1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500" b="0" i="0">
                <a:solidFill>
                  <a:schemeClr val="bg1"/>
                </a:solidFill>
                <a:latin typeface="Calibri" panose="020F0502020204030204"/>
                <a:cs typeface="Calibri" panose="020F0502020204030204"/>
              </a:defRPr>
            </a:lvl1pPr>
          </a:lstStyle>
          <a:p>
            <a:pPr marL="177165">
              <a:lnSpc>
                <a:spcPct val="100000"/>
              </a:lnSpc>
              <a:spcBef>
                <a:spcPts val="435"/>
              </a:spcBef>
            </a:pPr>
            <a:fld id="{81D60167-4931-47E6-BA6A-407CBD079E47}" type="slidenum">
              <a:rPr spc="15" dirty="0"/>
              <a:t>‹#›</a:t>
            </a:fld>
            <a:endParaRPr spc="1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CD7ED526-1792-CE50-6369-DAEF6AE7FE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177" y="7316914"/>
            <a:ext cx="3027616" cy="276999"/>
          </a:xfrm>
        </p:spPr>
        <p:txBody>
          <a:bodyPr/>
          <a:lstStyle/>
          <a:p>
            <a:fld id="{47A3726A-D879-49A6-8D72-B2996159F9C4}" type="datetimeFigureOut">
              <a:rPr lang="fr-FR" smtClean="0"/>
              <a:t>01/02/2024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C2C80558-50E5-E70D-D946-5C88519CC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475607" y="7316914"/>
            <a:ext cx="4212336" cy="276999"/>
          </a:xfrm>
        </p:spPr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C25FF00A-D93D-7F5C-E3D4-192680D202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"/>
            <a:ext cx="13157200" cy="7866666"/>
          </a:xfrm>
          <a:prstGeom prst="rect">
            <a:avLst/>
          </a:prstGeom>
          <a:solidFill>
            <a:srgbClr val="E1B309"/>
          </a:solidFill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B8A0BBF8-DC86-5A6D-B350-B2EDBB10427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25112" y="263601"/>
            <a:ext cx="698012" cy="762453"/>
          </a:xfrm>
          <a:prstGeom prst="rect">
            <a:avLst/>
          </a:prstGeom>
        </p:spPr>
      </p:pic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053C6ACD-F423-E527-72DC-E1091F248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340415" y="7351079"/>
            <a:ext cx="544214" cy="230832"/>
          </a:xfr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fld id="{B55906CF-3814-42F9-A8A4-E1D3D0B7838F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9E7D015E-8537-3C9D-3CE2-DE9E694F8F3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074446" y="263600"/>
            <a:ext cx="698012" cy="76522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xmlns="" id="{70EC1D28-2D24-0642-6FC4-E666B1822E2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089441" y="252727"/>
            <a:ext cx="718378" cy="78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80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vide_Plan de travail 1 copie 4">
            <a:extLst>
              <a:ext uri="{FF2B5EF4-FFF2-40B4-BE49-F238E27FC236}">
                <a16:creationId xmlns:a16="http://schemas.microsoft.com/office/drawing/2014/main" xmlns="" id="{628EC620-26AF-4CA3-B617-C14B0FC9FC04}"/>
              </a:ext>
            </a:extLst>
          </p:cNvPr>
          <p:cNvPicPr>
            <a:picLocks noGrp="1" noChangeAspect="1"/>
          </p:cNvPicPr>
          <p:nvPr isPhoto="1" userDrawn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" y="0"/>
            <a:ext cx="13155487" cy="7867650"/>
          </a:xfrm>
          <a:prstGeom prst="rect">
            <a:avLst/>
          </a:prstGeom>
        </p:spPr>
      </p:pic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CD31AA47-6CF0-49FE-9488-2F8CFCF693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4050" y="564593"/>
            <a:ext cx="6992416" cy="650291"/>
          </a:xfrm>
        </p:spPr>
        <p:txBody>
          <a:bodyPr>
            <a:noAutofit/>
          </a:bodyPr>
          <a:lstStyle>
            <a:lvl1pPr marL="0" indent="0" algn="l" rtl="1">
              <a:buNone/>
              <a:defRPr sz="2374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93410" indent="0" algn="ctr">
              <a:buNone/>
              <a:defRPr sz="2158"/>
            </a:lvl2pPr>
            <a:lvl3pPr marL="986820" indent="0" algn="ctr">
              <a:buNone/>
              <a:defRPr sz="1943"/>
            </a:lvl3pPr>
            <a:lvl4pPr marL="1480231" indent="0" algn="ctr">
              <a:buNone/>
              <a:defRPr sz="1727"/>
            </a:lvl4pPr>
            <a:lvl5pPr marL="1973641" indent="0" algn="ctr">
              <a:buNone/>
              <a:defRPr sz="1727"/>
            </a:lvl5pPr>
            <a:lvl6pPr marL="2467051" indent="0" algn="ctr">
              <a:buNone/>
              <a:defRPr sz="1727"/>
            </a:lvl6pPr>
            <a:lvl7pPr marL="2960461" indent="0" algn="ctr">
              <a:buNone/>
              <a:defRPr sz="1727"/>
            </a:lvl7pPr>
            <a:lvl8pPr marL="3453872" indent="0" algn="ctr">
              <a:buNone/>
              <a:defRPr sz="1727"/>
            </a:lvl8pPr>
            <a:lvl9pPr marL="3947282" indent="0" algn="ctr">
              <a:buNone/>
              <a:defRPr sz="1727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7B7AFF61-5CC7-4BB3-A64F-2843028CA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7327" y="7337266"/>
            <a:ext cx="453605" cy="230832"/>
          </a:xfrm>
        </p:spPr>
        <p:txBody>
          <a:bodyPr/>
          <a:lstStyle>
            <a:lvl1pPr algn="ctr" rtl="1">
              <a:defRPr>
                <a:solidFill>
                  <a:schemeClr val="bg1"/>
                </a:solidFill>
                <a:latin typeface="Hacen Liner Screen Bd" panose="02000000000000000000" pitchFamily="2" charset="-78"/>
                <a:cs typeface="Hacen Liner Screen Bd" panose="02000000000000000000" pitchFamily="2" charset="-78"/>
              </a:defRPr>
            </a:lvl1pPr>
          </a:lstStyle>
          <a:p>
            <a:fld id="{A2EED4B6-2993-47E9-914C-5BEF5838F4FC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8DC6ABD9-67D5-4FD4-A88E-E46454C3C2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24832" y="445851"/>
            <a:ext cx="1421805" cy="153806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F4541A9A-38F0-46CE-86A2-1DD2023280B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59653" y="445851"/>
            <a:ext cx="1474323" cy="1567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949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85" y="-48808"/>
            <a:ext cx="13161997" cy="7916459"/>
          </a:xfrm>
          <a:prstGeom prst="rect">
            <a:avLst/>
          </a:prstGeom>
        </p:spPr>
      </p:pic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5506929" y="338808"/>
            <a:ext cx="6992416" cy="650291"/>
          </a:xfrm>
        </p:spPr>
        <p:txBody>
          <a:bodyPr/>
          <a:lstStyle>
            <a:lvl1pPr marL="0" indent="0" algn="r" rtl="1">
              <a:buNone/>
              <a:defRPr sz="2590">
                <a:solidFill>
                  <a:schemeClr val="bg1"/>
                </a:solidFill>
                <a:latin typeface="Hacen Liner XXL" panose="02000000000000000000" pitchFamily="2" charset="-78"/>
                <a:cs typeface="Hacen Liner XXL" panose="02000000000000000000" pitchFamily="2" charset="-78"/>
              </a:defRPr>
            </a:lvl1pPr>
            <a:lvl2pPr marL="493410" indent="0" algn="ctr">
              <a:buNone/>
              <a:defRPr sz="2158"/>
            </a:lvl2pPr>
            <a:lvl3pPr marL="986820" indent="0" algn="ctr">
              <a:buNone/>
              <a:defRPr sz="1943"/>
            </a:lvl3pPr>
            <a:lvl4pPr marL="1480231" indent="0" algn="ctr">
              <a:buNone/>
              <a:defRPr sz="1727"/>
            </a:lvl4pPr>
            <a:lvl5pPr marL="1973641" indent="0" algn="ctr">
              <a:buNone/>
              <a:defRPr sz="1727"/>
            </a:lvl5pPr>
            <a:lvl6pPr marL="2467051" indent="0" algn="ctr">
              <a:buNone/>
              <a:defRPr sz="1727"/>
            </a:lvl6pPr>
            <a:lvl7pPr marL="2960461" indent="0" algn="ctr">
              <a:buNone/>
              <a:defRPr sz="1727"/>
            </a:lvl7pPr>
            <a:lvl8pPr marL="3453872" indent="0" algn="ctr">
              <a:buNone/>
              <a:defRPr sz="1727"/>
            </a:lvl8pPr>
            <a:lvl9pPr marL="3947282" indent="0" algn="ctr">
              <a:buNone/>
              <a:defRPr sz="1727"/>
            </a:lvl9pPr>
          </a:lstStyle>
          <a:p>
            <a:r>
              <a:rPr lang="fr-FR"/>
              <a:t>Modifiez le style des sous-titres du masque</a:t>
            </a:r>
          </a:p>
        </p:txBody>
      </p:sp>
      <p:pic>
        <p:nvPicPr>
          <p:cNvPr id="22" name="Image 2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7132" y="1229685"/>
            <a:ext cx="1789927" cy="6643065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250313" y="7453824"/>
            <a:ext cx="453605" cy="445786"/>
          </a:xfrm>
        </p:spPr>
        <p:txBody>
          <a:bodyPr/>
          <a:lstStyle>
            <a:lvl1pPr algn="ctr" rtl="1">
              <a:defRPr>
                <a:solidFill>
                  <a:schemeClr val="bg1"/>
                </a:solidFill>
                <a:latin typeface="Hacen Liner Screen Bd" panose="02000000000000000000" pitchFamily="2" charset="-78"/>
                <a:cs typeface="Hacen Liner Screen Bd" panose="02000000000000000000" pitchFamily="2" charset="-78"/>
              </a:defRPr>
            </a:lvl1pPr>
          </a:lstStyle>
          <a:p>
            <a:pPr defTabSz="986820">
              <a:defRPr/>
            </a:pPr>
            <a:fld id="{A2EED4B6-2993-47E9-914C-5BEF5838F4FC}" type="slidenum">
              <a:rPr lang="fr-FR" smtClean="0">
                <a:solidFill>
                  <a:prstClr val="white"/>
                </a:solidFill>
              </a:rPr>
              <a:pPr defTabSz="986820">
                <a:defRPr/>
              </a:pPr>
              <a:t>‹#›</a:t>
            </a:fld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7" name="Forme libre 116"/>
          <p:cNvSpPr/>
          <p:nvPr userDrawn="1"/>
        </p:nvSpPr>
        <p:spPr>
          <a:xfrm>
            <a:off x="12202618" y="6160079"/>
            <a:ext cx="892908" cy="997297"/>
          </a:xfrm>
          <a:custGeom>
            <a:avLst/>
            <a:gdLst/>
            <a:ahLst/>
            <a:cxnLst/>
            <a:rect l="l" t="t" r="r" b="b"/>
            <a:pathLst>
              <a:path w="831744" h="869090">
                <a:moveTo>
                  <a:pt x="374101" y="859742"/>
                </a:moveTo>
                <a:cubicBezTo>
                  <a:pt x="335959" y="842775"/>
                  <a:pt x="51111" y="549782"/>
                  <a:pt x="16147" y="493788"/>
                </a:cubicBezTo>
                <a:cubicBezTo>
                  <a:pt x="-11820" y="444007"/>
                  <a:pt x="2162" y="409799"/>
                  <a:pt x="16147" y="381802"/>
                </a:cubicBezTo>
                <a:cubicBezTo>
                  <a:pt x="30133" y="353806"/>
                  <a:pt x="299029" y="28029"/>
                  <a:pt x="362597" y="8940"/>
                </a:cubicBezTo>
                <a:cubicBezTo>
                  <a:pt x="426167" y="-10150"/>
                  <a:pt x="438562" y="4769"/>
                  <a:pt x="477021" y="21666"/>
                </a:cubicBezTo>
                <a:cubicBezTo>
                  <a:pt x="515480" y="39164"/>
                  <a:pt x="799103" y="327082"/>
                  <a:pt x="824531" y="390710"/>
                </a:cubicBezTo>
                <a:cubicBezTo>
                  <a:pt x="849959" y="454339"/>
                  <a:pt x="800063" y="507965"/>
                  <a:pt x="799103" y="509484"/>
                </a:cubicBezTo>
                <a:cubicBezTo>
                  <a:pt x="799103" y="509484"/>
                  <a:pt x="549672" y="794902"/>
                  <a:pt x="507293" y="833079"/>
                </a:cubicBezTo>
                <a:cubicBezTo>
                  <a:pt x="464913" y="871255"/>
                  <a:pt x="412242" y="877191"/>
                  <a:pt x="374101" y="859742"/>
                </a:cubicBezTo>
                <a:close/>
              </a:path>
            </a:pathLst>
          </a:custGeom>
          <a:solidFill>
            <a:srgbClr val="FFF8E1"/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8" name="Forme libre 117"/>
          <p:cNvSpPr/>
          <p:nvPr userDrawn="1"/>
        </p:nvSpPr>
        <p:spPr>
          <a:xfrm>
            <a:off x="11652346" y="6795319"/>
            <a:ext cx="892908" cy="997297"/>
          </a:xfrm>
          <a:custGeom>
            <a:avLst/>
            <a:gdLst/>
            <a:ahLst/>
            <a:cxnLst/>
            <a:rect l="l" t="t" r="r" b="b"/>
            <a:pathLst>
              <a:path w="831744" h="869090">
                <a:moveTo>
                  <a:pt x="374101" y="859742"/>
                </a:moveTo>
                <a:cubicBezTo>
                  <a:pt x="335959" y="842775"/>
                  <a:pt x="51111" y="549782"/>
                  <a:pt x="16147" y="493788"/>
                </a:cubicBezTo>
                <a:cubicBezTo>
                  <a:pt x="-11820" y="444007"/>
                  <a:pt x="2162" y="409799"/>
                  <a:pt x="16147" y="381802"/>
                </a:cubicBezTo>
                <a:cubicBezTo>
                  <a:pt x="30133" y="353806"/>
                  <a:pt x="299029" y="28029"/>
                  <a:pt x="362597" y="8940"/>
                </a:cubicBezTo>
                <a:cubicBezTo>
                  <a:pt x="426167" y="-10150"/>
                  <a:pt x="438562" y="4769"/>
                  <a:pt x="477021" y="21666"/>
                </a:cubicBezTo>
                <a:cubicBezTo>
                  <a:pt x="515480" y="39164"/>
                  <a:pt x="799103" y="327082"/>
                  <a:pt x="824531" y="390710"/>
                </a:cubicBezTo>
                <a:cubicBezTo>
                  <a:pt x="849959" y="454339"/>
                  <a:pt x="800063" y="507965"/>
                  <a:pt x="799103" y="509484"/>
                </a:cubicBezTo>
                <a:cubicBezTo>
                  <a:pt x="799103" y="509484"/>
                  <a:pt x="549672" y="794902"/>
                  <a:pt x="507293" y="833079"/>
                </a:cubicBezTo>
                <a:cubicBezTo>
                  <a:pt x="464913" y="871255"/>
                  <a:pt x="412242" y="877191"/>
                  <a:pt x="374101" y="859742"/>
                </a:cubicBezTo>
                <a:close/>
              </a:path>
            </a:pathLst>
          </a:custGeom>
          <a:solidFill>
            <a:srgbClr val="FAF3E9"/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9" name="Forme libre 118"/>
          <p:cNvSpPr/>
          <p:nvPr userDrawn="1"/>
        </p:nvSpPr>
        <p:spPr>
          <a:xfrm>
            <a:off x="10462030" y="5566363"/>
            <a:ext cx="892908" cy="997297"/>
          </a:xfrm>
          <a:custGeom>
            <a:avLst/>
            <a:gdLst/>
            <a:ahLst/>
            <a:cxnLst/>
            <a:rect l="l" t="t" r="r" b="b"/>
            <a:pathLst>
              <a:path w="831744" h="869090">
                <a:moveTo>
                  <a:pt x="374101" y="859742"/>
                </a:moveTo>
                <a:cubicBezTo>
                  <a:pt x="335959" y="842775"/>
                  <a:pt x="51111" y="549782"/>
                  <a:pt x="16147" y="493788"/>
                </a:cubicBezTo>
                <a:cubicBezTo>
                  <a:pt x="-11820" y="444007"/>
                  <a:pt x="2162" y="409799"/>
                  <a:pt x="16147" y="381802"/>
                </a:cubicBezTo>
                <a:cubicBezTo>
                  <a:pt x="30133" y="353806"/>
                  <a:pt x="299029" y="28029"/>
                  <a:pt x="362597" y="8940"/>
                </a:cubicBezTo>
                <a:cubicBezTo>
                  <a:pt x="426167" y="-10150"/>
                  <a:pt x="438562" y="4769"/>
                  <a:pt x="477021" y="21666"/>
                </a:cubicBezTo>
                <a:cubicBezTo>
                  <a:pt x="515480" y="39164"/>
                  <a:pt x="799103" y="327082"/>
                  <a:pt x="824531" y="390710"/>
                </a:cubicBezTo>
                <a:cubicBezTo>
                  <a:pt x="849959" y="454339"/>
                  <a:pt x="800063" y="507965"/>
                  <a:pt x="799103" y="509484"/>
                </a:cubicBezTo>
                <a:cubicBezTo>
                  <a:pt x="799103" y="509484"/>
                  <a:pt x="549672" y="794902"/>
                  <a:pt x="507293" y="833079"/>
                </a:cubicBezTo>
                <a:cubicBezTo>
                  <a:pt x="464913" y="871255"/>
                  <a:pt x="412242" y="877191"/>
                  <a:pt x="374101" y="859742"/>
                </a:cubicBezTo>
                <a:close/>
              </a:path>
            </a:pathLst>
          </a:custGeom>
          <a:solidFill>
            <a:srgbClr val="FAF3E9">
              <a:alpha val="12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0" name="Forme libre 119"/>
          <p:cNvSpPr/>
          <p:nvPr userDrawn="1"/>
        </p:nvSpPr>
        <p:spPr>
          <a:xfrm>
            <a:off x="11592042" y="5544509"/>
            <a:ext cx="892908" cy="997297"/>
          </a:xfrm>
          <a:custGeom>
            <a:avLst/>
            <a:gdLst/>
            <a:ahLst/>
            <a:cxnLst/>
            <a:rect l="l" t="t" r="r" b="b"/>
            <a:pathLst>
              <a:path w="831744" h="869090">
                <a:moveTo>
                  <a:pt x="374101" y="859742"/>
                </a:moveTo>
                <a:cubicBezTo>
                  <a:pt x="335959" y="842775"/>
                  <a:pt x="51111" y="549782"/>
                  <a:pt x="16147" y="493788"/>
                </a:cubicBezTo>
                <a:cubicBezTo>
                  <a:pt x="-11820" y="444007"/>
                  <a:pt x="2162" y="409799"/>
                  <a:pt x="16147" y="381802"/>
                </a:cubicBezTo>
                <a:cubicBezTo>
                  <a:pt x="30133" y="353806"/>
                  <a:pt x="299029" y="28029"/>
                  <a:pt x="362597" y="8940"/>
                </a:cubicBezTo>
                <a:cubicBezTo>
                  <a:pt x="426167" y="-10150"/>
                  <a:pt x="438562" y="4769"/>
                  <a:pt x="477021" y="21666"/>
                </a:cubicBezTo>
                <a:cubicBezTo>
                  <a:pt x="515480" y="39164"/>
                  <a:pt x="799103" y="327082"/>
                  <a:pt x="824531" y="390710"/>
                </a:cubicBezTo>
                <a:cubicBezTo>
                  <a:pt x="849959" y="454339"/>
                  <a:pt x="800063" y="507965"/>
                  <a:pt x="799103" y="509484"/>
                </a:cubicBezTo>
                <a:cubicBezTo>
                  <a:pt x="799103" y="509484"/>
                  <a:pt x="549672" y="794902"/>
                  <a:pt x="507293" y="833079"/>
                </a:cubicBezTo>
                <a:cubicBezTo>
                  <a:pt x="464913" y="871255"/>
                  <a:pt x="412242" y="877191"/>
                  <a:pt x="374101" y="859742"/>
                </a:cubicBezTo>
                <a:close/>
              </a:path>
            </a:pathLst>
          </a:custGeom>
          <a:solidFill>
            <a:srgbClr val="F9FAF6">
              <a:alpha val="42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1" name="Forme libre 120"/>
          <p:cNvSpPr/>
          <p:nvPr userDrawn="1"/>
        </p:nvSpPr>
        <p:spPr>
          <a:xfrm>
            <a:off x="11041769" y="6192133"/>
            <a:ext cx="892908" cy="997297"/>
          </a:xfrm>
          <a:custGeom>
            <a:avLst/>
            <a:gdLst/>
            <a:ahLst/>
            <a:cxnLst/>
            <a:rect l="l" t="t" r="r" b="b"/>
            <a:pathLst>
              <a:path w="831744" h="869090">
                <a:moveTo>
                  <a:pt x="374101" y="859742"/>
                </a:moveTo>
                <a:cubicBezTo>
                  <a:pt x="335959" y="842775"/>
                  <a:pt x="51111" y="549782"/>
                  <a:pt x="16147" y="493788"/>
                </a:cubicBezTo>
                <a:cubicBezTo>
                  <a:pt x="-11820" y="444007"/>
                  <a:pt x="2162" y="409799"/>
                  <a:pt x="16147" y="381802"/>
                </a:cubicBezTo>
                <a:cubicBezTo>
                  <a:pt x="30133" y="353806"/>
                  <a:pt x="299029" y="28029"/>
                  <a:pt x="362597" y="8940"/>
                </a:cubicBezTo>
                <a:cubicBezTo>
                  <a:pt x="426167" y="-10150"/>
                  <a:pt x="438562" y="4769"/>
                  <a:pt x="477021" y="21666"/>
                </a:cubicBezTo>
                <a:cubicBezTo>
                  <a:pt x="515480" y="39164"/>
                  <a:pt x="799103" y="327082"/>
                  <a:pt x="824531" y="390710"/>
                </a:cubicBezTo>
                <a:cubicBezTo>
                  <a:pt x="849959" y="454339"/>
                  <a:pt x="800063" y="507965"/>
                  <a:pt x="799103" y="509484"/>
                </a:cubicBezTo>
                <a:cubicBezTo>
                  <a:pt x="799103" y="509484"/>
                  <a:pt x="549672" y="794902"/>
                  <a:pt x="507293" y="833079"/>
                </a:cubicBezTo>
                <a:cubicBezTo>
                  <a:pt x="464913" y="871255"/>
                  <a:pt x="412242" y="877191"/>
                  <a:pt x="374101" y="859742"/>
                </a:cubicBezTo>
                <a:close/>
              </a:path>
            </a:pathLst>
          </a:custGeom>
          <a:solidFill>
            <a:srgbClr val="EAE5E2">
              <a:alpha val="24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2" name="Forme libre 121"/>
          <p:cNvSpPr/>
          <p:nvPr userDrawn="1"/>
        </p:nvSpPr>
        <p:spPr>
          <a:xfrm>
            <a:off x="10496294" y="6817174"/>
            <a:ext cx="892908" cy="997297"/>
          </a:xfrm>
          <a:custGeom>
            <a:avLst/>
            <a:gdLst/>
            <a:ahLst/>
            <a:cxnLst/>
            <a:rect l="l" t="t" r="r" b="b"/>
            <a:pathLst>
              <a:path w="831744" h="869090">
                <a:moveTo>
                  <a:pt x="374101" y="859742"/>
                </a:moveTo>
                <a:cubicBezTo>
                  <a:pt x="335959" y="842775"/>
                  <a:pt x="51111" y="549782"/>
                  <a:pt x="16147" y="493788"/>
                </a:cubicBezTo>
                <a:cubicBezTo>
                  <a:pt x="-11820" y="444007"/>
                  <a:pt x="2162" y="409799"/>
                  <a:pt x="16147" y="381802"/>
                </a:cubicBezTo>
                <a:cubicBezTo>
                  <a:pt x="30133" y="353806"/>
                  <a:pt x="299029" y="28029"/>
                  <a:pt x="362597" y="8940"/>
                </a:cubicBezTo>
                <a:cubicBezTo>
                  <a:pt x="426167" y="-10150"/>
                  <a:pt x="438562" y="4769"/>
                  <a:pt x="477021" y="21666"/>
                </a:cubicBezTo>
                <a:cubicBezTo>
                  <a:pt x="515480" y="39164"/>
                  <a:pt x="799103" y="327082"/>
                  <a:pt x="824531" y="390710"/>
                </a:cubicBezTo>
                <a:cubicBezTo>
                  <a:pt x="849959" y="454339"/>
                  <a:pt x="800063" y="507965"/>
                  <a:pt x="799103" y="509484"/>
                </a:cubicBezTo>
                <a:cubicBezTo>
                  <a:pt x="799103" y="509484"/>
                  <a:pt x="549672" y="794902"/>
                  <a:pt x="507293" y="833079"/>
                </a:cubicBezTo>
                <a:cubicBezTo>
                  <a:pt x="464913" y="871255"/>
                  <a:pt x="412242" y="877191"/>
                  <a:pt x="374101" y="859742"/>
                </a:cubicBezTo>
                <a:close/>
              </a:path>
            </a:pathLst>
          </a:custGeom>
          <a:solidFill>
            <a:srgbClr val="FFF8E1">
              <a:alpha val="79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3" name="Forme libre 122"/>
          <p:cNvSpPr/>
          <p:nvPr userDrawn="1"/>
        </p:nvSpPr>
        <p:spPr>
          <a:xfrm>
            <a:off x="8785858" y="6218358"/>
            <a:ext cx="892908" cy="997297"/>
          </a:xfrm>
          <a:custGeom>
            <a:avLst/>
            <a:gdLst/>
            <a:ahLst/>
            <a:cxnLst/>
            <a:rect l="l" t="t" r="r" b="b"/>
            <a:pathLst>
              <a:path w="831744" h="869090">
                <a:moveTo>
                  <a:pt x="374101" y="859742"/>
                </a:moveTo>
                <a:cubicBezTo>
                  <a:pt x="335959" y="842775"/>
                  <a:pt x="51111" y="549782"/>
                  <a:pt x="16147" y="493788"/>
                </a:cubicBezTo>
                <a:cubicBezTo>
                  <a:pt x="-11820" y="444007"/>
                  <a:pt x="2162" y="409799"/>
                  <a:pt x="16147" y="381802"/>
                </a:cubicBezTo>
                <a:cubicBezTo>
                  <a:pt x="30133" y="353806"/>
                  <a:pt x="299029" y="28029"/>
                  <a:pt x="362597" y="8940"/>
                </a:cubicBezTo>
                <a:cubicBezTo>
                  <a:pt x="426167" y="-10150"/>
                  <a:pt x="438562" y="4769"/>
                  <a:pt x="477021" y="21666"/>
                </a:cubicBezTo>
                <a:cubicBezTo>
                  <a:pt x="515480" y="39164"/>
                  <a:pt x="799103" y="327082"/>
                  <a:pt x="824531" y="390710"/>
                </a:cubicBezTo>
                <a:cubicBezTo>
                  <a:pt x="849959" y="454339"/>
                  <a:pt x="800063" y="507965"/>
                  <a:pt x="799103" y="509484"/>
                </a:cubicBezTo>
                <a:cubicBezTo>
                  <a:pt x="799103" y="509484"/>
                  <a:pt x="549672" y="794902"/>
                  <a:pt x="507293" y="833079"/>
                </a:cubicBezTo>
                <a:cubicBezTo>
                  <a:pt x="464913" y="871255"/>
                  <a:pt x="412242" y="877191"/>
                  <a:pt x="374101" y="859742"/>
                </a:cubicBezTo>
                <a:close/>
              </a:path>
            </a:pathLst>
          </a:custGeom>
          <a:solidFill>
            <a:srgbClr val="FAF3E9">
              <a:alpha val="28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4" name="Forme libre 123"/>
          <p:cNvSpPr/>
          <p:nvPr userDrawn="1"/>
        </p:nvSpPr>
        <p:spPr>
          <a:xfrm>
            <a:off x="9943966" y="6218358"/>
            <a:ext cx="892908" cy="997297"/>
          </a:xfrm>
          <a:custGeom>
            <a:avLst/>
            <a:gdLst/>
            <a:ahLst/>
            <a:cxnLst/>
            <a:rect l="l" t="t" r="r" b="b"/>
            <a:pathLst>
              <a:path w="831744" h="869090">
                <a:moveTo>
                  <a:pt x="374101" y="859742"/>
                </a:moveTo>
                <a:cubicBezTo>
                  <a:pt x="335959" y="842775"/>
                  <a:pt x="51111" y="549782"/>
                  <a:pt x="16147" y="493788"/>
                </a:cubicBezTo>
                <a:cubicBezTo>
                  <a:pt x="-11820" y="444007"/>
                  <a:pt x="2162" y="409799"/>
                  <a:pt x="16147" y="381802"/>
                </a:cubicBezTo>
                <a:cubicBezTo>
                  <a:pt x="30133" y="353806"/>
                  <a:pt x="299029" y="28029"/>
                  <a:pt x="362597" y="8940"/>
                </a:cubicBezTo>
                <a:cubicBezTo>
                  <a:pt x="426167" y="-10150"/>
                  <a:pt x="438562" y="4769"/>
                  <a:pt x="477021" y="21666"/>
                </a:cubicBezTo>
                <a:cubicBezTo>
                  <a:pt x="515480" y="39164"/>
                  <a:pt x="799103" y="327082"/>
                  <a:pt x="824531" y="390710"/>
                </a:cubicBezTo>
                <a:cubicBezTo>
                  <a:pt x="849959" y="454339"/>
                  <a:pt x="800063" y="507965"/>
                  <a:pt x="799103" y="509484"/>
                </a:cubicBezTo>
                <a:cubicBezTo>
                  <a:pt x="799103" y="509484"/>
                  <a:pt x="549672" y="794902"/>
                  <a:pt x="507293" y="833079"/>
                </a:cubicBezTo>
                <a:cubicBezTo>
                  <a:pt x="464913" y="871255"/>
                  <a:pt x="412242" y="877191"/>
                  <a:pt x="374101" y="859742"/>
                </a:cubicBezTo>
                <a:close/>
              </a:path>
            </a:pathLst>
          </a:custGeom>
          <a:solidFill>
            <a:srgbClr val="F9FAF6">
              <a:alpha val="54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5" name="Forme libre 124"/>
          <p:cNvSpPr/>
          <p:nvPr userDrawn="1"/>
        </p:nvSpPr>
        <p:spPr>
          <a:xfrm>
            <a:off x="9366282" y="6843399"/>
            <a:ext cx="892908" cy="997297"/>
          </a:xfrm>
          <a:custGeom>
            <a:avLst/>
            <a:gdLst/>
            <a:ahLst/>
            <a:cxnLst/>
            <a:rect l="l" t="t" r="r" b="b"/>
            <a:pathLst>
              <a:path w="831744" h="869090">
                <a:moveTo>
                  <a:pt x="374101" y="859742"/>
                </a:moveTo>
                <a:cubicBezTo>
                  <a:pt x="335959" y="842775"/>
                  <a:pt x="51111" y="549782"/>
                  <a:pt x="16147" y="493788"/>
                </a:cubicBezTo>
                <a:cubicBezTo>
                  <a:pt x="-11820" y="444007"/>
                  <a:pt x="2162" y="409799"/>
                  <a:pt x="16147" y="381802"/>
                </a:cubicBezTo>
                <a:cubicBezTo>
                  <a:pt x="30133" y="353806"/>
                  <a:pt x="299029" y="28029"/>
                  <a:pt x="362597" y="8940"/>
                </a:cubicBezTo>
                <a:cubicBezTo>
                  <a:pt x="426167" y="-10150"/>
                  <a:pt x="438562" y="4769"/>
                  <a:pt x="477021" y="21666"/>
                </a:cubicBezTo>
                <a:cubicBezTo>
                  <a:pt x="515480" y="39164"/>
                  <a:pt x="799103" y="327082"/>
                  <a:pt x="824531" y="390710"/>
                </a:cubicBezTo>
                <a:cubicBezTo>
                  <a:pt x="849959" y="454339"/>
                  <a:pt x="800063" y="507965"/>
                  <a:pt x="799103" y="509484"/>
                </a:cubicBezTo>
                <a:cubicBezTo>
                  <a:pt x="799103" y="509484"/>
                  <a:pt x="549672" y="794902"/>
                  <a:pt x="507293" y="833079"/>
                </a:cubicBezTo>
                <a:cubicBezTo>
                  <a:pt x="464913" y="871255"/>
                  <a:pt x="412242" y="877191"/>
                  <a:pt x="374101" y="859742"/>
                </a:cubicBezTo>
                <a:close/>
              </a:path>
            </a:pathLst>
          </a:custGeom>
          <a:solidFill>
            <a:srgbClr val="EAE5E2">
              <a:alpha val="54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6" name="Forme libre 125"/>
          <p:cNvSpPr/>
          <p:nvPr userDrawn="1"/>
        </p:nvSpPr>
        <p:spPr>
          <a:xfrm>
            <a:off x="12137517" y="4871387"/>
            <a:ext cx="892908" cy="997297"/>
          </a:xfrm>
          <a:custGeom>
            <a:avLst/>
            <a:gdLst/>
            <a:ahLst/>
            <a:cxnLst/>
            <a:rect l="l" t="t" r="r" b="b"/>
            <a:pathLst>
              <a:path w="831744" h="869090">
                <a:moveTo>
                  <a:pt x="374101" y="859742"/>
                </a:moveTo>
                <a:cubicBezTo>
                  <a:pt x="335959" y="842775"/>
                  <a:pt x="51111" y="549782"/>
                  <a:pt x="16147" y="493788"/>
                </a:cubicBezTo>
                <a:cubicBezTo>
                  <a:pt x="-11820" y="444007"/>
                  <a:pt x="2162" y="409799"/>
                  <a:pt x="16147" y="381802"/>
                </a:cubicBezTo>
                <a:cubicBezTo>
                  <a:pt x="30133" y="353806"/>
                  <a:pt x="299029" y="28029"/>
                  <a:pt x="362597" y="8940"/>
                </a:cubicBezTo>
                <a:cubicBezTo>
                  <a:pt x="426167" y="-10150"/>
                  <a:pt x="438562" y="4769"/>
                  <a:pt x="477021" y="21666"/>
                </a:cubicBezTo>
                <a:cubicBezTo>
                  <a:pt x="515480" y="39164"/>
                  <a:pt x="799103" y="327082"/>
                  <a:pt x="824531" y="390710"/>
                </a:cubicBezTo>
                <a:cubicBezTo>
                  <a:pt x="849959" y="454339"/>
                  <a:pt x="800063" y="507965"/>
                  <a:pt x="799103" y="509484"/>
                </a:cubicBezTo>
                <a:cubicBezTo>
                  <a:pt x="799103" y="509484"/>
                  <a:pt x="549672" y="794902"/>
                  <a:pt x="507293" y="833079"/>
                </a:cubicBezTo>
                <a:cubicBezTo>
                  <a:pt x="464913" y="871255"/>
                  <a:pt x="412242" y="877191"/>
                  <a:pt x="374101" y="859742"/>
                </a:cubicBezTo>
                <a:close/>
              </a:path>
            </a:pathLst>
          </a:custGeom>
          <a:solidFill>
            <a:srgbClr val="FAF3E9">
              <a:alpha val="18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7" name="Forme libre 126"/>
          <p:cNvSpPr/>
          <p:nvPr userDrawn="1"/>
        </p:nvSpPr>
        <p:spPr>
          <a:xfrm>
            <a:off x="8235585" y="6869625"/>
            <a:ext cx="892908" cy="997297"/>
          </a:xfrm>
          <a:custGeom>
            <a:avLst/>
            <a:gdLst/>
            <a:ahLst/>
            <a:cxnLst/>
            <a:rect l="l" t="t" r="r" b="b"/>
            <a:pathLst>
              <a:path w="831744" h="869090">
                <a:moveTo>
                  <a:pt x="374101" y="859742"/>
                </a:moveTo>
                <a:cubicBezTo>
                  <a:pt x="335959" y="842775"/>
                  <a:pt x="51111" y="549782"/>
                  <a:pt x="16147" y="493788"/>
                </a:cubicBezTo>
                <a:cubicBezTo>
                  <a:pt x="-11820" y="444007"/>
                  <a:pt x="2162" y="409799"/>
                  <a:pt x="16147" y="381802"/>
                </a:cubicBezTo>
                <a:cubicBezTo>
                  <a:pt x="30133" y="353806"/>
                  <a:pt x="299029" y="28029"/>
                  <a:pt x="362597" y="8940"/>
                </a:cubicBezTo>
                <a:cubicBezTo>
                  <a:pt x="426167" y="-10150"/>
                  <a:pt x="438562" y="4769"/>
                  <a:pt x="477021" y="21666"/>
                </a:cubicBezTo>
                <a:cubicBezTo>
                  <a:pt x="515480" y="39164"/>
                  <a:pt x="799103" y="327082"/>
                  <a:pt x="824531" y="390710"/>
                </a:cubicBezTo>
                <a:cubicBezTo>
                  <a:pt x="849959" y="454339"/>
                  <a:pt x="800063" y="507965"/>
                  <a:pt x="799103" y="509484"/>
                </a:cubicBezTo>
                <a:cubicBezTo>
                  <a:pt x="799103" y="509484"/>
                  <a:pt x="549672" y="794902"/>
                  <a:pt x="507293" y="833079"/>
                </a:cubicBezTo>
                <a:cubicBezTo>
                  <a:pt x="464913" y="871255"/>
                  <a:pt x="412242" y="877191"/>
                  <a:pt x="374101" y="859742"/>
                </a:cubicBezTo>
                <a:close/>
              </a:path>
            </a:pathLst>
          </a:custGeom>
          <a:solidFill>
            <a:srgbClr val="FFF8E1">
              <a:alpha val="64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8" name="Forme libre 127"/>
          <p:cNvSpPr/>
          <p:nvPr userDrawn="1"/>
        </p:nvSpPr>
        <p:spPr>
          <a:xfrm>
            <a:off x="6526520" y="6277366"/>
            <a:ext cx="892908" cy="997297"/>
          </a:xfrm>
          <a:custGeom>
            <a:avLst/>
            <a:gdLst/>
            <a:ahLst/>
            <a:cxnLst/>
            <a:rect l="l" t="t" r="r" b="b"/>
            <a:pathLst>
              <a:path w="831744" h="869090">
                <a:moveTo>
                  <a:pt x="374101" y="859742"/>
                </a:moveTo>
                <a:cubicBezTo>
                  <a:pt x="335959" y="842775"/>
                  <a:pt x="51111" y="549782"/>
                  <a:pt x="16147" y="493788"/>
                </a:cubicBezTo>
                <a:cubicBezTo>
                  <a:pt x="-11820" y="444007"/>
                  <a:pt x="2162" y="409799"/>
                  <a:pt x="16147" y="381802"/>
                </a:cubicBezTo>
                <a:cubicBezTo>
                  <a:pt x="30133" y="353806"/>
                  <a:pt x="299029" y="28029"/>
                  <a:pt x="362597" y="8940"/>
                </a:cubicBezTo>
                <a:cubicBezTo>
                  <a:pt x="426167" y="-10150"/>
                  <a:pt x="438562" y="4769"/>
                  <a:pt x="477021" y="21666"/>
                </a:cubicBezTo>
                <a:cubicBezTo>
                  <a:pt x="515480" y="39164"/>
                  <a:pt x="799103" y="327082"/>
                  <a:pt x="824531" y="390710"/>
                </a:cubicBezTo>
                <a:cubicBezTo>
                  <a:pt x="849959" y="454339"/>
                  <a:pt x="800063" y="507965"/>
                  <a:pt x="799103" y="509484"/>
                </a:cubicBezTo>
                <a:cubicBezTo>
                  <a:pt x="799103" y="509484"/>
                  <a:pt x="549672" y="794902"/>
                  <a:pt x="507293" y="833079"/>
                </a:cubicBezTo>
                <a:cubicBezTo>
                  <a:pt x="464913" y="871255"/>
                  <a:pt x="412242" y="877191"/>
                  <a:pt x="374101" y="859742"/>
                </a:cubicBezTo>
                <a:close/>
              </a:path>
            </a:pathLst>
          </a:custGeom>
          <a:solidFill>
            <a:srgbClr val="FFF8E1">
              <a:alpha val="19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0" name="Forme libre 129"/>
          <p:cNvSpPr/>
          <p:nvPr userDrawn="1"/>
        </p:nvSpPr>
        <p:spPr>
          <a:xfrm>
            <a:off x="12245790" y="7421089"/>
            <a:ext cx="873035" cy="448019"/>
          </a:xfrm>
          <a:custGeom>
            <a:avLst/>
            <a:gdLst/>
            <a:ahLst/>
            <a:cxnLst/>
            <a:rect l="l" t="t" r="r" b="b"/>
            <a:pathLst>
              <a:path w="812774" h="390822">
                <a:moveTo>
                  <a:pt x="0" y="390822"/>
                </a:moveTo>
                <a:cubicBezTo>
                  <a:pt x="1417" y="387741"/>
                  <a:pt x="2883" y="384738"/>
                  <a:pt x="4349" y="381804"/>
                </a:cubicBezTo>
                <a:cubicBezTo>
                  <a:pt x="18335" y="353808"/>
                  <a:pt x="287230" y="28029"/>
                  <a:pt x="350798" y="8940"/>
                </a:cubicBezTo>
                <a:cubicBezTo>
                  <a:pt x="414367" y="-10150"/>
                  <a:pt x="426763" y="4769"/>
                  <a:pt x="465222" y="21666"/>
                </a:cubicBezTo>
                <a:cubicBezTo>
                  <a:pt x="503680" y="39164"/>
                  <a:pt x="787303" y="327083"/>
                  <a:pt x="812774" y="390822"/>
                </a:cubicBezTo>
                <a:cubicBezTo>
                  <a:pt x="812774" y="390822"/>
                  <a:pt x="812774" y="390822"/>
                  <a:pt x="812774" y="390822"/>
                </a:cubicBezTo>
                <a:lnTo>
                  <a:pt x="0" y="390822"/>
                </a:lnTo>
                <a:close/>
              </a:path>
            </a:pathLst>
          </a:custGeom>
          <a:solidFill>
            <a:srgbClr val="EAE5E2"/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1" name="Forme libre 130"/>
          <p:cNvSpPr/>
          <p:nvPr userDrawn="1"/>
        </p:nvSpPr>
        <p:spPr>
          <a:xfrm>
            <a:off x="11100017" y="7432016"/>
            <a:ext cx="851106" cy="427621"/>
          </a:xfrm>
          <a:custGeom>
            <a:avLst/>
            <a:gdLst/>
            <a:ahLst/>
            <a:cxnLst/>
            <a:rect l="l" t="t" r="r" b="b"/>
            <a:pathLst>
              <a:path w="792452" h="372597">
                <a:moveTo>
                  <a:pt x="0" y="372597"/>
                </a:moveTo>
                <a:cubicBezTo>
                  <a:pt x="42513" y="312313"/>
                  <a:pt x="281133" y="26774"/>
                  <a:pt x="340524" y="8940"/>
                </a:cubicBezTo>
                <a:cubicBezTo>
                  <a:pt x="404094" y="-10150"/>
                  <a:pt x="416490" y="4769"/>
                  <a:pt x="454949" y="21666"/>
                </a:cubicBezTo>
                <a:cubicBezTo>
                  <a:pt x="490494" y="37838"/>
                  <a:pt x="735455" y="284998"/>
                  <a:pt x="792452" y="372597"/>
                </a:cubicBezTo>
                <a:lnTo>
                  <a:pt x="0" y="372597"/>
                </a:lnTo>
                <a:close/>
              </a:path>
            </a:pathLst>
          </a:custGeom>
          <a:solidFill>
            <a:srgbClr val="F9FAF6">
              <a:alpha val="79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2" name="Forme libre 131"/>
          <p:cNvSpPr/>
          <p:nvPr userDrawn="1"/>
        </p:nvSpPr>
        <p:spPr>
          <a:xfrm>
            <a:off x="9987137" y="7453142"/>
            <a:ext cx="816843" cy="402853"/>
          </a:xfrm>
          <a:custGeom>
            <a:avLst/>
            <a:gdLst/>
            <a:ahLst/>
            <a:cxnLst/>
            <a:rect l="l" t="t" r="r" b="b"/>
            <a:pathLst>
              <a:path w="760836" h="350914">
                <a:moveTo>
                  <a:pt x="0" y="350914"/>
                </a:moveTo>
                <a:cubicBezTo>
                  <a:pt x="68263" y="262559"/>
                  <a:pt x="270337" y="25151"/>
                  <a:pt x="324323" y="8940"/>
                </a:cubicBezTo>
                <a:cubicBezTo>
                  <a:pt x="387892" y="-10149"/>
                  <a:pt x="400287" y="4768"/>
                  <a:pt x="438747" y="21666"/>
                </a:cubicBezTo>
                <a:cubicBezTo>
                  <a:pt x="471685" y="36652"/>
                  <a:pt x="684459" y="250002"/>
                  <a:pt x="760836" y="350914"/>
                </a:cubicBezTo>
                <a:lnTo>
                  <a:pt x="0" y="350914"/>
                </a:lnTo>
                <a:close/>
              </a:path>
            </a:pathLst>
          </a:custGeom>
          <a:solidFill>
            <a:srgbClr val="FAF3E9">
              <a:alpha val="79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3" name="Forme libre 132"/>
          <p:cNvSpPr/>
          <p:nvPr userDrawn="1"/>
        </p:nvSpPr>
        <p:spPr>
          <a:xfrm>
            <a:off x="8870832" y="7485195"/>
            <a:ext cx="787376" cy="382455"/>
          </a:xfrm>
          <a:custGeom>
            <a:avLst/>
            <a:gdLst/>
            <a:ahLst/>
            <a:cxnLst/>
            <a:rect l="l" t="t" r="r" b="b"/>
            <a:pathLst>
              <a:path w="733202" h="333275">
                <a:moveTo>
                  <a:pt x="0" y="333275"/>
                </a:moveTo>
                <a:cubicBezTo>
                  <a:pt x="78395" y="234576"/>
                  <a:pt x="259779" y="24169"/>
                  <a:pt x="310491" y="8941"/>
                </a:cubicBezTo>
                <a:cubicBezTo>
                  <a:pt x="374060" y="-10151"/>
                  <a:pt x="386455" y="4769"/>
                  <a:pt x="424914" y="21667"/>
                </a:cubicBezTo>
                <a:cubicBezTo>
                  <a:pt x="456039" y="35828"/>
                  <a:pt x="647744" y="227111"/>
                  <a:pt x="733202" y="333275"/>
                </a:cubicBezTo>
                <a:lnTo>
                  <a:pt x="0" y="333275"/>
                </a:lnTo>
                <a:close/>
              </a:path>
            </a:pathLst>
          </a:custGeom>
          <a:solidFill>
            <a:srgbClr val="F9FAF6">
              <a:alpha val="64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4" name="Forme libre 133"/>
          <p:cNvSpPr/>
          <p:nvPr userDrawn="1"/>
        </p:nvSpPr>
        <p:spPr>
          <a:xfrm>
            <a:off x="7758637" y="7506321"/>
            <a:ext cx="750372" cy="357687"/>
          </a:xfrm>
          <a:custGeom>
            <a:avLst/>
            <a:gdLst/>
            <a:ahLst/>
            <a:cxnLst/>
            <a:rect l="l" t="t" r="r" b="b"/>
            <a:pathLst>
              <a:path w="698577" h="312026">
                <a:moveTo>
                  <a:pt x="0" y="312026"/>
                </a:moveTo>
                <a:cubicBezTo>
                  <a:pt x="85041" y="207257"/>
                  <a:pt x="246102" y="23148"/>
                  <a:pt x="293416" y="8940"/>
                </a:cubicBezTo>
                <a:cubicBezTo>
                  <a:pt x="356985" y="-10150"/>
                  <a:pt x="369381" y="4769"/>
                  <a:pt x="407840" y="21667"/>
                </a:cubicBezTo>
                <a:cubicBezTo>
                  <a:pt x="436983" y="34926"/>
                  <a:pt x="606903" y="203466"/>
                  <a:pt x="698577" y="312026"/>
                </a:cubicBezTo>
                <a:lnTo>
                  <a:pt x="0" y="312026"/>
                </a:lnTo>
                <a:close/>
              </a:path>
            </a:pathLst>
          </a:custGeom>
          <a:solidFill>
            <a:srgbClr val="FAF3E9">
              <a:alpha val="64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5" name="Forme libre 134"/>
          <p:cNvSpPr/>
          <p:nvPr userDrawn="1"/>
        </p:nvSpPr>
        <p:spPr>
          <a:xfrm>
            <a:off x="7106944" y="6892208"/>
            <a:ext cx="892908" cy="956502"/>
          </a:xfrm>
          <a:custGeom>
            <a:avLst/>
            <a:gdLst/>
            <a:ahLst/>
            <a:cxnLst/>
            <a:rect l="l" t="t" r="r" b="b"/>
            <a:pathLst>
              <a:path w="831744" h="833553">
                <a:moveTo>
                  <a:pt x="340072" y="833553"/>
                </a:moveTo>
                <a:cubicBezTo>
                  <a:pt x="253085" y="757044"/>
                  <a:pt x="45650" y="541039"/>
                  <a:pt x="16147" y="493790"/>
                </a:cubicBezTo>
                <a:cubicBezTo>
                  <a:pt x="-11820" y="444007"/>
                  <a:pt x="2162" y="409800"/>
                  <a:pt x="16147" y="381804"/>
                </a:cubicBezTo>
                <a:cubicBezTo>
                  <a:pt x="30133" y="353808"/>
                  <a:pt x="299028" y="28030"/>
                  <a:pt x="362597" y="8942"/>
                </a:cubicBezTo>
                <a:cubicBezTo>
                  <a:pt x="426166" y="-10152"/>
                  <a:pt x="438562" y="4770"/>
                  <a:pt x="477022" y="21668"/>
                </a:cubicBezTo>
                <a:cubicBezTo>
                  <a:pt x="515481" y="39165"/>
                  <a:pt x="799104" y="327083"/>
                  <a:pt x="824531" y="390712"/>
                </a:cubicBezTo>
                <a:cubicBezTo>
                  <a:pt x="849959" y="454340"/>
                  <a:pt x="800063" y="507966"/>
                  <a:pt x="799104" y="509486"/>
                </a:cubicBezTo>
                <a:cubicBezTo>
                  <a:pt x="799104" y="509486"/>
                  <a:pt x="549672" y="794903"/>
                  <a:pt x="507293" y="833553"/>
                </a:cubicBezTo>
                <a:cubicBezTo>
                  <a:pt x="507117" y="833553"/>
                  <a:pt x="506941" y="833553"/>
                  <a:pt x="506766" y="833553"/>
                </a:cubicBezTo>
                <a:lnTo>
                  <a:pt x="340072" y="833553"/>
                </a:lnTo>
                <a:close/>
              </a:path>
            </a:pathLst>
          </a:custGeom>
          <a:solidFill>
            <a:srgbClr val="F9FAF6">
              <a:alpha val="80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6" name="Forme libre 135"/>
          <p:cNvSpPr/>
          <p:nvPr userDrawn="1"/>
        </p:nvSpPr>
        <p:spPr>
          <a:xfrm>
            <a:off x="6650553" y="7539103"/>
            <a:ext cx="709941" cy="332190"/>
          </a:xfrm>
          <a:custGeom>
            <a:avLst/>
            <a:gdLst/>
            <a:ahLst/>
            <a:cxnLst/>
            <a:rect l="l" t="t" r="r" b="b"/>
            <a:pathLst>
              <a:path w="660911" h="289598">
                <a:moveTo>
                  <a:pt x="0" y="289598"/>
                </a:moveTo>
                <a:cubicBezTo>
                  <a:pt x="88078" y="182972"/>
                  <a:pt x="230953" y="22181"/>
                  <a:pt x="275045" y="8941"/>
                </a:cubicBezTo>
                <a:cubicBezTo>
                  <a:pt x="338615" y="-10150"/>
                  <a:pt x="351011" y="4769"/>
                  <a:pt x="389470" y="21667"/>
                </a:cubicBezTo>
                <a:cubicBezTo>
                  <a:pt x="416671" y="34043"/>
                  <a:pt x="566522" y="181703"/>
                  <a:pt x="660911" y="289598"/>
                </a:cubicBezTo>
                <a:lnTo>
                  <a:pt x="0" y="289598"/>
                </a:lnTo>
                <a:close/>
              </a:path>
            </a:pathLst>
          </a:custGeom>
          <a:solidFill>
            <a:srgbClr val="EAE5E2"/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7" name="Forme libre 136"/>
          <p:cNvSpPr/>
          <p:nvPr userDrawn="1"/>
        </p:nvSpPr>
        <p:spPr>
          <a:xfrm>
            <a:off x="5976247" y="6913334"/>
            <a:ext cx="892908" cy="950674"/>
          </a:xfrm>
          <a:custGeom>
            <a:avLst/>
            <a:gdLst/>
            <a:ahLst/>
            <a:cxnLst/>
            <a:rect l="l" t="t" r="r" b="b"/>
            <a:pathLst>
              <a:path w="831744" h="828872">
                <a:moveTo>
                  <a:pt x="334797" y="828872"/>
                </a:moveTo>
                <a:cubicBezTo>
                  <a:pt x="244987" y="748602"/>
                  <a:pt x="45069" y="540107"/>
                  <a:pt x="16147" y="493788"/>
                </a:cubicBezTo>
                <a:cubicBezTo>
                  <a:pt x="-11820" y="444006"/>
                  <a:pt x="2162" y="409799"/>
                  <a:pt x="16147" y="381802"/>
                </a:cubicBezTo>
                <a:cubicBezTo>
                  <a:pt x="30133" y="353806"/>
                  <a:pt x="299028" y="28031"/>
                  <a:pt x="362597" y="8942"/>
                </a:cubicBezTo>
                <a:cubicBezTo>
                  <a:pt x="426166" y="-10152"/>
                  <a:pt x="438562" y="4770"/>
                  <a:pt x="477022" y="21668"/>
                </a:cubicBezTo>
                <a:cubicBezTo>
                  <a:pt x="515481" y="39165"/>
                  <a:pt x="799104" y="327082"/>
                  <a:pt x="824531" y="390711"/>
                </a:cubicBezTo>
                <a:cubicBezTo>
                  <a:pt x="849959" y="454339"/>
                  <a:pt x="800063" y="507965"/>
                  <a:pt x="799104" y="509483"/>
                </a:cubicBezTo>
                <a:cubicBezTo>
                  <a:pt x="799104" y="509483"/>
                  <a:pt x="564771" y="777623"/>
                  <a:pt x="511774" y="828872"/>
                </a:cubicBezTo>
                <a:lnTo>
                  <a:pt x="334797" y="828872"/>
                </a:lnTo>
                <a:close/>
              </a:path>
            </a:pathLst>
          </a:custGeom>
          <a:solidFill>
            <a:srgbClr val="FAF3E9">
              <a:alpha val="43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8" name="Forme libre 137"/>
          <p:cNvSpPr/>
          <p:nvPr userDrawn="1"/>
        </p:nvSpPr>
        <p:spPr>
          <a:xfrm>
            <a:off x="5545897" y="7550759"/>
            <a:ext cx="648266" cy="294308"/>
          </a:xfrm>
          <a:custGeom>
            <a:avLst/>
            <a:gdLst/>
            <a:ahLst/>
            <a:cxnLst/>
            <a:rect l="l" t="t" r="r" b="b"/>
            <a:pathLst>
              <a:path w="603615" h="256439">
                <a:moveTo>
                  <a:pt x="0" y="256439"/>
                </a:moveTo>
                <a:cubicBezTo>
                  <a:pt x="87770" y="152501"/>
                  <a:pt x="207630" y="20866"/>
                  <a:pt x="247345" y="8940"/>
                </a:cubicBezTo>
                <a:cubicBezTo>
                  <a:pt x="310915" y="-10150"/>
                  <a:pt x="323310" y="4769"/>
                  <a:pt x="361769" y="21666"/>
                </a:cubicBezTo>
                <a:cubicBezTo>
                  <a:pt x="386269" y="32813"/>
                  <a:pt x="510260" y="153702"/>
                  <a:pt x="603615" y="256439"/>
                </a:cubicBezTo>
                <a:lnTo>
                  <a:pt x="0" y="256439"/>
                </a:lnTo>
                <a:close/>
              </a:path>
            </a:pathLst>
          </a:custGeom>
          <a:solidFill>
            <a:srgbClr val="F9FAF6">
              <a:alpha val="54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9" name="Forme libre 138"/>
          <p:cNvSpPr/>
          <p:nvPr userDrawn="1"/>
        </p:nvSpPr>
        <p:spPr>
          <a:xfrm>
            <a:off x="4842809" y="6935916"/>
            <a:ext cx="892908" cy="923720"/>
          </a:xfrm>
          <a:custGeom>
            <a:avLst/>
            <a:gdLst/>
            <a:ahLst/>
            <a:cxnLst/>
            <a:rect l="l" t="t" r="r" b="b"/>
            <a:pathLst>
              <a:path w="831744" h="805303">
                <a:moveTo>
                  <a:pt x="309147" y="805303"/>
                </a:moveTo>
                <a:cubicBezTo>
                  <a:pt x="211617" y="713683"/>
                  <a:pt x="42562" y="536094"/>
                  <a:pt x="16147" y="493789"/>
                </a:cubicBezTo>
                <a:cubicBezTo>
                  <a:pt x="-11820" y="444007"/>
                  <a:pt x="2162" y="409800"/>
                  <a:pt x="16147" y="381803"/>
                </a:cubicBezTo>
                <a:cubicBezTo>
                  <a:pt x="30133" y="353807"/>
                  <a:pt x="299028" y="28028"/>
                  <a:pt x="362597" y="8939"/>
                </a:cubicBezTo>
                <a:cubicBezTo>
                  <a:pt x="426166" y="-10148"/>
                  <a:pt x="438562" y="4767"/>
                  <a:pt x="477022" y="21665"/>
                </a:cubicBezTo>
                <a:cubicBezTo>
                  <a:pt x="515481" y="39162"/>
                  <a:pt x="799104" y="327082"/>
                  <a:pt x="824531" y="390711"/>
                </a:cubicBezTo>
                <a:cubicBezTo>
                  <a:pt x="849959" y="454339"/>
                  <a:pt x="800063" y="507965"/>
                  <a:pt x="799104" y="509484"/>
                </a:cubicBezTo>
                <a:cubicBezTo>
                  <a:pt x="799104" y="509484"/>
                  <a:pt x="612637" y="722855"/>
                  <a:pt x="534756" y="805303"/>
                </a:cubicBezTo>
                <a:lnTo>
                  <a:pt x="309147" y="805303"/>
                </a:lnTo>
                <a:close/>
              </a:path>
            </a:pathLst>
          </a:custGeom>
          <a:solidFill>
            <a:srgbClr val="FFF8E1">
              <a:alpha val="54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0" name="Forme libre 139"/>
          <p:cNvSpPr/>
          <p:nvPr userDrawn="1"/>
        </p:nvSpPr>
        <p:spPr>
          <a:xfrm>
            <a:off x="4413145" y="7572613"/>
            <a:ext cx="653063" cy="297222"/>
          </a:xfrm>
          <a:custGeom>
            <a:avLst/>
            <a:gdLst/>
            <a:ahLst/>
            <a:cxnLst/>
            <a:rect l="l" t="t" r="r" b="b"/>
            <a:pathLst>
              <a:path w="608608" h="259289">
                <a:moveTo>
                  <a:pt x="0" y="259289"/>
                </a:moveTo>
                <a:cubicBezTo>
                  <a:pt x="87971" y="154926"/>
                  <a:pt x="209672" y="20976"/>
                  <a:pt x="249751" y="8941"/>
                </a:cubicBezTo>
                <a:cubicBezTo>
                  <a:pt x="313320" y="-10151"/>
                  <a:pt x="325715" y="4769"/>
                  <a:pt x="364174" y="21667"/>
                </a:cubicBezTo>
                <a:cubicBezTo>
                  <a:pt x="388901" y="32917"/>
                  <a:pt x="514974" y="155952"/>
                  <a:pt x="608608" y="259289"/>
                </a:cubicBezTo>
                <a:lnTo>
                  <a:pt x="0" y="259289"/>
                </a:lnTo>
                <a:close/>
              </a:path>
            </a:pathLst>
          </a:custGeom>
          <a:solidFill>
            <a:srgbClr val="FAF3E9">
              <a:alpha val="54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3" name="Forme libre 142"/>
          <p:cNvSpPr/>
          <p:nvPr userDrawn="1"/>
        </p:nvSpPr>
        <p:spPr>
          <a:xfrm>
            <a:off x="12795378" y="6817174"/>
            <a:ext cx="347432" cy="899680"/>
          </a:xfrm>
          <a:custGeom>
            <a:avLst/>
            <a:gdLst/>
            <a:ahLst/>
            <a:cxnLst/>
            <a:rect l="l" t="t" r="r" b="b"/>
            <a:pathLst>
              <a:path w="323722" h="784366">
                <a:moveTo>
                  <a:pt x="323722" y="784366"/>
                </a:moveTo>
                <a:cubicBezTo>
                  <a:pt x="229546" y="698001"/>
                  <a:pt x="43933" y="503814"/>
                  <a:pt x="16147" y="459315"/>
                </a:cubicBezTo>
                <a:cubicBezTo>
                  <a:pt x="-11820" y="409534"/>
                  <a:pt x="2162" y="375326"/>
                  <a:pt x="16147" y="347330"/>
                </a:cubicBezTo>
                <a:cubicBezTo>
                  <a:pt x="28118" y="323366"/>
                  <a:pt x="226852" y="81231"/>
                  <a:pt x="323722" y="0"/>
                </a:cubicBezTo>
                <a:lnTo>
                  <a:pt x="323722" y="784366"/>
                </a:lnTo>
                <a:close/>
              </a:path>
            </a:pathLst>
          </a:custGeom>
          <a:solidFill>
            <a:srgbClr val="F9FAF6"/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4" name="Forme libre 143"/>
          <p:cNvSpPr/>
          <p:nvPr userDrawn="1"/>
        </p:nvSpPr>
        <p:spPr>
          <a:xfrm>
            <a:off x="12726850" y="5497885"/>
            <a:ext cx="430350" cy="994384"/>
          </a:xfrm>
          <a:custGeom>
            <a:avLst/>
            <a:gdLst/>
            <a:ahLst/>
            <a:cxnLst/>
            <a:rect l="l" t="t" r="r" b="b"/>
            <a:pathLst>
              <a:path w="400809" h="867114">
                <a:moveTo>
                  <a:pt x="374098" y="859136"/>
                </a:moveTo>
                <a:cubicBezTo>
                  <a:pt x="335957" y="842168"/>
                  <a:pt x="51110" y="549176"/>
                  <a:pt x="16147" y="493182"/>
                </a:cubicBezTo>
                <a:cubicBezTo>
                  <a:pt x="-11820" y="443401"/>
                  <a:pt x="2162" y="409193"/>
                  <a:pt x="16147" y="381196"/>
                </a:cubicBezTo>
                <a:cubicBezTo>
                  <a:pt x="30133" y="353200"/>
                  <a:pt x="299027" y="27422"/>
                  <a:pt x="362594" y="8334"/>
                </a:cubicBezTo>
                <a:cubicBezTo>
                  <a:pt x="377958" y="3720"/>
                  <a:pt x="390333" y="1093"/>
                  <a:pt x="400809" y="0"/>
                </a:cubicBezTo>
                <a:lnTo>
                  <a:pt x="400809" y="867114"/>
                </a:lnTo>
                <a:cubicBezTo>
                  <a:pt x="391387" y="865623"/>
                  <a:pt x="382398" y="862933"/>
                  <a:pt x="374098" y="859136"/>
                </a:cubicBezTo>
                <a:close/>
              </a:path>
            </a:pathLst>
          </a:custGeom>
          <a:solidFill>
            <a:srgbClr val="EAE5E2">
              <a:alpha val="37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rme libre 7"/>
          <p:cNvSpPr/>
          <p:nvPr userDrawn="1"/>
        </p:nvSpPr>
        <p:spPr>
          <a:xfrm>
            <a:off x="5978303" y="6900950"/>
            <a:ext cx="892908" cy="950674"/>
          </a:xfrm>
          <a:custGeom>
            <a:avLst/>
            <a:gdLst/>
            <a:ahLst/>
            <a:cxnLst/>
            <a:rect l="l" t="t" r="r" b="b"/>
            <a:pathLst>
              <a:path w="831744" h="828872">
                <a:moveTo>
                  <a:pt x="334797" y="828872"/>
                </a:moveTo>
                <a:cubicBezTo>
                  <a:pt x="244987" y="748602"/>
                  <a:pt x="45069" y="540107"/>
                  <a:pt x="16147" y="493788"/>
                </a:cubicBezTo>
                <a:cubicBezTo>
                  <a:pt x="-11820" y="444006"/>
                  <a:pt x="2162" y="409799"/>
                  <a:pt x="16147" y="381802"/>
                </a:cubicBezTo>
                <a:cubicBezTo>
                  <a:pt x="30133" y="353806"/>
                  <a:pt x="299028" y="28031"/>
                  <a:pt x="362597" y="8942"/>
                </a:cubicBezTo>
                <a:cubicBezTo>
                  <a:pt x="426166" y="-10152"/>
                  <a:pt x="438562" y="4770"/>
                  <a:pt x="477022" y="21668"/>
                </a:cubicBezTo>
                <a:cubicBezTo>
                  <a:pt x="515481" y="39165"/>
                  <a:pt x="799104" y="327082"/>
                  <a:pt x="824531" y="390711"/>
                </a:cubicBezTo>
                <a:cubicBezTo>
                  <a:pt x="849959" y="454339"/>
                  <a:pt x="800063" y="507965"/>
                  <a:pt x="799104" y="509483"/>
                </a:cubicBezTo>
                <a:cubicBezTo>
                  <a:pt x="799104" y="509483"/>
                  <a:pt x="564771" y="777623"/>
                  <a:pt x="511774" y="828872"/>
                </a:cubicBezTo>
                <a:lnTo>
                  <a:pt x="334797" y="828872"/>
                </a:lnTo>
                <a:close/>
              </a:path>
            </a:pathLst>
          </a:custGeom>
          <a:solidFill>
            <a:srgbClr val="FAF3E9">
              <a:alpha val="43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orme libre 10"/>
          <p:cNvSpPr/>
          <p:nvPr userDrawn="1"/>
        </p:nvSpPr>
        <p:spPr>
          <a:xfrm>
            <a:off x="5547953" y="7538374"/>
            <a:ext cx="648266" cy="294308"/>
          </a:xfrm>
          <a:custGeom>
            <a:avLst/>
            <a:gdLst/>
            <a:ahLst/>
            <a:cxnLst/>
            <a:rect l="l" t="t" r="r" b="b"/>
            <a:pathLst>
              <a:path w="603615" h="256439">
                <a:moveTo>
                  <a:pt x="0" y="256439"/>
                </a:moveTo>
                <a:cubicBezTo>
                  <a:pt x="87770" y="152501"/>
                  <a:pt x="207630" y="20866"/>
                  <a:pt x="247345" y="8940"/>
                </a:cubicBezTo>
                <a:cubicBezTo>
                  <a:pt x="310915" y="-10150"/>
                  <a:pt x="323310" y="4769"/>
                  <a:pt x="361769" y="21666"/>
                </a:cubicBezTo>
                <a:cubicBezTo>
                  <a:pt x="386269" y="32813"/>
                  <a:pt x="510260" y="153702"/>
                  <a:pt x="603615" y="256439"/>
                </a:cubicBezTo>
                <a:lnTo>
                  <a:pt x="0" y="256439"/>
                </a:lnTo>
                <a:close/>
              </a:path>
            </a:pathLst>
          </a:custGeom>
          <a:solidFill>
            <a:srgbClr val="F9FAF6">
              <a:alpha val="54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orme libre 11"/>
          <p:cNvSpPr/>
          <p:nvPr userDrawn="1"/>
        </p:nvSpPr>
        <p:spPr>
          <a:xfrm>
            <a:off x="4844865" y="6923532"/>
            <a:ext cx="892908" cy="923720"/>
          </a:xfrm>
          <a:custGeom>
            <a:avLst/>
            <a:gdLst/>
            <a:ahLst/>
            <a:cxnLst/>
            <a:rect l="l" t="t" r="r" b="b"/>
            <a:pathLst>
              <a:path w="831744" h="805303">
                <a:moveTo>
                  <a:pt x="309147" y="805303"/>
                </a:moveTo>
                <a:cubicBezTo>
                  <a:pt x="211617" y="713683"/>
                  <a:pt x="42562" y="536094"/>
                  <a:pt x="16147" y="493789"/>
                </a:cubicBezTo>
                <a:cubicBezTo>
                  <a:pt x="-11820" y="444007"/>
                  <a:pt x="2162" y="409800"/>
                  <a:pt x="16147" y="381803"/>
                </a:cubicBezTo>
                <a:cubicBezTo>
                  <a:pt x="30133" y="353807"/>
                  <a:pt x="299028" y="28028"/>
                  <a:pt x="362597" y="8939"/>
                </a:cubicBezTo>
                <a:cubicBezTo>
                  <a:pt x="426166" y="-10148"/>
                  <a:pt x="438562" y="4767"/>
                  <a:pt x="477022" y="21665"/>
                </a:cubicBezTo>
                <a:cubicBezTo>
                  <a:pt x="515481" y="39162"/>
                  <a:pt x="799104" y="327082"/>
                  <a:pt x="824531" y="390711"/>
                </a:cubicBezTo>
                <a:cubicBezTo>
                  <a:pt x="849959" y="454339"/>
                  <a:pt x="800063" y="507965"/>
                  <a:pt x="799104" y="509484"/>
                </a:cubicBezTo>
                <a:cubicBezTo>
                  <a:pt x="799104" y="509484"/>
                  <a:pt x="612637" y="722855"/>
                  <a:pt x="534756" y="805303"/>
                </a:cubicBezTo>
                <a:lnTo>
                  <a:pt x="309147" y="805303"/>
                </a:lnTo>
                <a:close/>
              </a:path>
            </a:pathLst>
          </a:custGeom>
          <a:solidFill>
            <a:srgbClr val="FFF8E1">
              <a:alpha val="54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orme libre 12"/>
          <p:cNvSpPr/>
          <p:nvPr userDrawn="1"/>
        </p:nvSpPr>
        <p:spPr>
          <a:xfrm>
            <a:off x="4415201" y="7560229"/>
            <a:ext cx="653063" cy="297222"/>
          </a:xfrm>
          <a:custGeom>
            <a:avLst/>
            <a:gdLst/>
            <a:ahLst/>
            <a:cxnLst/>
            <a:rect l="l" t="t" r="r" b="b"/>
            <a:pathLst>
              <a:path w="608608" h="259289">
                <a:moveTo>
                  <a:pt x="0" y="259289"/>
                </a:moveTo>
                <a:cubicBezTo>
                  <a:pt x="87971" y="154926"/>
                  <a:pt x="209672" y="20976"/>
                  <a:pt x="249751" y="8941"/>
                </a:cubicBezTo>
                <a:cubicBezTo>
                  <a:pt x="313320" y="-10151"/>
                  <a:pt x="325715" y="4769"/>
                  <a:pt x="364174" y="21667"/>
                </a:cubicBezTo>
                <a:cubicBezTo>
                  <a:pt x="388901" y="32917"/>
                  <a:pt x="514974" y="155952"/>
                  <a:pt x="608608" y="259289"/>
                </a:cubicBezTo>
                <a:lnTo>
                  <a:pt x="0" y="259289"/>
                </a:lnTo>
                <a:close/>
              </a:path>
            </a:pathLst>
          </a:custGeom>
          <a:solidFill>
            <a:srgbClr val="FAF3E9">
              <a:alpha val="54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orme libre 14"/>
          <p:cNvSpPr/>
          <p:nvPr userDrawn="1"/>
        </p:nvSpPr>
        <p:spPr>
          <a:xfrm>
            <a:off x="4411773" y="7557315"/>
            <a:ext cx="709941" cy="332190"/>
          </a:xfrm>
          <a:custGeom>
            <a:avLst/>
            <a:gdLst/>
            <a:ahLst/>
            <a:cxnLst/>
            <a:rect l="l" t="t" r="r" b="b"/>
            <a:pathLst>
              <a:path w="660911" h="289598">
                <a:moveTo>
                  <a:pt x="0" y="289598"/>
                </a:moveTo>
                <a:cubicBezTo>
                  <a:pt x="88078" y="182972"/>
                  <a:pt x="230953" y="22181"/>
                  <a:pt x="275045" y="8941"/>
                </a:cubicBezTo>
                <a:cubicBezTo>
                  <a:pt x="338615" y="-10150"/>
                  <a:pt x="351011" y="4769"/>
                  <a:pt x="389470" y="21667"/>
                </a:cubicBezTo>
                <a:cubicBezTo>
                  <a:pt x="416671" y="34043"/>
                  <a:pt x="566522" y="181703"/>
                  <a:pt x="660911" y="289598"/>
                </a:cubicBezTo>
                <a:lnTo>
                  <a:pt x="0" y="289598"/>
                </a:lnTo>
                <a:close/>
              </a:path>
            </a:pathLst>
          </a:custGeom>
          <a:solidFill>
            <a:srgbClr val="EAE5E2"/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Forme libre 15"/>
          <p:cNvSpPr/>
          <p:nvPr userDrawn="1"/>
        </p:nvSpPr>
        <p:spPr>
          <a:xfrm>
            <a:off x="3739523" y="6919162"/>
            <a:ext cx="892908" cy="950674"/>
          </a:xfrm>
          <a:custGeom>
            <a:avLst/>
            <a:gdLst/>
            <a:ahLst/>
            <a:cxnLst/>
            <a:rect l="l" t="t" r="r" b="b"/>
            <a:pathLst>
              <a:path w="831744" h="828872">
                <a:moveTo>
                  <a:pt x="334797" y="828872"/>
                </a:moveTo>
                <a:cubicBezTo>
                  <a:pt x="244987" y="748602"/>
                  <a:pt x="45069" y="540107"/>
                  <a:pt x="16147" y="493788"/>
                </a:cubicBezTo>
                <a:cubicBezTo>
                  <a:pt x="-11820" y="444006"/>
                  <a:pt x="2162" y="409799"/>
                  <a:pt x="16147" y="381802"/>
                </a:cubicBezTo>
                <a:cubicBezTo>
                  <a:pt x="30133" y="353806"/>
                  <a:pt x="299028" y="28031"/>
                  <a:pt x="362597" y="8942"/>
                </a:cubicBezTo>
                <a:cubicBezTo>
                  <a:pt x="426166" y="-10152"/>
                  <a:pt x="438562" y="4770"/>
                  <a:pt x="477022" y="21668"/>
                </a:cubicBezTo>
                <a:cubicBezTo>
                  <a:pt x="515481" y="39165"/>
                  <a:pt x="799104" y="327082"/>
                  <a:pt x="824531" y="390711"/>
                </a:cubicBezTo>
                <a:cubicBezTo>
                  <a:pt x="849959" y="454339"/>
                  <a:pt x="800063" y="507965"/>
                  <a:pt x="799104" y="509483"/>
                </a:cubicBezTo>
                <a:cubicBezTo>
                  <a:pt x="799104" y="509483"/>
                  <a:pt x="564771" y="777623"/>
                  <a:pt x="511774" y="828872"/>
                </a:cubicBezTo>
                <a:lnTo>
                  <a:pt x="334797" y="828872"/>
                </a:lnTo>
                <a:close/>
              </a:path>
            </a:pathLst>
          </a:custGeom>
          <a:solidFill>
            <a:srgbClr val="FAF3E9">
              <a:alpha val="43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Forme libre 129">
            <a:extLst>
              <a:ext uri="{FF2B5EF4-FFF2-40B4-BE49-F238E27FC236}">
                <a16:creationId xmlns:a16="http://schemas.microsoft.com/office/drawing/2014/main" xmlns="" id="{3D91826E-9743-4FFC-8C19-21C12EE2B5F4}"/>
              </a:ext>
            </a:extLst>
          </p:cNvPr>
          <p:cNvSpPr/>
          <p:nvPr userDrawn="1"/>
        </p:nvSpPr>
        <p:spPr>
          <a:xfrm>
            <a:off x="48654" y="7433791"/>
            <a:ext cx="873035" cy="448019"/>
          </a:xfrm>
          <a:custGeom>
            <a:avLst/>
            <a:gdLst/>
            <a:ahLst/>
            <a:cxnLst/>
            <a:rect l="l" t="t" r="r" b="b"/>
            <a:pathLst>
              <a:path w="812774" h="390822">
                <a:moveTo>
                  <a:pt x="0" y="390822"/>
                </a:moveTo>
                <a:cubicBezTo>
                  <a:pt x="1417" y="387741"/>
                  <a:pt x="2883" y="384738"/>
                  <a:pt x="4349" y="381804"/>
                </a:cubicBezTo>
                <a:cubicBezTo>
                  <a:pt x="18335" y="353808"/>
                  <a:pt x="287230" y="28029"/>
                  <a:pt x="350798" y="8940"/>
                </a:cubicBezTo>
                <a:cubicBezTo>
                  <a:pt x="414367" y="-10150"/>
                  <a:pt x="426763" y="4769"/>
                  <a:pt x="465222" y="21666"/>
                </a:cubicBezTo>
                <a:cubicBezTo>
                  <a:pt x="503680" y="39164"/>
                  <a:pt x="787303" y="327083"/>
                  <a:pt x="812774" y="390822"/>
                </a:cubicBezTo>
                <a:cubicBezTo>
                  <a:pt x="812774" y="390822"/>
                  <a:pt x="812774" y="390822"/>
                  <a:pt x="812774" y="390822"/>
                </a:cubicBezTo>
                <a:lnTo>
                  <a:pt x="0" y="390822"/>
                </a:lnTo>
                <a:close/>
              </a:path>
            </a:pathLst>
          </a:custGeom>
          <a:solidFill>
            <a:srgbClr val="D0C5BE"/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Forme libre 16"/>
          <p:cNvSpPr/>
          <p:nvPr userDrawn="1"/>
        </p:nvSpPr>
        <p:spPr>
          <a:xfrm>
            <a:off x="3308488" y="7556587"/>
            <a:ext cx="648266" cy="294308"/>
          </a:xfrm>
          <a:custGeom>
            <a:avLst/>
            <a:gdLst/>
            <a:ahLst/>
            <a:cxnLst/>
            <a:rect l="l" t="t" r="r" b="b"/>
            <a:pathLst>
              <a:path w="603615" h="256439">
                <a:moveTo>
                  <a:pt x="0" y="256439"/>
                </a:moveTo>
                <a:cubicBezTo>
                  <a:pt x="87770" y="152501"/>
                  <a:pt x="207630" y="20866"/>
                  <a:pt x="247345" y="8940"/>
                </a:cubicBezTo>
                <a:cubicBezTo>
                  <a:pt x="310915" y="-10150"/>
                  <a:pt x="323310" y="4769"/>
                  <a:pt x="361769" y="21666"/>
                </a:cubicBezTo>
                <a:cubicBezTo>
                  <a:pt x="386269" y="32813"/>
                  <a:pt x="510260" y="153702"/>
                  <a:pt x="603615" y="256439"/>
                </a:cubicBezTo>
                <a:lnTo>
                  <a:pt x="0" y="256439"/>
                </a:lnTo>
                <a:close/>
              </a:path>
            </a:pathLst>
          </a:custGeom>
          <a:solidFill>
            <a:srgbClr val="F9FAF6">
              <a:alpha val="54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Forme libre 17"/>
          <p:cNvSpPr/>
          <p:nvPr userDrawn="1"/>
        </p:nvSpPr>
        <p:spPr>
          <a:xfrm>
            <a:off x="2605400" y="6941744"/>
            <a:ext cx="892908" cy="923720"/>
          </a:xfrm>
          <a:custGeom>
            <a:avLst/>
            <a:gdLst/>
            <a:ahLst/>
            <a:cxnLst/>
            <a:rect l="l" t="t" r="r" b="b"/>
            <a:pathLst>
              <a:path w="831744" h="805303">
                <a:moveTo>
                  <a:pt x="309147" y="805303"/>
                </a:moveTo>
                <a:cubicBezTo>
                  <a:pt x="211617" y="713683"/>
                  <a:pt x="42562" y="536094"/>
                  <a:pt x="16147" y="493789"/>
                </a:cubicBezTo>
                <a:cubicBezTo>
                  <a:pt x="-11820" y="444007"/>
                  <a:pt x="2162" y="409800"/>
                  <a:pt x="16147" y="381803"/>
                </a:cubicBezTo>
                <a:cubicBezTo>
                  <a:pt x="30133" y="353807"/>
                  <a:pt x="299028" y="28028"/>
                  <a:pt x="362597" y="8939"/>
                </a:cubicBezTo>
                <a:cubicBezTo>
                  <a:pt x="426166" y="-10148"/>
                  <a:pt x="438562" y="4767"/>
                  <a:pt x="477022" y="21665"/>
                </a:cubicBezTo>
                <a:cubicBezTo>
                  <a:pt x="515481" y="39162"/>
                  <a:pt x="799104" y="327082"/>
                  <a:pt x="824531" y="390711"/>
                </a:cubicBezTo>
                <a:cubicBezTo>
                  <a:pt x="849959" y="454339"/>
                  <a:pt x="800063" y="507965"/>
                  <a:pt x="799104" y="509484"/>
                </a:cubicBezTo>
                <a:cubicBezTo>
                  <a:pt x="799104" y="509484"/>
                  <a:pt x="612637" y="722855"/>
                  <a:pt x="534756" y="805303"/>
                </a:cubicBezTo>
                <a:lnTo>
                  <a:pt x="309147" y="805303"/>
                </a:lnTo>
                <a:close/>
              </a:path>
            </a:pathLst>
          </a:custGeom>
          <a:solidFill>
            <a:srgbClr val="FFF8E1">
              <a:alpha val="54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Forme libre 34"/>
          <p:cNvSpPr/>
          <p:nvPr userDrawn="1"/>
        </p:nvSpPr>
        <p:spPr>
          <a:xfrm>
            <a:off x="2175735" y="7578441"/>
            <a:ext cx="653063" cy="297222"/>
          </a:xfrm>
          <a:custGeom>
            <a:avLst/>
            <a:gdLst/>
            <a:ahLst/>
            <a:cxnLst/>
            <a:rect l="l" t="t" r="r" b="b"/>
            <a:pathLst>
              <a:path w="608608" h="259289">
                <a:moveTo>
                  <a:pt x="0" y="259289"/>
                </a:moveTo>
                <a:cubicBezTo>
                  <a:pt x="87971" y="154926"/>
                  <a:pt x="209672" y="20976"/>
                  <a:pt x="249751" y="8941"/>
                </a:cubicBezTo>
                <a:cubicBezTo>
                  <a:pt x="313320" y="-10151"/>
                  <a:pt x="325715" y="4769"/>
                  <a:pt x="364174" y="21667"/>
                </a:cubicBezTo>
                <a:cubicBezTo>
                  <a:pt x="388901" y="32917"/>
                  <a:pt x="514974" y="155952"/>
                  <a:pt x="608608" y="259289"/>
                </a:cubicBezTo>
                <a:lnTo>
                  <a:pt x="0" y="259289"/>
                </a:lnTo>
                <a:close/>
              </a:path>
            </a:pathLst>
          </a:custGeom>
          <a:solidFill>
            <a:srgbClr val="FAF3E9">
              <a:alpha val="54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Ellipse 19"/>
          <p:cNvSpPr/>
          <p:nvPr userDrawn="1"/>
        </p:nvSpPr>
        <p:spPr>
          <a:xfrm>
            <a:off x="321715" y="7506321"/>
            <a:ext cx="311113" cy="330733"/>
          </a:xfrm>
          <a:prstGeom prst="ellipse">
            <a:avLst/>
          </a:prstGeom>
          <a:solidFill>
            <a:srgbClr val="806A5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altLang="en-US" sz="194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orme libre 6"/>
          <p:cNvSpPr/>
          <p:nvPr userDrawn="1"/>
        </p:nvSpPr>
        <p:spPr>
          <a:xfrm>
            <a:off x="1624092" y="6737769"/>
            <a:ext cx="892908" cy="956502"/>
          </a:xfrm>
          <a:custGeom>
            <a:avLst/>
            <a:gdLst/>
            <a:ahLst/>
            <a:cxnLst/>
            <a:rect l="l" t="t" r="r" b="b"/>
            <a:pathLst>
              <a:path w="831744" h="833553">
                <a:moveTo>
                  <a:pt x="340072" y="833553"/>
                </a:moveTo>
                <a:cubicBezTo>
                  <a:pt x="253085" y="757044"/>
                  <a:pt x="45650" y="541039"/>
                  <a:pt x="16147" y="493790"/>
                </a:cubicBezTo>
                <a:cubicBezTo>
                  <a:pt x="-11820" y="444007"/>
                  <a:pt x="2162" y="409800"/>
                  <a:pt x="16147" y="381804"/>
                </a:cubicBezTo>
                <a:cubicBezTo>
                  <a:pt x="30133" y="353808"/>
                  <a:pt x="299028" y="28030"/>
                  <a:pt x="362597" y="8942"/>
                </a:cubicBezTo>
                <a:cubicBezTo>
                  <a:pt x="426166" y="-10152"/>
                  <a:pt x="438562" y="4770"/>
                  <a:pt x="477022" y="21668"/>
                </a:cubicBezTo>
                <a:cubicBezTo>
                  <a:pt x="515481" y="39165"/>
                  <a:pt x="799104" y="327083"/>
                  <a:pt x="824531" y="390712"/>
                </a:cubicBezTo>
                <a:cubicBezTo>
                  <a:pt x="849959" y="454340"/>
                  <a:pt x="800063" y="507966"/>
                  <a:pt x="799104" y="509486"/>
                </a:cubicBezTo>
                <a:cubicBezTo>
                  <a:pt x="799104" y="509486"/>
                  <a:pt x="549672" y="794903"/>
                  <a:pt x="507293" y="833553"/>
                </a:cubicBezTo>
                <a:cubicBezTo>
                  <a:pt x="507117" y="833553"/>
                  <a:pt x="506941" y="833553"/>
                  <a:pt x="506766" y="833553"/>
                </a:cubicBezTo>
                <a:lnTo>
                  <a:pt x="340072" y="833553"/>
                </a:lnTo>
                <a:close/>
              </a:path>
            </a:pathLst>
          </a:custGeom>
          <a:solidFill>
            <a:srgbClr val="F9FAF6">
              <a:alpha val="80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orme libre 13"/>
          <p:cNvSpPr/>
          <p:nvPr userDrawn="1"/>
        </p:nvSpPr>
        <p:spPr>
          <a:xfrm>
            <a:off x="1343131" y="7528175"/>
            <a:ext cx="709941" cy="332190"/>
          </a:xfrm>
          <a:custGeom>
            <a:avLst/>
            <a:gdLst/>
            <a:ahLst/>
            <a:cxnLst/>
            <a:rect l="l" t="t" r="r" b="b"/>
            <a:pathLst>
              <a:path w="660911" h="289598">
                <a:moveTo>
                  <a:pt x="0" y="289598"/>
                </a:moveTo>
                <a:cubicBezTo>
                  <a:pt x="88078" y="182972"/>
                  <a:pt x="230953" y="22181"/>
                  <a:pt x="275045" y="8941"/>
                </a:cubicBezTo>
                <a:cubicBezTo>
                  <a:pt x="338615" y="-10150"/>
                  <a:pt x="351011" y="4769"/>
                  <a:pt x="389470" y="21667"/>
                </a:cubicBezTo>
                <a:cubicBezTo>
                  <a:pt x="416671" y="34043"/>
                  <a:pt x="566522" y="181703"/>
                  <a:pt x="660911" y="289598"/>
                </a:cubicBezTo>
                <a:lnTo>
                  <a:pt x="0" y="289598"/>
                </a:lnTo>
                <a:close/>
              </a:path>
            </a:pathLst>
          </a:custGeom>
          <a:solidFill>
            <a:srgbClr val="EAE5E2"/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Forme libre 20"/>
          <p:cNvSpPr/>
          <p:nvPr userDrawn="1"/>
        </p:nvSpPr>
        <p:spPr>
          <a:xfrm>
            <a:off x="731184" y="6958500"/>
            <a:ext cx="892908" cy="950674"/>
          </a:xfrm>
          <a:custGeom>
            <a:avLst/>
            <a:gdLst/>
            <a:ahLst/>
            <a:cxnLst/>
            <a:rect l="l" t="t" r="r" b="b"/>
            <a:pathLst>
              <a:path w="831744" h="828872">
                <a:moveTo>
                  <a:pt x="334797" y="828872"/>
                </a:moveTo>
                <a:cubicBezTo>
                  <a:pt x="244987" y="748602"/>
                  <a:pt x="45069" y="540107"/>
                  <a:pt x="16147" y="493788"/>
                </a:cubicBezTo>
                <a:cubicBezTo>
                  <a:pt x="-11820" y="444006"/>
                  <a:pt x="2162" y="409799"/>
                  <a:pt x="16147" y="381802"/>
                </a:cubicBezTo>
                <a:cubicBezTo>
                  <a:pt x="30133" y="353806"/>
                  <a:pt x="299028" y="28031"/>
                  <a:pt x="362597" y="8942"/>
                </a:cubicBezTo>
                <a:cubicBezTo>
                  <a:pt x="426166" y="-10152"/>
                  <a:pt x="438562" y="4770"/>
                  <a:pt x="477022" y="21668"/>
                </a:cubicBezTo>
                <a:cubicBezTo>
                  <a:pt x="515481" y="39165"/>
                  <a:pt x="799104" y="327082"/>
                  <a:pt x="824531" y="390711"/>
                </a:cubicBezTo>
                <a:cubicBezTo>
                  <a:pt x="849959" y="454339"/>
                  <a:pt x="800063" y="507965"/>
                  <a:pt x="799104" y="509483"/>
                </a:cubicBezTo>
                <a:cubicBezTo>
                  <a:pt x="799104" y="509483"/>
                  <a:pt x="564771" y="777623"/>
                  <a:pt x="511774" y="828872"/>
                </a:cubicBezTo>
                <a:lnTo>
                  <a:pt x="334797" y="828872"/>
                </a:lnTo>
                <a:close/>
              </a:path>
            </a:pathLst>
          </a:custGeom>
          <a:solidFill>
            <a:srgbClr val="FAF3E9">
              <a:alpha val="43000"/>
            </a:srgbClr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Picture Placeholder 2">
            <a:extLst>
              <a:ext uri="{FF2B5EF4-FFF2-40B4-BE49-F238E27FC236}">
                <a16:creationId xmlns:a16="http://schemas.microsoft.com/office/drawing/2014/main" xmlns="" id="{22F8C3AE-E067-4494-BC75-9986D4588527}"/>
              </a:ext>
            </a:extLst>
          </p:cNvPr>
          <p:cNvSpPr>
            <a:spLocks noGrp="1"/>
          </p:cNvSpPr>
          <p:nvPr>
            <p:ph type="pic" idx="18" hasCustomPrompt="1"/>
          </p:nvPr>
        </p:nvSpPr>
        <p:spPr>
          <a:xfrm>
            <a:off x="842727" y="2264021"/>
            <a:ext cx="2655581" cy="181077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95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93410" indent="0">
              <a:buNone/>
              <a:defRPr sz="3022"/>
            </a:lvl2pPr>
            <a:lvl3pPr marL="986820" indent="0">
              <a:buNone/>
              <a:defRPr sz="2590"/>
            </a:lvl3pPr>
            <a:lvl4pPr marL="1480231" indent="0">
              <a:buNone/>
              <a:defRPr sz="2158"/>
            </a:lvl4pPr>
            <a:lvl5pPr marL="1973641" indent="0">
              <a:buNone/>
              <a:defRPr sz="2158"/>
            </a:lvl5pPr>
            <a:lvl6pPr marL="2467051" indent="0">
              <a:buNone/>
              <a:defRPr sz="2158"/>
            </a:lvl6pPr>
            <a:lvl7pPr marL="2960461" indent="0">
              <a:buNone/>
              <a:defRPr sz="2158"/>
            </a:lvl7pPr>
            <a:lvl8pPr marL="3453872" indent="0">
              <a:buNone/>
              <a:defRPr sz="2158"/>
            </a:lvl8pPr>
            <a:lvl9pPr marL="3947282" indent="0">
              <a:buNone/>
              <a:defRPr sz="2158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9" name="Forme libre 142">
            <a:extLst>
              <a:ext uri="{FF2B5EF4-FFF2-40B4-BE49-F238E27FC236}">
                <a16:creationId xmlns:a16="http://schemas.microsoft.com/office/drawing/2014/main" xmlns="" id="{4EF4C20E-7B00-4F23-B80D-1058D04CBD85}"/>
              </a:ext>
            </a:extLst>
          </p:cNvPr>
          <p:cNvSpPr/>
          <p:nvPr userDrawn="1"/>
        </p:nvSpPr>
        <p:spPr>
          <a:xfrm flipH="1">
            <a:off x="-17825" y="6931405"/>
            <a:ext cx="347432" cy="899680"/>
          </a:xfrm>
          <a:custGeom>
            <a:avLst/>
            <a:gdLst/>
            <a:ahLst/>
            <a:cxnLst/>
            <a:rect l="l" t="t" r="r" b="b"/>
            <a:pathLst>
              <a:path w="323722" h="784366">
                <a:moveTo>
                  <a:pt x="323722" y="784366"/>
                </a:moveTo>
                <a:cubicBezTo>
                  <a:pt x="229546" y="698001"/>
                  <a:pt x="43933" y="503814"/>
                  <a:pt x="16147" y="459315"/>
                </a:cubicBezTo>
                <a:cubicBezTo>
                  <a:pt x="-11820" y="409534"/>
                  <a:pt x="2162" y="375326"/>
                  <a:pt x="16147" y="347330"/>
                </a:cubicBezTo>
                <a:cubicBezTo>
                  <a:pt x="28118" y="323366"/>
                  <a:pt x="226852" y="81231"/>
                  <a:pt x="323722" y="0"/>
                </a:cubicBezTo>
                <a:lnTo>
                  <a:pt x="323722" y="784366"/>
                </a:lnTo>
                <a:close/>
              </a:path>
            </a:pathLst>
          </a:custGeom>
          <a:solidFill>
            <a:srgbClr val="F9FAF6"/>
          </a:solidFill>
          <a:ln w="7600" cap="flat">
            <a:noFill/>
            <a:miter/>
          </a:ln>
        </p:spPr>
        <p:txBody>
          <a:bodyPr/>
          <a:lstStyle/>
          <a:p>
            <a:pPr marL="0" marR="0" lvl="0" indent="0" algn="l" defTabSz="9868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94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Picture Placeholder 2">
            <a:extLst>
              <a:ext uri="{FF2B5EF4-FFF2-40B4-BE49-F238E27FC236}">
                <a16:creationId xmlns:a16="http://schemas.microsoft.com/office/drawing/2014/main" xmlns="" id="{CD946810-DB55-4002-AEA9-401D1E2DD9CC}"/>
              </a:ext>
            </a:extLst>
          </p:cNvPr>
          <p:cNvSpPr>
            <a:spLocks noGrp="1"/>
          </p:cNvSpPr>
          <p:nvPr>
            <p:ph type="pic" idx="19" hasCustomPrompt="1"/>
          </p:nvPr>
        </p:nvSpPr>
        <p:spPr>
          <a:xfrm>
            <a:off x="842727" y="4381354"/>
            <a:ext cx="2655581" cy="181077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95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93410" indent="0">
              <a:buNone/>
              <a:defRPr sz="3022"/>
            </a:lvl2pPr>
            <a:lvl3pPr marL="986820" indent="0">
              <a:buNone/>
              <a:defRPr sz="2590"/>
            </a:lvl3pPr>
            <a:lvl4pPr marL="1480231" indent="0">
              <a:buNone/>
              <a:defRPr sz="2158"/>
            </a:lvl4pPr>
            <a:lvl5pPr marL="1973641" indent="0">
              <a:buNone/>
              <a:defRPr sz="2158"/>
            </a:lvl5pPr>
            <a:lvl6pPr marL="2467051" indent="0">
              <a:buNone/>
              <a:defRPr sz="2158"/>
            </a:lvl6pPr>
            <a:lvl7pPr marL="2960461" indent="0">
              <a:buNone/>
              <a:defRPr sz="2158"/>
            </a:lvl7pPr>
            <a:lvl8pPr marL="3453872" indent="0">
              <a:buNone/>
              <a:defRPr sz="2158"/>
            </a:lvl8pPr>
            <a:lvl9pPr marL="3947282" indent="0">
              <a:buNone/>
              <a:defRPr sz="2158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cxnSp>
        <p:nvCxnSpPr>
          <p:cNvPr id="51" name="Connecteur droit 50">
            <a:extLst>
              <a:ext uri="{FF2B5EF4-FFF2-40B4-BE49-F238E27FC236}">
                <a16:creationId xmlns:a16="http://schemas.microsoft.com/office/drawing/2014/main" xmlns="" id="{81AD6BC6-A567-450B-8D03-864E10671150}"/>
              </a:ext>
            </a:extLst>
          </p:cNvPr>
          <p:cNvCxnSpPr/>
          <p:nvPr userDrawn="1"/>
        </p:nvCxnSpPr>
        <p:spPr>
          <a:xfrm flipH="1">
            <a:off x="6735852" y="771002"/>
            <a:ext cx="5866350" cy="0"/>
          </a:xfrm>
          <a:prstGeom prst="line">
            <a:avLst/>
          </a:prstGeom>
          <a:ln w="28575">
            <a:solidFill>
              <a:srgbClr val="6BB5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Image 5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68468" y="577654"/>
            <a:ext cx="1059679" cy="1146330"/>
          </a:xfrm>
          <a:prstGeom prst="rect">
            <a:avLst/>
          </a:prstGeom>
        </p:spPr>
      </p:pic>
      <p:pic>
        <p:nvPicPr>
          <p:cNvPr id="53" name="Image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89692" y="576428"/>
            <a:ext cx="1106069" cy="1175821"/>
          </a:xfrm>
          <a:prstGeom prst="rect">
            <a:avLst/>
          </a:prstGeom>
        </p:spPr>
      </p:pic>
      <p:grpSp>
        <p:nvGrpSpPr>
          <p:cNvPr id="55" name="Groupe 54"/>
          <p:cNvGrpSpPr/>
          <p:nvPr userDrawn="1"/>
        </p:nvGrpSpPr>
        <p:grpSpPr>
          <a:xfrm>
            <a:off x="1624093" y="602408"/>
            <a:ext cx="1106069" cy="1175821"/>
            <a:chOff x="1504950" y="525101"/>
            <a:chExt cx="1024929" cy="1024929"/>
          </a:xfrm>
        </p:grpSpPr>
        <p:pic>
          <p:nvPicPr>
            <p:cNvPr id="56" name="Image 55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504950" y="525101"/>
              <a:ext cx="1024929" cy="1024929"/>
            </a:xfrm>
            <a:prstGeom prst="rect">
              <a:avLst/>
            </a:prstGeom>
          </p:spPr>
        </p:pic>
        <p:pic>
          <p:nvPicPr>
            <p:cNvPr id="57" name="Image 56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1596044" y="598517"/>
              <a:ext cx="867537" cy="848676"/>
            </a:xfrm>
            <a:prstGeom prst="rect">
              <a:avLst/>
            </a:prstGeom>
          </p:spPr>
        </p:pic>
      </p:grpSp>
      <p:grpSp>
        <p:nvGrpSpPr>
          <p:cNvPr id="54" name="Groupe 53">
            <a:extLst>
              <a:ext uri="{FF2B5EF4-FFF2-40B4-BE49-F238E27FC236}">
                <a16:creationId xmlns:a16="http://schemas.microsoft.com/office/drawing/2014/main" xmlns="" id="{9FD59B23-F949-4896-B4E6-B6D2E15849D7}"/>
              </a:ext>
            </a:extLst>
          </p:cNvPr>
          <p:cNvGrpSpPr/>
          <p:nvPr userDrawn="1"/>
        </p:nvGrpSpPr>
        <p:grpSpPr>
          <a:xfrm>
            <a:off x="289692" y="576428"/>
            <a:ext cx="2440470" cy="1201801"/>
            <a:chOff x="268440" y="502455"/>
            <a:chExt cx="2261439" cy="1047575"/>
          </a:xfrm>
        </p:grpSpPr>
        <p:grpSp>
          <p:nvGrpSpPr>
            <p:cNvPr id="58" name="Groupe 57">
              <a:extLst>
                <a:ext uri="{FF2B5EF4-FFF2-40B4-BE49-F238E27FC236}">
                  <a16:creationId xmlns:a16="http://schemas.microsoft.com/office/drawing/2014/main" xmlns="" id="{5505D6BC-A7AD-447E-9E36-BCD1FD235841}"/>
                </a:ext>
              </a:extLst>
            </p:cNvPr>
            <p:cNvGrpSpPr/>
            <p:nvPr userDrawn="1"/>
          </p:nvGrpSpPr>
          <p:grpSpPr>
            <a:xfrm>
              <a:off x="1504950" y="525101"/>
              <a:ext cx="1024929" cy="1024929"/>
              <a:chOff x="1504950" y="525101"/>
              <a:chExt cx="1024929" cy="1024929"/>
            </a:xfrm>
          </p:grpSpPr>
          <p:pic>
            <p:nvPicPr>
              <p:cNvPr id="62" name="Image 61">
                <a:extLst>
                  <a:ext uri="{FF2B5EF4-FFF2-40B4-BE49-F238E27FC236}">
                    <a16:creationId xmlns:a16="http://schemas.microsoft.com/office/drawing/2014/main" xmlns="" id="{1449CA42-33CA-4A80-9F98-5065AB44D746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tretch>
                <a:fillRect/>
              </a:stretch>
            </p:blipFill>
            <p:spPr>
              <a:xfrm>
                <a:off x="1504950" y="525101"/>
                <a:ext cx="1024929" cy="1024929"/>
              </a:xfrm>
              <a:prstGeom prst="rect">
                <a:avLst/>
              </a:prstGeom>
            </p:spPr>
          </p:pic>
          <p:pic>
            <p:nvPicPr>
              <p:cNvPr id="63" name="Image 62">
                <a:extLst>
                  <a:ext uri="{FF2B5EF4-FFF2-40B4-BE49-F238E27FC236}">
                    <a16:creationId xmlns:a16="http://schemas.microsoft.com/office/drawing/2014/main" xmlns="" id="{F02B754A-87B3-443B-A1A5-8F721CF483C5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/>
              <a:stretch>
                <a:fillRect/>
              </a:stretch>
            </p:blipFill>
            <p:spPr>
              <a:xfrm>
                <a:off x="1594411" y="617241"/>
                <a:ext cx="851826" cy="838870"/>
              </a:xfrm>
              <a:prstGeom prst="rect">
                <a:avLst/>
              </a:prstGeom>
            </p:spPr>
          </p:pic>
        </p:grpSp>
        <p:grpSp>
          <p:nvGrpSpPr>
            <p:cNvPr id="59" name="Groupe 58">
              <a:extLst>
                <a:ext uri="{FF2B5EF4-FFF2-40B4-BE49-F238E27FC236}">
                  <a16:creationId xmlns:a16="http://schemas.microsoft.com/office/drawing/2014/main" xmlns="" id="{36899F76-3B59-4BFE-8D65-118144B6A428}"/>
                </a:ext>
              </a:extLst>
            </p:cNvPr>
            <p:cNvGrpSpPr/>
            <p:nvPr userDrawn="1"/>
          </p:nvGrpSpPr>
          <p:grpSpPr>
            <a:xfrm>
              <a:off x="268440" y="502455"/>
              <a:ext cx="1024929" cy="1024929"/>
              <a:chOff x="268440" y="502455"/>
              <a:chExt cx="1024929" cy="1024929"/>
            </a:xfrm>
          </p:grpSpPr>
          <p:pic>
            <p:nvPicPr>
              <p:cNvPr id="60" name="Image 59">
                <a:extLst>
                  <a:ext uri="{FF2B5EF4-FFF2-40B4-BE49-F238E27FC236}">
                    <a16:creationId xmlns:a16="http://schemas.microsoft.com/office/drawing/2014/main" xmlns="" id="{CB2627F4-FF14-4FB2-A193-837B0D03A69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tretch>
                <a:fillRect/>
              </a:stretch>
            </p:blipFill>
            <p:spPr>
              <a:xfrm>
                <a:off x="268440" y="502455"/>
                <a:ext cx="1024929" cy="1024929"/>
              </a:xfrm>
              <a:prstGeom prst="rect">
                <a:avLst/>
              </a:prstGeom>
            </p:spPr>
          </p:pic>
          <p:pic>
            <p:nvPicPr>
              <p:cNvPr id="61" name="Image 60">
                <a:extLst>
                  <a:ext uri="{FF2B5EF4-FFF2-40B4-BE49-F238E27FC236}">
                    <a16:creationId xmlns:a16="http://schemas.microsoft.com/office/drawing/2014/main" xmlns="" id="{EC677ACB-3C50-458F-8DE0-ABF542CB82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33369" y="587075"/>
                <a:ext cx="900000" cy="87178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832123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50" b="1" i="0">
                <a:solidFill>
                  <a:schemeClr val="bg1"/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500" b="0" i="0">
                <a:solidFill>
                  <a:schemeClr val="bg1"/>
                </a:solidFill>
                <a:latin typeface="Calibri" panose="020F0502020204030204"/>
                <a:cs typeface="Calibri" panose="020F0502020204030204"/>
              </a:defRPr>
            </a:lvl1pPr>
          </a:lstStyle>
          <a:p>
            <a:pPr marL="177165">
              <a:lnSpc>
                <a:spcPct val="100000"/>
              </a:lnSpc>
              <a:spcBef>
                <a:spcPts val="435"/>
              </a:spcBef>
            </a:pPr>
            <a:fld id="{81D60167-4931-47E6-BA6A-407CBD079E47}" type="slidenum">
              <a:rPr spc="15" dirty="0"/>
              <a:t>‹#›</a:t>
            </a:fld>
            <a:endParaRPr spc="15" dirty="0"/>
          </a:p>
        </p:txBody>
      </p:sp>
    </p:spTree>
    <p:extLst>
      <p:ext uri="{BB962C8B-B14F-4D97-AF65-F5344CB8AC3E}">
        <p14:creationId xmlns:p14="http://schemas.microsoft.com/office/powerpoint/2010/main" val="3349097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Layout" Target="../slideLayouts/slideLayout9.xml"/><Relationship Id="rId3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951361" y="4132384"/>
            <a:ext cx="3260826" cy="581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50" b="1" i="0">
                <a:solidFill>
                  <a:schemeClr val="bg1"/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58177" y="1809559"/>
            <a:ext cx="11847195" cy="51926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475607" y="7316914"/>
            <a:ext cx="4212336" cy="3933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58177" y="7316914"/>
            <a:ext cx="3027616" cy="3933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2078487" y="7314830"/>
            <a:ext cx="327659" cy="3079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00" b="0" i="0">
                <a:solidFill>
                  <a:schemeClr val="bg1"/>
                </a:solidFill>
                <a:latin typeface="Calibri" panose="020F0502020204030204"/>
                <a:cs typeface="Calibri" panose="020F0502020204030204"/>
              </a:defRPr>
            </a:lvl1pPr>
          </a:lstStyle>
          <a:p>
            <a:pPr marL="177165">
              <a:lnSpc>
                <a:spcPct val="100000"/>
              </a:lnSpc>
              <a:spcBef>
                <a:spcPts val="435"/>
              </a:spcBef>
            </a:pPr>
            <a:fld id="{81D60167-4931-47E6-BA6A-407CBD079E47}" type="slidenum">
              <a:rPr spc="15" dirty="0"/>
              <a:t>‹#›</a:t>
            </a:fld>
            <a:endParaRPr spc="1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904558" y="418880"/>
            <a:ext cx="11348085" cy="15207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04558" y="2094397"/>
            <a:ext cx="11348085" cy="4991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904558" y="7292146"/>
            <a:ext cx="2960370" cy="418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86820"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358323" y="7292146"/>
            <a:ext cx="4440555" cy="418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86820"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9292273" y="7292146"/>
            <a:ext cx="2960370" cy="418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86820">
              <a:defRPr/>
            </a:pPr>
            <a:fld id="{A2EED4B6-2993-47E9-914C-5BEF5838F4FC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 defTabSz="986820">
                <a:defRPr/>
              </a:pPr>
              <a:t>‹#›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247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hf hdr="0" ftr="0" dt="0"/>
  <p:txStyles>
    <p:titleStyle>
      <a:lvl1pPr algn="l" defTabSz="986820" rtl="0" eaLnBrk="1" latinLnBrk="0" hangingPunct="1">
        <a:lnSpc>
          <a:spcPct val="90000"/>
        </a:lnSpc>
        <a:spcBef>
          <a:spcPct val="0"/>
        </a:spcBef>
        <a:buNone/>
        <a:defRPr sz="474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6705" indent="-246705" algn="l" defTabSz="986820" rtl="0" eaLnBrk="1" latinLnBrk="0" hangingPunct="1">
        <a:lnSpc>
          <a:spcPct val="90000"/>
        </a:lnSpc>
        <a:spcBef>
          <a:spcPts val="1079"/>
        </a:spcBef>
        <a:buFont typeface="Arial" panose="020B0604020202020204" pitchFamily="34" charset="0"/>
        <a:buChar char="•"/>
        <a:defRPr sz="3022" kern="1200">
          <a:solidFill>
            <a:schemeClr val="tx1"/>
          </a:solidFill>
          <a:latin typeface="+mn-lt"/>
          <a:ea typeface="+mn-ea"/>
          <a:cs typeface="+mn-cs"/>
        </a:defRPr>
      </a:lvl1pPr>
      <a:lvl2pPr marL="740115" indent="-246705" algn="l" defTabSz="986820" rtl="0" eaLnBrk="1" latinLnBrk="0" hangingPunct="1">
        <a:lnSpc>
          <a:spcPct val="90000"/>
        </a:lnSpc>
        <a:spcBef>
          <a:spcPts val="540"/>
        </a:spcBef>
        <a:buFont typeface="Arial" panose="020B0604020202020204" pitchFamily="34" charset="0"/>
        <a:buChar char="•"/>
        <a:defRPr sz="2590" kern="1200">
          <a:solidFill>
            <a:schemeClr val="tx1"/>
          </a:solidFill>
          <a:latin typeface="+mn-lt"/>
          <a:ea typeface="+mn-ea"/>
          <a:cs typeface="+mn-cs"/>
        </a:defRPr>
      </a:lvl2pPr>
      <a:lvl3pPr marL="1233526" indent="-246705" algn="l" defTabSz="986820" rtl="0" eaLnBrk="1" latinLnBrk="0" hangingPunct="1">
        <a:lnSpc>
          <a:spcPct val="90000"/>
        </a:lnSpc>
        <a:spcBef>
          <a:spcPts val="540"/>
        </a:spcBef>
        <a:buFont typeface="Arial" panose="020B0604020202020204" pitchFamily="34" charset="0"/>
        <a:buChar char="•"/>
        <a:defRPr sz="2158" kern="1200">
          <a:solidFill>
            <a:schemeClr val="tx1"/>
          </a:solidFill>
          <a:latin typeface="+mn-lt"/>
          <a:ea typeface="+mn-ea"/>
          <a:cs typeface="+mn-cs"/>
        </a:defRPr>
      </a:lvl3pPr>
      <a:lvl4pPr marL="1726936" indent="-246705" algn="l" defTabSz="986820" rtl="0" eaLnBrk="1" latinLnBrk="0" hangingPunct="1">
        <a:lnSpc>
          <a:spcPct val="90000"/>
        </a:lnSpc>
        <a:spcBef>
          <a:spcPts val="540"/>
        </a:spcBef>
        <a:buFont typeface="Arial" panose="020B0604020202020204" pitchFamily="34" charset="0"/>
        <a:buChar char="•"/>
        <a:defRPr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2220346" indent="-246705" algn="l" defTabSz="986820" rtl="0" eaLnBrk="1" latinLnBrk="0" hangingPunct="1">
        <a:lnSpc>
          <a:spcPct val="90000"/>
        </a:lnSpc>
        <a:spcBef>
          <a:spcPts val="540"/>
        </a:spcBef>
        <a:buFont typeface="Arial" panose="020B0604020202020204" pitchFamily="34" charset="0"/>
        <a:buChar char="•"/>
        <a:defRPr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713756" indent="-246705" algn="l" defTabSz="986820" rtl="0" eaLnBrk="1" latinLnBrk="0" hangingPunct="1">
        <a:lnSpc>
          <a:spcPct val="90000"/>
        </a:lnSpc>
        <a:spcBef>
          <a:spcPts val="540"/>
        </a:spcBef>
        <a:buFont typeface="Arial" panose="020B0604020202020204" pitchFamily="34" charset="0"/>
        <a:buChar char="•"/>
        <a:defRPr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3207167" indent="-246705" algn="l" defTabSz="986820" rtl="0" eaLnBrk="1" latinLnBrk="0" hangingPunct="1">
        <a:lnSpc>
          <a:spcPct val="90000"/>
        </a:lnSpc>
        <a:spcBef>
          <a:spcPts val="540"/>
        </a:spcBef>
        <a:buFont typeface="Arial" panose="020B0604020202020204" pitchFamily="34" charset="0"/>
        <a:buChar char="•"/>
        <a:defRPr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700577" indent="-246705" algn="l" defTabSz="986820" rtl="0" eaLnBrk="1" latinLnBrk="0" hangingPunct="1">
        <a:lnSpc>
          <a:spcPct val="90000"/>
        </a:lnSpc>
        <a:spcBef>
          <a:spcPts val="540"/>
        </a:spcBef>
        <a:buFont typeface="Arial" panose="020B0604020202020204" pitchFamily="34" charset="0"/>
        <a:buChar char="•"/>
        <a:defRPr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4193987" indent="-246705" algn="l" defTabSz="986820" rtl="0" eaLnBrk="1" latinLnBrk="0" hangingPunct="1">
        <a:lnSpc>
          <a:spcPct val="90000"/>
        </a:lnSpc>
        <a:spcBef>
          <a:spcPts val="540"/>
        </a:spcBef>
        <a:buFont typeface="Arial" panose="020B0604020202020204" pitchFamily="34" charset="0"/>
        <a:buChar char="•"/>
        <a:defRPr sz="19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86820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10" algn="l" defTabSz="986820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820" algn="l" defTabSz="986820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231" algn="l" defTabSz="986820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641" algn="l" defTabSz="986820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051" algn="l" defTabSz="986820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461" algn="l" defTabSz="986820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3872" algn="l" defTabSz="986820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282" algn="l" defTabSz="986820" rtl="0" eaLnBrk="1" latinLnBrk="0" hangingPunct="1">
        <a:defRPr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29.png"/><Relationship Id="rId9" Type="http://schemas.openxmlformats.org/officeDocument/2006/relationships/image" Target="../media/image30.jpeg"/><Relationship Id="rId10" Type="http://schemas.openxmlformats.org/officeDocument/2006/relationships/image" Target="../media/image31.png"/><Relationship Id="rId11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/Relationships>
</file>

<file path=ppt/slides/_rels/slide1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5.jpeg"/><Relationship Id="rId12" Type="http://schemas.openxmlformats.org/officeDocument/2006/relationships/image" Target="../media/image96.jpeg"/><Relationship Id="rId13" Type="http://schemas.openxmlformats.org/officeDocument/2006/relationships/image" Target="../media/image97.png"/><Relationship Id="rId14" Type="http://schemas.openxmlformats.org/officeDocument/2006/relationships/image" Target="../media/image60.png"/><Relationship Id="rId15" Type="http://schemas.openxmlformats.org/officeDocument/2006/relationships/image" Target="../media/image58.png"/><Relationship Id="rId16" Type="http://schemas.openxmlformats.org/officeDocument/2006/relationships/image" Target="../media/image61.png"/><Relationship Id="rId17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6" Type="http://schemas.openxmlformats.org/officeDocument/2006/relationships/image" Target="../media/image42.png"/><Relationship Id="rId7" Type="http://schemas.openxmlformats.org/officeDocument/2006/relationships/image" Target="../media/image43.png"/><Relationship Id="rId8" Type="http://schemas.openxmlformats.org/officeDocument/2006/relationships/image" Target="../media/image80.png"/><Relationship Id="rId9" Type="http://schemas.openxmlformats.org/officeDocument/2006/relationships/image" Target="../media/image93.png"/><Relationship Id="rId10" Type="http://schemas.openxmlformats.org/officeDocument/2006/relationships/image" Target="../media/image94.png"/></Relationships>
</file>

<file path=ppt/slides/_rels/slide11.xml.rels><?xml version="1.0" encoding="UTF-8" standalone="yes"?>
<Relationships xmlns="http://schemas.openxmlformats.org/package/2006/relationships"><Relationship Id="rId11" Type="http://schemas.microsoft.com/office/2007/relationships/hdphoto" Target="../media/hdphoto3.wdp"/><Relationship Id="rId12" Type="http://schemas.openxmlformats.org/officeDocument/2006/relationships/image" Target="../media/image100.emf"/><Relationship Id="rId13" Type="http://schemas.openxmlformats.org/officeDocument/2006/relationships/image" Target="../media/image101.png"/><Relationship Id="rId14" Type="http://schemas.openxmlformats.org/officeDocument/2006/relationships/image" Target="../media/image102.png"/><Relationship Id="rId15" Type="http://schemas.openxmlformats.org/officeDocument/2006/relationships/image" Target="../media/image23.png"/><Relationship Id="rId16" Type="http://schemas.openxmlformats.org/officeDocument/2006/relationships/image" Target="../media/image60.png"/><Relationship Id="rId17" Type="http://schemas.openxmlformats.org/officeDocument/2006/relationships/image" Target="../media/image58.png"/><Relationship Id="rId18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png"/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1.png"/><Relationship Id="rId6" Type="http://schemas.openxmlformats.org/officeDocument/2006/relationships/image" Target="../media/image42.png"/><Relationship Id="rId7" Type="http://schemas.openxmlformats.org/officeDocument/2006/relationships/image" Target="../media/image43.png"/><Relationship Id="rId8" Type="http://schemas.openxmlformats.org/officeDocument/2006/relationships/image" Target="../media/image80.png"/><Relationship Id="rId9" Type="http://schemas.openxmlformats.org/officeDocument/2006/relationships/image" Target="../media/image93.png"/><Relationship Id="rId10" Type="http://schemas.openxmlformats.org/officeDocument/2006/relationships/image" Target="../media/image9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4" Type="http://schemas.openxmlformats.org/officeDocument/2006/relationships/image" Target="../media/image105.png"/><Relationship Id="rId5" Type="http://schemas.openxmlformats.org/officeDocument/2006/relationships/image" Target="../media/image106.png"/><Relationship Id="rId6" Type="http://schemas.openxmlformats.org/officeDocument/2006/relationships/image" Target="../media/image107.png"/><Relationship Id="rId7" Type="http://schemas.openxmlformats.org/officeDocument/2006/relationships/image" Target="../media/image108.jpeg"/><Relationship Id="rId8" Type="http://schemas.openxmlformats.org/officeDocument/2006/relationships/image" Target="../media/image109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0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6" Type="http://schemas.openxmlformats.org/officeDocument/2006/relationships/image" Target="../media/image43.png"/><Relationship Id="rId7" Type="http://schemas.openxmlformats.org/officeDocument/2006/relationships/image" Target="../media/image80.png"/><Relationship Id="rId8" Type="http://schemas.openxmlformats.org/officeDocument/2006/relationships/image" Target="../media/image60.png"/><Relationship Id="rId9" Type="http://schemas.openxmlformats.org/officeDocument/2006/relationships/image" Target="../media/image58.png"/><Relationship Id="rId10" Type="http://schemas.openxmlformats.org/officeDocument/2006/relationships/image" Target="../media/image61.png"/><Relationship Id="rId11" Type="http://schemas.openxmlformats.org/officeDocument/2006/relationships/image" Target="../media/image110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111.png"/><Relationship Id="rId6" Type="http://schemas.openxmlformats.org/officeDocument/2006/relationships/image" Target="../media/image112.png"/><Relationship Id="rId7" Type="http://schemas.openxmlformats.org/officeDocument/2006/relationships/image" Target="../media/image58.png"/><Relationship Id="rId8" Type="http://schemas.openxmlformats.org/officeDocument/2006/relationships/image" Target="../media/image113.png"/><Relationship Id="rId9" Type="http://schemas.openxmlformats.org/officeDocument/2006/relationships/image" Target="../media/image114.png"/><Relationship Id="rId10" Type="http://schemas.openxmlformats.org/officeDocument/2006/relationships/image" Target="../media/image115.png"/><Relationship Id="rId11" Type="http://schemas.openxmlformats.org/officeDocument/2006/relationships/image" Target="../media/image42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7" Type="http://schemas.microsoft.com/office/2007/relationships/hdphoto" Target="../media/hdphoto1.wdp"/><Relationship Id="rId8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20" Type="http://schemas.openxmlformats.org/officeDocument/2006/relationships/image" Target="../media/image54.png"/><Relationship Id="rId21" Type="http://schemas.openxmlformats.org/officeDocument/2006/relationships/image" Target="../media/image55.png"/><Relationship Id="rId22" Type="http://schemas.openxmlformats.org/officeDocument/2006/relationships/image" Target="../media/image56.png"/><Relationship Id="rId23" Type="http://schemas.openxmlformats.org/officeDocument/2006/relationships/image" Target="../media/image57.png"/><Relationship Id="rId24" Type="http://schemas.openxmlformats.org/officeDocument/2006/relationships/image" Target="../media/image58.png"/><Relationship Id="rId25" Type="http://schemas.openxmlformats.org/officeDocument/2006/relationships/image" Target="../media/image59.png"/><Relationship Id="rId10" Type="http://schemas.openxmlformats.org/officeDocument/2006/relationships/image" Target="../media/image46.png"/><Relationship Id="rId11" Type="http://schemas.openxmlformats.org/officeDocument/2006/relationships/image" Target="../media/image47.png"/><Relationship Id="rId12" Type="http://schemas.openxmlformats.org/officeDocument/2006/relationships/image" Target="../media/image48.png"/><Relationship Id="rId13" Type="http://schemas.openxmlformats.org/officeDocument/2006/relationships/image" Target="../media/image49.png"/><Relationship Id="rId14" Type="http://schemas.openxmlformats.org/officeDocument/2006/relationships/image" Target="../media/image50.png"/><Relationship Id="rId15" Type="http://schemas.openxmlformats.org/officeDocument/2006/relationships/image" Target="../media/image51.png"/><Relationship Id="rId16" Type="http://schemas.openxmlformats.org/officeDocument/2006/relationships/image" Target="../media/image52.png"/><Relationship Id="rId17" Type="http://schemas.openxmlformats.org/officeDocument/2006/relationships/image" Target="../media/image53.png"/><Relationship Id="rId18" Type="http://schemas.openxmlformats.org/officeDocument/2006/relationships/chart" Target="../charts/chart1.xml"/><Relationship Id="rId19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6" Type="http://schemas.openxmlformats.org/officeDocument/2006/relationships/image" Target="../media/image42.png"/><Relationship Id="rId7" Type="http://schemas.openxmlformats.org/officeDocument/2006/relationships/image" Target="../media/image43.png"/><Relationship Id="rId8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3.jpeg"/><Relationship Id="rId1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6" Type="http://schemas.openxmlformats.org/officeDocument/2006/relationships/image" Target="../media/image43.png"/><Relationship Id="rId7" Type="http://schemas.openxmlformats.org/officeDocument/2006/relationships/image" Target="../media/image60.png"/><Relationship Id="rId8" Type="http://schemas.openxmlformats.org/officeDocument/2006/relationships/image" Target="../media/image58.png"/><Relationship Id="rId9" Type="http://schemas.openxmlformats.org/officeDocument/2006/relationships/image" Target="../media/image61.png"/><Relationship Id="rId10" Type="http://schemas.openxmlformats.org/officeDocument/2006/relationships/image" Target="../media/image6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4" Type="http://schemas.openxmlformats.org/officeDocument/2006/relationships/image" Target="../media/image67.png"/><Relationship Id="rId5" Type="http://schemas.openxmlformats.org/officeDocument/2006/relationships/image" Target="../media/image68.png"/><Relationship Id="rId6" Type="http://schemas.openxmlformats.org/officeDocument/2006/relationships/image" Target="../media/image69.png"/><Relationship Id="rId7" Type="http://schemas.openxmlformats.org/officeDocument/2006/relationships/image" Target="../media/image70.png"/><Relationship Id="rId8" Type="http://schemas.openxmlformats.org/officeDocument/2006/relationships/image" Target="../media/image71.png"/><Relationship Id="rId9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chart" Target="../charts/chart3.xml"/><Relationship Id="rId5" Type="http://schemas.openxmlformats.org/officeDocument/2006/relationships/image" Target="../media/image74.png"/><Relationship Id="rId6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4" Type="http://schemas.openxmlformats.org/officeDocument/2006/relationships/image" Target="../media/image78.png"/><Relationship Id="rId5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6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53.png"/><Relationship Id="rId20" Type="http://schemas.openxmlformats.org/officeDocument/2006/relationships/image" Target="../media/image87.png"/><Relationship Id="rId21" Type="http://schemas.microsoft.com/office/2007/relationships/hdphoto" Target="../media/hdphoto2.wdp"/><Relationship Id="rId22" Type="http://schemas.openxmlformats.org/officeDocument/2006/relationships/diagramData" Target="../diagrams/data1.xml"/><Relationship Id="rId23" Type="http://schemas.openxmlformats.org/officeDocument/2006/relationships/diagramLayout" Target="../diagrams/layout1.xml"/><Relationship Id="rId24" Type="http://schemas.openxmlformats.org/officeDocument/2006/relationships/diagramQuickStyle" Target="../diagrams/quickStyle1.xml"/><Relationship Id="rId25" Type="http://schemas.openxmlformats.org/officeDocument/2006/relationships/diagramColors" Target="../diagrams/colors1.xml"/><Relationship Id="rId26" Type="http://schemas.microsoft.com/office/2007/relationships/diagramDrawing" Target="../diagrams/drawing1.xml"/><Relationship Id="rId10" Type="http://schemas.openxmlformats.org/officeDocument/2006/relationships/image" Target="../media/image57.png"/><Relationship Id="rId11" Type="http://schemas.openxmlformats.org/officeDocument/2006/relationships/image" Target="../media/image58.png"/><Relationship Id="rId12" Type="http://schemas.openxmlformats.org/officeDocument/2006/relationships/image" Target="../media/image59.png"/><Relationship Id="rId13" Type="http://schemas.openxmlformats.org/officeDocument/2006/relationships/image" Target="../media/image80.png"/><Relationship Id="rId14" Type="http://schemas.openxmlformats.org/officeDocument/2006/relationships/image" Target="../media/image81.png"/><Relationship Id="rId15" Type="http://schemas.openxmlformats.org/officeDocument/2006/relationships/image" Target="../media/image82.jpeg"/><Relationship Id="rId16" Type="http://schemas.openxmlformats.org/officeDocument/2006/relationships/image" Target="../media/image83.jpeg"/><Relationship Id="rId17" Type="http://schemas.openxmlformats.org/officeDocument/2006/relationships/image" Target="../media/image84.jpeg"/><Relationship Id="rId18" Type="http://schemas.openxmlformats.org/officeDocument/2006/relationships/image" Target="../media/image85.jpeg"/><Relationship Id="rId19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6" Type="http://schemas.openxmlformats.org/officeDocument/2006/relationships/image" Target="../media/image42.png"/><Relationship Id="rId7" Type="http://schemas.openxmlformats.org/officeDocument/2006/relationships/image" Target="../media/image43.png"/><Relationship Id="rId8" Type="http://schemas.openxmlformats.org/officeDocument/2006/relationships/image" Target="../media/image5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8.png"/><Relationship Id="rId20" Type="http://schemas.openxmlformats.org/officeDocument/2006/relationships/image" Target="../media/image109.svg"/><Relationship Id="rId21" Type="http://schemas.openxmlformats.org/officeDocument/2006/relationships/image" Target="../media/image92.png"/><Relationship Id="rId22" Type="http://schemas.openxmlformats.org/officeDocument/2006/relationships/image" Target="../media/image111.svg"/><Relationship Id="rId10" Type="http://schemas.openxmlformats.org/officeDocument/2006/relationships/image" Target="../media/image59.png"/><Relationship Id="rId11" Type="http://schemas.openxmlformats.org/officeDocument/2006/relationships/image" Target="../media/image88.png"/><Relationship Id="rId12" Type="http://schemas.openxmlformats.org/officeDocument/2006/relationships/image" Target="../media/image89.png"/><Relationship Id="rId13" Type="http://schemas.openxmlformats.org/officeDocument/2006/relationships/image" Target="../media/image90.png"/><Relationship Id="rId14" Type="http://schemas.openxmlformats.org/officeDocument/2006/relationships/diagramData" Target="../diagrams/data2.xml"/><Relationship Id="rId15" Type="http://schemas.openxmlformats.org/officeDocument/2006/relationships/diagramLayout" Target="../diagrams/layout2.xml"/><Relationship Id="rId16" Type="http://schemas.openxmlformats.org/officeDocument/2006/relationships/diagramQuickStyle" Target="../diagrams/quickStyle2.xml"/><Relationship Id="rId17" Type="http://schemas.openxmlformats.org/officeDocument/2006/relationships/diagramColors" Target="../diagrams/colors2.xml"/><Relationship Id="rId18" Type="http://schemas.microsoft.com/office/2007/relationships/diagramDrawing" Target="../diagrams/drawing2.xml"/><Relationship Id="rId19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6" Type="http://schemas.openxmlformats.org/officeDocument/2006/relationships/image" Target="../media/image42.png"/><Relationship Id="rId7" Type="http://schemas.openxmlformats.org/officeDocument/2006/relationships/image" Target="../media/image43.png"/><Relationship Id="rId8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37140" y="5266240"/>
            <a:ext cx="3020060" cy="291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fr-FR" b="1" spc="-30" dirty="0" smtClean="0">
                <a:solidFill>
                  <a:srgbClr val="239DD6"/>
                </a:solidFill>
                <a:latin typeface="Verdana" panose="020B0604030504040204"/>
                <a:cs typeface="Verdana" panose="020B0604030504040204"/>
              </a:rPr>
              <a:t>Agadir </a:t>
            </a:r>
            <a:r>
              <a:rPr b="1" spc="-20" dirty="0" smtClean="0">
                <a:solidFill>
                  <a:srgbClr val="239DD6"/>
                </a:solidFill>
                <a:latin typeface="Verdana" panose="020B0604030504040204"/>
                <a:cs typeface="Verdana" panose="020B0604030504040204"/>
              </a:rPr>
              <a:t> </a:t>
            </a:r>
            <a:r>
              <a:rPr b="1" spc="-95" dirty="0">
                <a:solidFill>
                  <a:srgbClr val="239DD6"/>
                </a:solidFill>
                <a:latin typeface="Verdana" panose="020B0604030504040204"/>
                <a:cs typeface="Verdana" panose="020B0604030504040204"/>
              </a:rPr>
              <a:t>le</a:t>
            </a:r>
            <a:r>
              <a:rPr b="1" spc="-20" dirty="0">
                <a:solidFill>
                  <a:srgbClr val="239DD6"/>
                </a:solidFill>
                <a:latin typeface="Verdana" panose="020B0604030504040204"/>
                <a:cs typeface="Verdana" panose="020B0604030504040204"/>
              </a:rPr>
              <a:t> </a:t>
            </a:r>
            <a:r>
              <a:rPr lang="fr-FR" b="1" spc="-20" dirty="0" smtClean="0">
                <a:solidFill>
                  <a:srgbClr val="239DD6"/>
                </a:solidFill>
                <a:latin typeface="Verdana" panose="020B0604030504040204"/>
                <a:cs typeface="Verdana" panose="020B0604030504040204"/>
              </a:rPr>
              <a:t>01</a:t>
            </a:r>
            <a:r>
              <a:rPr b="1" spc="-75" dirty="0" smtClean="0">
                <a:solidFill>
                  <a:srgbClr val="239DD6"/>
                </a:solidFill>
                <a:latin typeface="Verdana" panose="020B0604030504040204"/>
                <a:cs typeface="Verdana" panose="020B0604030504040204"/>
              </a:rPr>
              <a:t>-</a:t>
            </a:r>
            <a:r>
              <a:rPr lang="fr-FR" b="1" spc="-75" dirty="0" smtClean="0">
                <a:solidFill>
                  <a:srgbClr val="239DD6"/>
                </a:solidFill>
                <a:latin typeface="Verdana" panose="020B0604030504040204"/>
                <a:cs typeface="Verdana" panose="020B0604030504040204"/>
              </a:rPr>
              <a:t>02</a:t>
            </a:r>
            <a:r>
              <a:rPr b="1" spc="-75" dirty="0" smtClean="0">
                <a:solidFill>
                  <a:srgbClr val="239DD6"/>
                </a:solidFill>
                <a:latin typeface="Verdana" panose="020B0604030504040204"/>
                <a:cs typeface="Verdana" panose="020B0604030504040204"/>
              </a:rPr>
              <a:t>-202</a:t>
            </a:r>
            <a:r>
              <a:rPr lang="fr-FR" b="1" spc="-75" dirty="0" smtClean="0">
                <a:solidFill>
                  <a:srgbClr val="239DD6"/>
                </a:solidFill>
                <a:latin typeface="Verdana" panose="020B0604030504040204"/>
                <a:cs typeface="Verdana" panose="020B0604030504040204"/>
              </a:rPr>
              <a:t>4</a:t>
            </a:r>
            <a:endParaRPr dirty="0">
              <a:latin typeface="Verdana" panose="020B0604030504040204"/>
              <a:cs typeface="Verdana" panose="020B0604030504040204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26817" y="2672081"/>
            <a:ext cx="8462645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 rtl="1" eaLnBrk="0" hangingPunct="0">
              <a:spcBef>
                <a:spcPts val="0"/>
              </a:spcBef>
              <a:buClr>
                <a:srgbClr val="FFFF00"/>
              </a:buClr>
              <a:defRPr/>
            </a:pPr>
            <a:r>
              <a:rPr lang="fr-FR" altLang="fr-FR" b="1" dirty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Microsoft Uighur" pitchFamily="2" charset="-78"/>
              </a:rPr>
              <a:t>Mise en Œuvre du Nexus (</a:t>
            </a:r>
            <a:r>
              <a:rPr lang="fr-FR" altLang="fr-FR" b="1" dirty="0" err="1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Microsoft Uighur" pitchFamily="2" charset="-78"/>
              </a:rPr>
              <a:t>BoNex</a:t>
            </a:r>
            <a:r>
              <a:rPr lang="fr-FR" altLang="fr-FR" b="1" dirty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Microsoft Uighur" pitchFamily="2" charset="-78"/>
              </a:rPr>
              <a:t>) dans les pays Méditerranéens </a:t>
            </a:r>
            <a:endParaRPr lang="ar-MA" altLang="fr-FR" b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Microsoft Uighur" pitchFamily="2" charset="-78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579549" y="5227358"/>
            <a:ext cx="2140585" cy="2140585"/>
          </a:xfrm>
          <a:custGeom>
            <a:avLst/>
            <a:gdLst/>
            <a:ahLst/>
            <a:cxnLst/>
            <a:rect l="l" t="t" r="r" b="b"/>
            <a:pathLst>
              <a:path w="2140585" h="2140584">
                <a:moveTo>
                  <a:pt x="1070037" y="0"/>
                </a:moveTo>
                <a:lnTo>
                  <a:pt x="0" y="1063245"/>
                </a:lnTo>
                <a:lnTo>
                  <a:pt x="1069948" y="2140038"/>
                </a:lnTo>
                <a:lnTo>
                  <a:pt x="1100456" y="2109724"/>
                </a:lnTo>
                <a:lnTo>
                  <a:pt x="1059915" y="2109724"/>
                </a:lnTo>
                <a:lnTo>
                  <a:pt x="1069953" y="2099621"/>
                </a:lnTo>
                <a:lnTo>
                  <a:pt x="33765" y="1070025"/>
                </a:lnTo>
                <a:lnTo>
                  <a:pt x="20204" y="1070025"/>
                </a:lnTo>
                <a:lnTo>
                  <a:pt x="20204" y="1056551"/>
                </a:lnTo>
                <a:lnTo>
                  <a:pt x="33593" y="1056551"/>
                </a:lnTo>
                <a:lnTo>
                  <a:pt x="1070039" y="13480"/>
                </a:lnTo>
                <a:lnTo>
                  <a:pt x="1066646" y="10109"/>
                </a:lnTo>
                <a:lnTo>
                  <a:pt x="1080081" y="10109"/>
                </a:lnTo>
                <a:lnTo>
                  <a:pt x="1070037" y="0"/>
                </a:lnTo>
                <a:close/>
              </a:path>
              <a:path w="2140585" h="2140584">
                <a:moveTo>
                  <a:pt x="1069953" y="2099621"/>
                </a:moveTo>
                <a:lnTo>
                  <a:pt x="1059915" y="2109724"/>
                </a:lnTo>
                <a:lnTo>
                  <a:pt x="1080120" y="2109724"/>
                </a:lnTo>
                <a:lnTo>
                  <a:pt x="1069953" y="2099621"/>
                </a:lnTo>
                <a:close/>
              </a:path>
              <a:path w="2140585" h="2140584">
                <a:moveTo>
                  <a:pt x="1080081" y="10109"/>
                </a:moveTo>
                <a:lnTo>
                  <a:pt x="1073389" y="10109"/>
                </a:lnTo>
                <a:lnTo>
                  <a:pt x="1070039" y="13480"/>
                </a:lnTo>
                <a:lnTo>
                  <a:pt x="2113049" y="1049858"/>
                </a:lnTo>
                <a:lnTo>
                  <a:pt x="1069953" y="2099621"/>
                </a:lnTo>
                <a:lnTo>
                  <a:pt x="1080120" y="2109724"/>
                </a:lnTo>
                <a:lnTo>
                  <a:pt x="1100456" y="2109724"/>
                </a:lnTo>
                <a:lnTo>
                  <a:pt x="2139986" y="1076794"/>
                </a:lnTo>
                <a:lnTo>
                  <a:pt x="1080081" y="10109"/>
                </a:lnTo>
                <a:close/>
              </a:path>
              <a:path w="2140585" h="2140584">
                <a:moveTo>
                  <a:pt x="20204" y="1056551"/>
                </a:moveTo>
                <a:lnTo>
                  <a:pt x="20204" y="1070025"/>
                </a:lnTo>
                <a:lnTo>
                  <a:pt x="26939" y="1063244"/>
                </a:lnTo>
                <a:lnTo>
                  <a:pt x="20204" y="1056551"/>
                </a:lnTo>
                <a:close/>
              </a:path>
              <a:path w="2140585" h="2140584">
                <a:moveTo>
                  <a:pt x="26941" y="1063245"/>
                </a:moveTo>
                <a:lnTo>
                  <a:pt x="20204" y="1070025"/>
                </a:lnTo>
                <a:lnTo>
                  <a:pt x="33765" y="1070025"/>
                </a:lnTo>
                <a:lnTo>
                  <a:pt x="26941" y="1063245"/>
                </a:lnTo>
                <a:close/>
              </a:path>
              <a:path w="2140585" h="2140584">
                <a:moveTo>
                  <a:pt x="33593" y="1056551"/>
                </a:moveTo>
                <a:lnTo>
                  <a:pt x="20204" y="1056551"/>
                </a:lnTo>
                <a:lnTo>
                  <a:pt x="26942" y="1063244"/>
                </a:lnTo>
                <a:lnTo>
                  <a:pt x="33593" y="1056551"/>
                </a:lnTo>
                <a:close/>
              </a:path>
              <a:path w="2140585" h="2140584">
                <a:moveTo>
                  <a:pt x="1073389" y="10109"/>
                </a:moveTo>
                <a:lnTo>
                  <a:pt x="1066646" y="10109"/>
                </a:lnTo>
                <a:lnTo>
                  <a:pt x="1070039" y="13480"/>
                </a:lnTo>
                <a:lnTo>
                  <a:pt x="1073389" y="10109"/>
                </a:lnTo>
                <a:close/>
              </a:path>
            </a:pathLst>
          </a:custGeom>
          <a:solidFill>
            <a:srgbClr val="53A63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/>
          <p:nvPr/>
        </p:nvSpPr>
        <p:spPr>
          <a:xfrm>
            <a:off x="5487849" y="5227358"/>
            <a:ext cx="2140585" cy="2140585"/>
          </a:xfrm>
          <a:custGeom>
            <a:avLst/>
            <a:gdLst/>
            <a:ahLst/>
            <a:cxnLst/>
            <a:rect l="l" t="t" r="r" b="b"/>
            <a:pathLst>
              <a:path w="2140584" h="2140584">
                <a:moveTo>
                  <a:pt x="1070037" y="0"/>
                </a:moveTo>
                <a:lnTo>
                  <a:pt x="0" y="1063245"/>
                </a:lnTo>
                <a:lnTo>
                  <a:pt x="1069948" y="2140038"/>
                </a:lnTo>
                <a:lnTo>
                  <a:pt x="1100456" y="2109724"/>
                </a:lnTo>
                <a:lnTo>
                  <a:pt x="1059915" y="2109724"/>
                </a:lnTo>
                <a:lnTo>
                  <a:pt x="1069953" y="2099621"/>
                </a:lnTo>
                <a:lnTo>
                  <a:pt x="33765" y="1070025"/>
                </a:lnTo>
                <a:lnTo>
                  <a:pt x="20204" y="1070025"/>
                </a:lnTo>
                <a:lnTo>
                  <a:pt x="20204" y="1056551"/>
                </a:lnTo>
                <a:lnTo>
                  <a:pt x="33593" y="1056551"/>
                </a:lnTo>
                <a:lnTo>
                  <a:pt x="1070039" y="13480"/>
                </a:lnTo>
                <a:lnTo>
                  <a:pt x="1066646" y="10109"/>
                </a:lnTo>
                <a:lnTo>
                  <a:pt x="1080081" y="10109"/>
                </a:lnTo>
                <a:lnTo>
                  <a:pt x="1070037" y="0"/>
                </a:lnTo>
                <a:close/>
              </a:path>
              <a:path w="2140584" h="2140584">
                <a:moveTo>
                  <a:pt x="1069953" y="2099621"/>
                </a:moveTo>
                <a:lnTo>
                  <a:pt x="1059915" y="2109724"/>
                </a:lnTo>
                <a:lnTo>
                  <a:pt x="1080120" y="2109724"/>
                </a:lnTo>
                <a:lnTo>
                  <a:pt x="1069953" y="2099621"/>
                </a:lnTo>
                <a:close/>
              </a:path>
              <a:path w="2140584" h="2140584">
                <a:moveTo>
                  <a:pt x="1080081" y="10109"/>
                </a:moveTo>
                <a:lnTo>
                  <a:pt x="1073389" y="10109"/>
                </a:lnTo>
                <a:lnTo>
                  <a:pt x="1070039" y="13480"/>
                </a:lnTo>
                <a:lnTo>
                  <a:pt x="2113049" y="1049858"/>
                </a:lnTo>
                <a:lnTo>
                  <a:pt x="1069953" y="2099621"/>
                </a:lnTo>
                <a:lnTo>
                  <a:pt x="1080120" y="2109724"/>
                </a:lnTo>
                <a:lnTo>
                  <a:pt x="1100456" y="2109724"/>
                </a:lnTo>
                <a:lnTo>
                  <a:pt x="2139986" y="1076794"/>
                </a:lnTo>
                <a:lnTo>
                  <a:pt x="1080081" y="10109"/>
                </a:lnTo>
                <a:close/>
              </a:path>
              <a:path w="2140584" h="2140584">
                <a:moveTo>
                  <a:pt x="20204" y="1056551"/>
                </a:moveTo>
                <a:lnTo>
                  <a:pt x="20204" y="1070025"/>
                </a:lnTo>
                <a:lnTo>
                  <a:pt x="26939" y="1063244"/>
                </a:lnTo>
                <a:lnTo>
                  <a:pt x="20204" y="1056551"/>
                </a:lnTo>
                <a:close/>
              </a:path>
              <a:path w="2140584" h="2140584">
                <a:moveTo>
                  <a:pt x="26941" y="1063245"/>
                </a:moveTo>
                <a:lnTo>
                  <a:pt x="20204" y="1070025"/>
                </a:lnTo>
                <a:lnTo>
                  <a:pt x="33765" y="1070025"/>
                </a:lnTo>
                <a:lnTo>
                  <a:pt x="26941" y="1063245"/>
                </a:lnTo>
                <a:close/>
              </a:path>
              <a:path w="2140584" h="2140584">
                <a:moveTo>
                  <a:pt x="33593" y="1056551"/>
                </a:moveTo>
                <a:lnTo>
                  <a:pt x="20204" y="1056551"/>
                </a:lnTo>
                <a:lnTo>
                  <a:pt x="26942" y="1063244"/>
                </a:lnTo>
                <a:lnTo>
                  <a:pt x="33593" y="1056551"/>
                </a:lnTo>
                <a:close/>
              </a:path>
              <a:path w="2140584" h="2140584">
                <a:moveTo>
                  <a:pt x="1073389" y="10109"/>
                </a:moveTo>
                <a:lnTo>
                  <a:pt x="1066646" y="10109"/>
                </a:lnTo>
                <a:lnTo>
                  <a:pt x="1070039" y="13480"/>
                </a:lnTo>
                <a:lnTo>
                  <a:pt x="1073389" y="10109"/>
                </a:lnTo>
                <a:close/>
              </a:path>
            </a:pathLst>
          </a:custGeom>
          <a:solidFill>
            <a:srgbClr val="53A63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8383449" y="5227358"/>
            <a:ext cx="2140585" cy="2140585"/>
            <a:chOff x="8383449" y="5227358"/>
            <a:chExt cx="2140585" cy="2140585"/>
          </a:xfrm>
        </p:grpSpPr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24443" y="5361622"/>
              <a:ext cx="1858048" cy="185806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8383449" y="5227358"/>
              <a:ext cx="2140585" cy="2140585"/>
            </a:xfrm>
            <a:custGeom>
              <a:avLst/>
              <a:gdLst/>
              <a:ahLst/>
              <a:cxnLst/>
              <a:rect l="l" t="t" r="r" b="b"/>
              <a:pathLst>
                <a:path w="2140584" h="2140584">
                  <a:moveTo>
                    <a:pt x="1070037" y="0"/>
                  </a:moveTo>
                  <a:lnTo>
                    <a:pt x="0" y="1063245"/>
                  </a:lnTo>
                  <a:lnTo>
                    <a:pt x="1069948" y="2140038"/>
                  </a:lnTo>
                  <a:lnTo>
                    <a:pt x="1100456" y="2109724"/>
                  </a:lnTo>
                  <a:lnTo>
                    <a:pt x="1059915" y="2109724"/>
                  </a:lnTo>
                  <a:lnTo>
                    <a:pt x="1069953" y="2099621"/>
                  </a:lnTo>
                  <a:lnTo>
                    <a:pt x="33765" y="1070025"/>
                  </a:lnTo>
                  <a:lnTo>
                    <a:pt x="20204" y="1070025"/>
                  </a:lnTo>
                  <a:lnTo>
                    <a:pt x="20204" y="1056551"/>
                  </a:lnTo>
                  <a:lnTo>
                    <a:pt x="33593" y="1056551"/>
                  </a:lnTo>
                  <a:lnTo>
                    <a:pt x="1070039" y="13480"/>
                  </a:lnTo>
                  <a:lnTo>
                    <a:pt x="1066646" y="10109"/>
                  </a:lnTo>
                  <a:lnTo>
                    <a:pt x="1080081" y="10109"/>
                  </a:lnTo>
                  <a:lnTo>
                    <a:pt x="1070037" y="0"/>
                  </a:lnTo>
                  <a:close/>
                </a:path>
                <a:path w="2140584" h="2140584">
                  <a:moveTo>
                    <a:pt x="1069953" y="2099621"/>
                  </a:moveTo>
                  <a:lnTo>
                    <a:pt x="1059915" y="2109724"/>
                  </a:lnTo>
                  <a:lnTo>
                    <a:pt x="1080120" y="2109724"/>
                  </a:lnTo>
                  <a:lnTo>
                    <a:pt x="1069953" y="2099621"/>
                  </a:lnTo>
                  <a:close/>
                </a:path>
                <a:path w="2140584" h="2140584">
                  <a:moveTo>
                    <a:pt x="1080081" y="10109"/>
                  </a:moveTo>
                  <a:lnTo>
                    <a:pt x="1073389" y="10109"/>
                  </a:lnTo>
                  <a:lnTo>
                    <a:pt x="1070039" y="13480"/>
                  </a:lnTo>
                  <a:lnTo>
                    <a:pt x="2113049" y="1049858"/>
                  </a:lnTo>
                  <a:lnTo>
                    <a:pt x="1069953" y="2099621"/>
                  </a:lnTo>
                  <a:lnTo>
                    <a:pt x="1080120" y="2109724"/>
                  </a:lnTo>
                  <a:lnTo>
                    <a:pt x="1100456" y="2109724"/>
                  </a:lnTo>
                  <a:lnTo>
                    <a:pt x="2139986" y="1076794"/>
                  </a:lnTo>
                  <a:lnTo>
                    <a:pt x="1080081" y="10109"/>
                  </a:lnTo>
                  <a:close/>
                </a:path>
                <a:path w="2140584" h="2140584">
                  <a:moveTo>
                    <a:pt x="20204" y="1056551"/>
                  </a:moveTo>
                  <a:lnTo>
                    <a:pt x="20204" y="1070025"/>
                  </a:lnTo>
                  <a:lnTo>
                    <a:pt x="26939" y="1063244"/>
                  </a:lnTo>
                  <a:lnTo>
                    <a:pt x="20204" y="1056551"/>
                  </a:lnTo>
                  <a:close/>
                </a:path>
                <a:path w="2140584" h="2140584">
                  <a:moveTo>
                    <a:pt x="26941" y="1063245"/>
                  </a:moveTo>
                  <a:lnTo>
                    <a:pt x="20204" y="1070025"/>
                  </a:lnTo>
                  <a:lnTo>
                    <a:pt x="33765" y="1070025"/>
                  </a:lnTo>
                  <a:lnTo>
                    <a:pt x="26941" y="1063245"/>
                  </a:lnTo>
                  <a:close/>
                </a:path>
                <a:path w="2140584" h="2140584">
                  <a:moveTo>
                    <a:pt x="33593" y="1056551"/>
                  </a:moveTo>
                  <a:lnTo>
                    <a:pt x="20204" y="1056551"/>
                  </a:lnTo>
                  <a:lnTo>
                    <a:pt x="26942" y="1063244"/>
                  </a:lnTo>
                  <a:lnTo>
                    <a:pt x="33593" y="1056551"/>
                  </a:lnTo>
                  <a:close/>
                </a:path>
                <a:path w="2140584" h="2140584">
                  <a:moveTo>
                    <a:pt x="1073389" y="10109"/>
                  </a:moveTo>
                  <a:lnTo>
                    <a:pt x="1066646" y="10109"/>
                  </a:lnTo>
                  <a:lnTo>
                    <a:pt x="1070039" y="13480"/>
                  </a:lnTo>
                  <a:lnTo>
                    <a:pt x="1073389" y="10109"/>
                  </a:lnTo>
                  <a:close/>
                </a:path>
              </a:pathLst>
            </a:custGeom>
            <a:solidFill>
              <a:srgbClr val="53A6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03459" y="1138567"/>
            <a:ext cx="1255442" cy="1213014"/>
          </a:xfrm>
          <a:prstGeom prst="rect">
            <a:avLst/>
          </a:prstGeom>
        </p:spPr>
      </p:pic>
      <p:grpSp>
        <p:nvGrpSpPr>
          <p:cNvPr id="21" name="object 21"/>
          <p:cNvGrpSpPr/>
          <p:nvPr/>
        </p:nvGrpSpPr>
        <p:grpSpPr>
          <a:xfrm>
            <a:off x="8923464" y="1965147"/>
            <a:ext cx="1508125" cy="415925"/>
            <a:chOff x="8923464" y="1965147"/>
            <a:chExt cx="1508125" cy="415925"/>
          </a:xfrm>
        </p:grpSpPr>
        <p:pic>
          <p:nvPicPr>
            <p:cNvPr id="22" name="object 2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23464" y="1965147"/>
              <a:ext cx="1507578" cy="31758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09633" y="2322486"/>
              <a:ext cx="1132852" cy="58191"/>
            </a:xfrm>
            <a:prstGeom prst="rect">
              <a:avLst/>
            </a:prstGeom>
          </p:spPr>
        </p:pic>
      </p:grpSp>
      <p:pic>
        <p:nvPicPr>
          <p:cNvPr id="24" name="object 2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319547" y="1127556"/>
            <a:ext cx="2202700" cy="1248359"/>
          </a:xfrm>
          <a:prstGeom prst="rect">
            <a:avLst/>
          </a:prstGeom>
        </p:spPr>
      </p:pic>
      <p:pic>
        <p:nvPicPr>
          <p:cNvPr id="1026" name="Picture 2" descr="Concours ORMVASM (16 Postes) - Dreamjob.ma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3184" r="30723" b="31323"/>
          <a:stretch>
            <a:fillRect/>
          </a:stretch>
        </p:blipFill>
        <p:spPr bwMode="auto">
          <a:xfrm>
            <a:off x="9226927" y="1031941"/>
            <a:ext cx="997415" cy="87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Losange 27"/>
          <p:cNvSpPr/>
          <p:nvPr/>
        </p:nvSpPr>
        <p:spPr>
          <a:xfrm>
            <a:off x="2737187" y="5411793"/>
            <a:ext cx="1825307" cy="1757718"/>
          </a:xfrm>
          <a:prstGeom prst="diamond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Losange 29"/>
          <p:cNvSpPr/>
          <p:nvPr/>
        </p:nvSpPr>
        <p:spPr>
          <a:xfrm>
            <a:off x="5645487" y="5388829"/>
            <a:ext cx="1825307" cy="1821596"/>
          </a:xfrm>
          <a:prstGeom prst="diamond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object 2"/>
          <p:cNvSpPr txBox="1"/>
          <p:nvPr/>
        </p:nvSpPr>
        <p:spPr>
          <a:xfrm>
            <a:off x="210467" y="5193319"/>
            <a:ext cx="3746757" cy="329577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fr-FR" sz="2050" b="1" spc="-3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/>
                <a:cs typeface="Verdana" panose="020B0604030504040204"/>
              </a:rPr>
              <a:t>Second Atelier</a:t>
            </a:r>
            <a:endParaRPr sz="2050" dirty="0">
              <a:solidFill>
                <a:schemeClr val="accent6">
                  <a:lumMod val="75000"/>
                </a:schemeClr>
              </a:solidFill>
              <a:latin typeface="Verdana" panose="020B0604030504040204"/>
              <a:cs typeface="Verdana" panose="020B0604030504040204"/>
            </a:endParaRPr>
          </a:p>
        </p:txBody>
      </p:sp>
      <p:sp>
        <p:nvSpPr>
          <p:cNvPr id="18" name="object 3"/>
          <p:cNvSpPr txBox="1"/>
          <p:nvPr/>
        </p:nvSpPr>
        <p:spPr>
          <a:xfrm>
            <a:off x="1549400" y="3651193"/>
            <a:ext cx="9114967" cy="112146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0" tIns="13335" rIns="0" bIns="0" rtlCol="0">
            <a:spAutoFit/>
          </a:bodyPr>
          <a:lstStyle/>
          <a:p>
            <a:pPr algn="ctr" rtl="1" eaLnBrk="0" hangingPunct="0">
              <a:spcBef>
                <a:spcPts val="0"/>
              </a:spcBef>
              <a:buClr>
                <a:srgbClr val="FFFF00"/>
              </a:buClr>
              <a:defRPr/>
            </a:pPr>
            <a:r>
              <a:rPr lang="fr-FR" altLang="fr-FR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Verdana" pitchFamily="34" charset="0"/>
                <a:ea typeface="Verdana" pitchFamily="34" charset="0"/>
                <a:cs typeface="Microsoft Uighur" pitchFamily="2" charset="-78"/>
              </a:rPr>
              <a:t>Périmètre de dessalement de </a:t>
            </a:r>
            <a:r>
              <a:rPr lang="fr-FR" altLang="fr-FR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Verdana" pitchFamily="34" charset="0"/>
                <a:ea typeface="Verdana" pitchFamily="34" charset="0"/>
                <a:cs typeface="Microsoft Uighur" pitchFamily="2" charset="-78"/>
              </a:rPr>
              <a:t>Chtouka</a:t>
            </a:r>
            <a:endParaRPr lang="fr-FR" altLang="fr-FR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Verdana" pitchFamily="34" charset="0"/>
              <a:ea typeface="Verdana" pitchFamily="34" charset="0"/>
              <a:cs typeface="Microsoft Uighur" pitchFamily="2" charset="-78"/>
            </a:endParaRPr>
          </a:p>
          <a:p>
            <a:pPr algn="ctr" rtl="1" eaLnBrk="0" hangingPunct="0">
              <a:spcBef>
                <a:spcPts val="0"/>
              </a:spcBef>
              <a:buClr>
                <a:srgbClr val="FFFF00"/>
              </a:buClr>
              <a:defRPr/>
            </a:pPr>
            <a:r>
              <a:rPr lang="fr-FR" altLang="fr-FR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Verdana" pitchFamily="34" charset="0"/>
                <a:ea typeface="Verdana" pitchFamily="34" charset="0"/>
                <a:cs typeface="Microsoft Uighur" pitchFamily="2" charset="-78"/>
              </a:rPr>
              <a:t> Etat des lieux et perspectives d’extension</a:t>
            </a:r>
          </a:p>
          <a:p>
            <a:pPr algn="ctr" rtl="1" eaLnBrk="0" hangingPunct="0">
              <a:spcBef>
                <a:spcPts val="0"/>
              </a:spcBef>
              <a:buClr>
                <a:srgbClr val="FFFF00"/>
              </a:buClr>
              <a:defRPr/>
            </a:pPr>
            <a:endParaRPr lang="ar-MA" altLang="fr-FR" sz="2400" b="1" dirty="0">
              <a:solidFill>
                <a:schemeClr val="tx2">
                  <a:lumMod val="60000"/>
                  <a:lumOff val="40000"/>
                </a:schemeClr>
              </a:solidFill>
              <a:latin typeface="Verdana" pitchFamily="34" charset="0"/>
              <a:ea typeface="Verdana" pitchFamily="34" charset="0"/>
              <a:cs typeface="Microsoft Uighur" pitchFamily="2" charset="-78"/>
            </a:endParaRPr>
          </a:p>
        </p:txBody>
      </p:sp>
      <p:pic>
        <p:nvPicPr>
          <p:cNvPr id="19" name="Imagen 1" descr="Forma&#10;&#10;Descripción generada automáticamente">
            <a:extLst>
              <a:ext uri="{FF2B5EF4-FFF2-40B4-BE49-F238E27FC236}">
                <a16:creationId xmlns="" xmlns:a16="http://schemas.microsoft.com/office/drawing/2014/main" id="{0005CD78-C7EE-D8BA-047A-A2CF7BB9956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19" y="1239131"/>
            <a:ext cx="2059928" cy="1088626"/>
          </a:xfrm>
          <a:prstGeom prst="rect">
            <a:avLst/>
          </a:prstGeom>
        </p:spPr>
      </p:pic>
      <p:pic>
        <p:nvPicPr>
          <p:cNvPr id="20" name="Image 19" descr="NVLog02">
            <a:extLst>
              <a:ext uri="{FF2B5EF4-FFF2-40B4-BE49-F238E27FC236}">
                <a16:creationId xmlns="" xmlns:a16="http://schemas.microsoft.com/office/drawing/2014/main" id="{44801300-65AA-369B-1A01-B19B2EB99A23}"/>
              </a:ext>
            </a:extLst>
          </p:cNvPr>
          <p:cNvPicPr>
            <a:picLocks noChangeAspect="1"/>
          </p:cNvPicPr>
          <p:nvPr/>
        </p:nvPicPr>
        <p:blipFill>
          <a:blip r:embed="rId11">
            <a:lum contrast="20000"/>
          </a:blip>
          <a:srcRect/>
          <a:stretch>
            <a:fillRect/>
          </a:stretch>
        </p:blipFill>
        <p:spPr bwMode="auto">
          <a:xfrm>
            <a:off x="11291688" y="1108604"/>
            <a:ext cx="1310953" cy="1242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25399" y="0"/>
            <a:ext cx="13213715" cy="1510030"/>
            <a:chOff x="-25399" y="0"/>
            <a:chExt cx="13213715" cy="151003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7437" y="724293"/>
              <a:ext cx="3565576" cy="44508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8378" y="671804"/>
              <a:ext cx="732129" cy="65167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3994" y="766965"/>
              <a:ext cx="502920" cy="50292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479" y="787450"/>
              <a:ext cx="420379" cy="42037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0" y="568058"/>
              <a:ext cx="13162915" cy="212090"/>
            </a:xfrm>
            <a:custGeom>
              <a:avLst/>
              <a:gdLst/>
              <a:ahLst/>
              <a:cxnLst/>
              <a:rect l="l" t="t" r="r" b="b"/>
              <a:pathLst>
                <a:path w="13162915" h="212090">
                  <a:moveTo>
                    <a:pt x="13162914" y="201058"/>
                  </a:moveTo>
                  <a:lnTo>
                    <a:pt x="4689106" y="211658"/>
                  </a:lnTo>
                  <a:lnTo>
                    <a:pt x="4392776" y="0"/>
                  </a:lnTo>
                  <a:lnTo>
                    <a:pt x="0" y="16588"/>
                  </a:lnTo>
                </a:path>
              </a:pathLst>
            </a:custGeom>
            <a:ln w="50800">
              <a:solidFill>
                <a:srgbClr val="239DD6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3825468" y="0"/>
              <a:ext cx="9337675" cy="709930"/>
            </a:xfrm>
            <a:custGeom>
              <a:avLst/>
              <a:gdLst/>
              <a:ahLst/>
              <a:cxnLst/>
              <a:rect l="l" t="t" r="r" b="b"/>
              <a:pathLst>
                <a:path w="9337675" h="709930">
                  <a:moveTo>
                    <a:pt x="9337445" y="0"/>
                  </a:moveTo>
                  <a:lnTo>
                    <a:pt x="2359261" y="0"/>
                  </a:lnTo>
                  <a:lnTo>
                    <a:pt x="0" y="35217"/>
                  </a:lnTo>
                  <a:lnTo>
                    <a:pt x="863600" y="699287"/>
                  </a:lnTo>
                  <a:lnTo>
                    <a:pt x="9337445" y="709500"/>
                  </a:lnTo>
                  <a:lnTo>
                    <a:pt x="9337445" y="0"/>
                  </a:lnTo>
                  <a:close/>
                </a:path>
              </a:pathLst>
            </a:custGeom>
            <a:solidFill>
              <a:srgbClr val="A1C012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0" y="0"/>
              <a:ext cx="7228840" cy="491490"/>
            </a:xfrm>
            <a:custGeom>
              <a:avLst/>
              <a:gdLst/>
              <a:ahLst/>
              <a:cxnLst/>
              <a:rect l="l" t="t" r="r" b="b"/>
              <a:pathLst>
                <a:path w="7228840" h="491490">
                  <a:moveTo>
                    <a:pt x="7228822" y="0"/>
                  </a:moveTo>
                  <a:lnTo>
                    <a:pt x="0" y="0"/>
                  </a:lnTo>
                  <a:lnTo>
                    <a:pt x="0" y="491134"/>
                  </a:lnTo>
                  <a:lnTo>
                    <a:pt x="6956971" y="491134"/>
                  </a:lnTo>
                  <a:lnTo>
                    <a:pt x="7228822" y="0"/>
                  </a:lnTo>
                  <a:close/>
                </a:path>
              </a:pathLst>
            </a:custGeom>
            <a:solidFill>
              <a:srgbClr val="F3961F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812601" y="252666"/>
              <a:ext cx="1257300" cy="12573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174301" y="252666"/>
              <a:ext cx="1257300" cy="1257300"/>
            </a:xfrm>
            <a:prstGeom prst="rect">
              <a:avLst/>
            </a:prstGeom>
          </p:spPr>
        </p:pic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267193" y="775893"/>
            <a:ext cx="1850389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dirty="0"/>
              <a:t>Service</a:t>
            </a:r>
            <a:r>
              <a:rPr sz="1900" spc="-50" dirty="0"/>
              <a:t> </a:t>
            </a:r>
            <a:r>
              <a:rPr sz="1900" dirty="0"/>
              <a:t>de</a:t>
            </a:r>
            <a:r>
              <a:rPr sz="1900" spc="-45" dirty="0"/>
              <a:t> </a:t>
            </a:r>
            <a:r>
              <a:rPr sz="1900" dirty="0"/>
              <a:t>l’eau</a:t>
            </a:r>
            <a:endParaRPr sz="1900"/>
          </a:p>
        </p:txBody>
      </p:sp>
      <p:grpSp>
        <p:nvGrpSpPr>
          <p:cNvPr id="13" name="object 13"/>
          <p:cNvGrpSpPr/>
          <p:nvPr/>
        </p:nvGrpSpPr>
        <p:grpSpPr>
          <a:xfrm>
            <a:off x="604383" y="3247186"/>
            <a:ext cx="7460742" cy="2403738"/>
            <a:chOff x="603252" y="2081110"/>
            <a:chExt cx="7355205" cy="1914525"/>
          </a:xfrm>
        </p:grpSpPr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03252" y="2081110"/>
              <a:ext cx="7354821" cy="1914143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808405" y="2308770"/>
              <a:ext cx="7017384" cy="1388745"/>
            </a:xfrm>
            <a:custGeom>
              <a:avLst/>
              <a:gdLst/>
              <a:ahLst/>
              <a:cxnLst/>
              <a:rect l="l" t="t" r="r" b="b"/>
              <a:pathLst>
                <a:path w="7017384" h="1388745">
                  <a:moveTo>
                    <a:pt x="73507" y="0"/>
                  </a:moveTo>
                  <a:lnTo>
                    <a:pt x="0" y="0"/>
                  </a:lnTo>
                  <a:lnTo>
                    <a:pt x="0" y="1388211"/>
                  </a:lnTo>
                  <a:lnTo>
                    <a:pt x="73507" y="1388211"/>
                  </a:lnTo>
                  <a:lnTo>
                    <a:pt x="73507" y="0"/>
                  </a:lnTo>
                  <a:close/>
                </a:path>
                <a:path w="7017384" h="1388745">
                  <a:moveTo>
                    <a:pt x="7017347" y="0"/>
                  </a:moveTo>
                  <a:lnTo>
                    <a:pt x="6943814" y="0"/>
                  </a:lnTo>
                  <a:lnTo>
                    <a:pt x="6943814" y="1388211"/>
                  </a:lnTo>
                  <a:lnTo>
                    <a:pt x="7017347" y="1388211"/>
                  </a:lnTo>
                  <a:lnTo>
                    <a:pt x="7017347" y="0"/>
                  </a:lnTo>
                  <a:close/>
                </a:path>
              </a:pathLst>
            </a:custGeom>
            <a:solidFill>
              <a:srgbClr val="2391D2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881926" y="2214270"/>
              <a:ext cx="6870700" cy="1577340"/>
            </a:xfrm>
            <a:custGeom>
              <a:avLst/>
              <a:gdLst/>
              <a:ahLst/>
              <a:cxnLst/>
              <a:rect l="l" t="t" r="r" b="b"/>
              <a:pathLst>
                <a:path w="6870700" h="1577339">
                  <a:moveTo>
                    <a:pt x="6870293" y="0"/>
                  </a:moveTo>
                  <a:lnTo>
                    <a:pt x="0" y="0"/>
                  </a:lnTo>
                  <a:lnTo>
                    <a:pt x="0" y="1577200"/>
                  </a:lnTo>
                  <a:lnTo>
                    <a:pt x="6870293" y="1577200"/>
                  </a:lnTo>
                  <a:lnTo>
                    <a:pt x="68702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969201" y="3530536"/>
            <a:ext cx="1582582" cy="257763"/>
          </a:xfrm>
          <a:prstGeom prst="rect">
            <a:avLst/>
          </a:prstGeom>
          <a:solidFill>
            <a:srgbClr val="2391D2"/>
          </a:solidFill>
        </p:spPr>
        <p:txBody>
          <a:bodyPr vert="horz" wrap="square" lIns="0" tIns="34290" rIns="0" bIns="0" rtlCol="0">
            <a:spAutoFit/>
          </a:bodyPr>
          <a:lstStyle/>
          <a:p>
            <a:pPr marL="71120" marR="0" lvl="0" indent="0" algn="l" defTabSz="914400" rtl="0" eaLnBrk="1" fontAlgn="auto" latinLnBrk="0" hangingPunct="1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50" b="1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/>
                <a:ea typeface="+mn-ea"/>
                <a:cs typeface="Verdana" panose="020B0604030504040204"/>
              </a:rPr>
              <a:t>OBJECTIF</a:t>
            </a:r>
            <a:endParaRPr kumimoji="0" sz="14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/>
              <a:ea typeface="+mn-ea"/>
              <a:cs typeface="Verdana" panose="020B0604030504040204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69201" y="4153202"/>
            <a:ext cx="1582582" cy="526426"/>
          </a:xfrm>
          <a:prstGeom prst="rect">
            <a:avLst/>
          </a:prstGeom>
          <a:solidFill>
            <a:srgbClr val="2391D2"/>
          </a:solidFill>
        </p:spPr>
        <p:txBody>
          <a:bodyPr vert="horz" wrap="square" lIns="0" tIns="3175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+mn-ea"/>
              <a:cs typeface="Times New Roman" panose="02020603050405020304"/>
            </a:endParaRPr>
          </a:p>
          <a:p>
            <a:pPr marL="71120" marR="0" lvl="0" indent="0" algn="l" defTabSz="914400" rtl="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50" b="1" i="0" u="none" strike="noStrike" kern="1200" cap="none" spc="-9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/>
                <a:ea typeface="+mn-ea"/>
                <a:cs typeface="Verdana" panose="020B0604030504040204"/>
              </a:rPr>
              <a:t>RÉALISATIONS</a:t>
            </a:r>
            <a:endParaRPr kumimoji="0" sz="14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/>
              <a:ea typeface="+mn-ea"/>
              <a:cs typeface="Verdana" panose="020B0604030504040204"/>
            </a:endParaRPr>
          </a:p>
        </p:txBody>
      </p:sp>
      <p:pic>
        <p:nvPicPr>
          <p:cNvPr id="19" name="object 1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709201" y="3605414"/>
            <a:ext cx="88011" cy="108937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2826055" y="3506402"/>
            <a:ext cx="2335548" cy="23532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5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Améliora</a:t>
            </a:r>
            <a:r>
              <a:rPr kumimoji="0" sz="145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ti</a:t>
            </a:r>
            <a:r>
              <a:rPr kumimoji="0" sz="145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o</a:t>
            </a:r>
            <a:r>
              <a:rPr kumimoji="0" sz="145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n</a:t>
            </a:r>
            <a:r>
              <a:rPr kumimoji="0" sz="145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5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d</a:t>
            </a:r>
            <a:r>
              <a:rPr kumimoji="0" sz="145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u</a:t>
            </a:r>
            <a:r>
              <a:rPr kumimoji="0" sz="145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5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servic</a:t>
            </a:r>
            <a:r>
              <a:rPr kumimoji="0" sz="145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e</a:t>
            </a:r>
            <a:r>
              <a:rPr kumimoji="0" sz="1450" b="0" i="0" u="none" strike="noStrike" kern="1200" cap="none" spc="-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5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d</a:t>
            </a:r>
            <a:r>
              <a:rPr kumimoji="0" sz="145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e</a:t>
            </a:r>
            <a:r>
              <a:rPr kumimoji="0" sz="145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5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l’eau</a:t>
            </a:r>
            <a:endParaRPr kumimoji="0" sz="14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2693061" y="4074096"/>
            <a:ext cx="88243" cy="659334"/>
            <a:chOff x="2691930" y="2908020"/>
            <a:chExt cx="86995" cy="525145"/>
          </a:xfrm>
        </p:grpSpPr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691930" y="2908020"/>
              <a:ext cx="86766" cy="86766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691930" y="3346170"/>
              <a:ext cx="86766" cy="86766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2826055" y="4076572"/>
            <a:ext cx="4793477" cy="700063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12700" marR="5080" lvl="0" indent="0" algn="l" defTabSz="914400" rtl="0" eaLnBrk="1" fontAlgn="auto" latinLnBrk="0" hangingPunct="1">
              <a:lnSpc>
                <a:spcPct val="103000"/>
              </a:lnSpc>
              <a:spcBef>
                <a:spcPts val="3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50" b="0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Entretien</a:t>
            </a:r>
            <a:r>
              <a:rPr kumimoji="0" sz="145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5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et</a:t>
            </a:r>
            <a:r>
              <a:rPr kumimoji="0" sz="1450" b="0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50" b="0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réparation</a:t>
            </a:r>
            <a:r>
              <a:rPr kumimoji="0" sz="1450" b="0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5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des</a:t>
            </a:r>
            <a:r>
              <a:rPr kumimoji="0" sz="1450" b="0" i="0" u="none" strike="noStrike" kern="1200" cap="none" spc="-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50" b="0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équipements</a:t>
            </a:r>
            <a:r>
              <a:rPr kumimoji="0" sz="1450" b="0" i="0" u="none" strike="noStrike" kern="1200" cap="none" spc="-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5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des</a:t>
            </a:r>
            <a:r>
              <a:rPr kumimoji="0" sz="1450" b="0" i="0" u="none" strike="noStrike" kern="1200" cap="none" spc="-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5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stations</a:t>
            </a:r>
            <a:r>
              <a:rPr kumimoji="0" sz="1450" b="0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5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de</a:t>
            </a:r>
            <a:r>
              <a:rPr kumimoji="0" sz="145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5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pompage </a:t>
            </a:r>
            <a:r>
              <a:rPr kumimoji="0" sz="1450" b="0" i="0" u="none" strike="noStrike" kern="1200" cap="none" spc="-3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5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e</a:t>
            </a:r>
            <a:r>
              <a:rPr kumimoji="0" sz="145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t</a:t>
            </a:r>
            <a:r>
              <a:rPr kumimoji="0" sz="1450" b="0" i="0" u="none" strike="noStrike" kern="1200" cap="none" spc="-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5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de</a:t>
            </a:r>
            <a:r>
              <a:rPr kumimoji="0" sz="145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s</a:t>
            </a:r>
            <a:r>
              <a:rPr kumimoji="0" sz="1450" b="0" i="0" u="none" strike="noStrike" kern="1200" cap="none" spc="-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5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réseau</a:t>
            </a:r>
            <a:r>
              <a:rPr kumimoji="0" sz="145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x</a:t>
            </a:r>
            <a:r>
              <a:rPr kumimoji="0" sz="1450" b="0" i="0" u="none" strike="noStrike" kern="1200" cap="none" spc="-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5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d’irriga</a:t>
            </a:r>
            <a:r>
              <a:rPr kumimoji="0" sz="145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ti</a:t>
            </a:r>
            <a:r>
              <a:rPr kumimoji="0" sz="145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on</a:t>
            </a:r>
            <a:endParaRPr kumimoji="0" sz="14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/>
            </a:endParaRP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6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50" b="0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Distribution</a:t>
            </a:r>
            <a:r>
              <a:rPr kumimoji="0" sz="1450" b="0" i="0" u="none" strike="noStrike" kern="1200" cap="none" spc="-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5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et</a:t>
            </a:r>
            <a:r>
              <a:rPr kumimoji="0" sz="1450" b="0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50" b="0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Facturation</a:t>
            </a:r>
            <a:r>
              <a:rPr kumimoji="0" sz="1450" b="0" i="0" u="none" strike="noStrike" kern="1200" cap="none" spc="-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5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de</a:t>
            </a:r>
            <a:r>
              <a:rPr kumimoji="0" sz="1450" b="0" i="0" u="none" strike="noStrike" kern="1200" cap="none" spc="-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5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l’eau</a:t>
            </a:r>
            <a:r>
              <a:rPr kumimoji="0" sz="1450" b="0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5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d’irrigation</a:t>
            </a:r>
            <a:endParaRPr kumimoji="0" sz="14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362352" y="2866554"/>
            <a:ext cx="12540848" cy="3414663"/>
          </a:xfrm>
          <a:custGeom>
            <a:avLst/>
            <a:gdLst/>
            <a:ahLst/>
            <a:cxnLst/>
            <a:rect l="l" t="t" r="r" b="b"/>
            <a:pathLst>
              <a:path w="12363450" h="2719704">
                <a:moveTo>
                  <a:pt x="653110" y="0"/>
                </a:moveTo>
                <a:lnTo>
                  <a:pt x="0" y="2336"/>
                </a:lnTo>
                <a:lnTo>
                  <a:pt x="3175" y="2719451"/>
                </a:lnTo>
                <a:lnTo>
                  <a:pt x="12363005" y="2705011"/>
                </a:lnTo>
                <a:lnTo>
                  <a:pt x="12363005" y="2699397"/>
                </a:lnTo>
                <a:lnTo>
                  <a:pt x="43205" y="2699397"/>
                </a:lnTo>
                <a:lnTo>
                  <a:pt x="23177" y="2679382"/>
                </a:lnTo>
                <a:lnTo>
                  <a:pt x="43228" y="2679382"/>
                </a:lnTo>
                <a:lnTo>
                  <a:pt x="46302" y="48634"/>
                </a:lnTo>
                <a:lnTo>
                  <a:pt x="23177" y="48552"/>
                </a:lnTo>
                <a:lnTo>
                  <a:pt x="46329" y="25400"/>
                </a:lnTo>
                <a:lnTo>
                  <a:pt x="653110" y="25400"/>
                </a:lnTo>
                <a:lnTo>
                  <a:pt x="653110" y="0"/>
                </a:lnTo>
                <a:close/>
              </a:path>
              <a:path w="12363450" h="2719704">
                <a:moveTo>
                  <a:pt x="23177" y="2679382"/>
                </a:moveTo>
                <a:lnTo>
                  <a:pt x="43205" y="2699397"/>
                </a:lnTo>
                <a:lnTo>
                  <a:pt x="43228" y="2679405"/>
                </a:lnTo>
                <a:lnTo>
                  <a:pt x="23177" y="2679382"/>
                </a:lnTo>
                <a:close/>
              </a:path>
              <a:path w="12363450" h="2719704">
                <a:moveTo>
                  <a:pt x="43228" y="2679405"/>
                </a:moveTo>
                <a:lnTo>
                  <a:pt x="43205" y="2699397"/>
                </a:lnTo>
                <a:lnTo>
                  <a:pt x="12351778" y="2699397"/>
                </a:lnTo>
                <a:lnTo>
                  <a:pt x="12351785" y="2693790"/>
                </a:lnTo>
                <a:lnTo>
                  <a:pt x="43228" y="2679405"/>
                </a:lnTo>
                <a:close/>
              </a:path>
              <a:path w="12363450" h="2719704">
                <a:moveTo>
                  <a:pt x="12351785" y="2693790"/>
                </a:moveTo>
                <a:lnTo>
                  <a:pt x="12351778" y="2699397"/>
                </a:lnTo>
                <a:lnTo>
                  <a:pt x="12357392" y="2693797"/>
                </a:lnTo>
                <a:lnTo>
                  <a:pt x="12351785" y="2693790"/>
                </a:lnTo>
                <a:close/>
              </a:path>
              <a:path w="12363450" h="2719704">
                <a:moveTo>
                  <a:pt x="12354899" y="27887"/>
                </a:moveTo>
                <a:lnTo>
                  <a:pt x="12351785" y="2693790"/>
                </a:lnTo>
                <a:lnTo>
                  <a:pt x="12357392" y="2693797"/>
                </a:lnTo>
                <a:lnTo>
                  <a:pt x="12351778" y="2699397"/>
                </a:lnTo>
                <a:lnTo>
                  <a:pt x="12363005" y="2699397"/>
                </a:lnTo>
                <a:lnTo>
                  <a:pt x="12359874" y="27889"/>
                </a:lnTo>
                <a:lnTo>
                  <a:pt x="12354899" y="27887"/>
                </a:lnTo>
                <a:close/>
              </a:path>
              <a:path w="12363450" h="2719704">
                <a:moveTo>
                  <a:pt x="43228" y="2679382"/>
                </a:moveTo>
                <a:lnTo>
                  <a:pt x="23177" y="2679382"/>
                </a:lnTo>
                <a:lnTo>
                  <a:pt x="43228" y="2679405"/>
                </a:lnTo>
                <a:close/>
              </a:path>
              <a:path w="12363450" h="2719704">
                <a:moveTo>
                  <a:pt x="653110" y="25400"/>
                </a:moveTo>
                <a:lnTo>
                  <a:pt x="46329" y="25400"/>
                </a:lnTo>
                <a:lnTo>
                  <a:pt x="46302" y="48634"/>
                </a:lnTo>
                <a:lnTo>
                  <a:pt x="653110" y="50800"/>
                </a:lnTo>
                <a:lnTo>
                  <a:pt x="653110" y="25400"/>
                </a:lnTo>
                <a:close/>
              </a:path>
              <a:path w="12363450" h="2719704">
                <a:moveTo>
                  <a:pt x="46329" y="25400"/>
                </a:moveTo>
                <a:lnTo>
                  <a:pt x="23177" y="48552"/>
                </a:lnTo>
                <a:lnTo>
                  <a:pt x="46302" y="48634"/>
                </a:lnTo>
                <a:lnTo>
                  <a:pt x="46329" y="25400"/>
                </a:lnTo>
                <a:close/>
              </a:path>
              <a:path w="12363450" h="2719704">
                <a:moveTo>
                  <a:pt x="12354902" y="25400"/>
                </a:moveTo>
                <a:lnTo>
                  <a:pt x="12354899" y="27887"/>
                </a:lnTo>
                <a:lnTo>
                  <a:pt x="12357392" y="27889"/>
                </a:lnTo>
                <a:lnTo>
                  <a:pt x="12354902" y="25400"/>
                </a:lnTo>
                <a:close/>
              </a:path>
              <a:path w="12363450" h="2719704">
                <a:moveTo>
                  <a:pt x="12359871" y="25400"/>
                </a:moveTo>
                <a:lnTo>
                  <a:pt x="12354902" y="25400"/>
                </a:lnTo>
                <a:lnTo>
                  <a:pt x="12357392" y="27889"/>
                </a:lnTo>
                <a:lnTo>
                  <a:pt x="12359874" y="27889"/>
                </a:lnTo>
                <a:lnTo>
                  <a:pt x="12359871" y="25400"/>
                </a:lnTo>
                <a:close/>
              </a:path>
              <a:path w="12363450" h="2719704">
                <a:moveTo>
                  <a:pt x="12359868" y="22910"/>
                </a:moveTo>
                <a:lnTo>
                  <a:pt x="12357392" y="22910"/>
                </a:lnTo>
                <a:lnTo>
                  <a:pt x="12354899" y="27887"/>
                </a:lnTo>
                <a:lnTo>
                  <a:pt x="12354902" y="25400"/>
                </a:lnTo>
                <a:lnTo>
                  <a:pt x="12359871" y="25400"/>
                </a:lnTo>
                <a:lnTo>
                  <a:pt x="12359868" y="22910"/>
                </a:lnTo>
                <a:close/>
              </a:path>
            </a:pathLst>
          </a:custGeom>
          <a:solidFill>
            <a:srgbClr val="94949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026650" y="2757460"/>
            <a:ext cx="6331615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1" i="0" u="none" strike="noStrike" kern="1200" cap="none" spc="10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Réhabilitation,</a:t>
            </a:r>
            <a:r>
              <a:rPr kumimoji="0" sz="1500" b="1" i="0" u="none" strike="noStrike" kern="1200" cap="none" spc="40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</a:t>
            </a:r>
            <a:r>
              <a:rPr kumimoji="0" sz="1500" b="1" i="0" u="none" strike="noStrike" kern="1200" cap="none" spc="10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maintenance</a:t>
            </a:r>
            <a:r>
              <a:rPr kumimoji="0" sz="1500" b="1" i="0" u="none" strike="noStrike" kern="1200" cap="none" spc="40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</a:t>
            </a:r>
            <a:r>
              <a:rPr kumimoji="0" sz="1500" b="1" i="0" u="none" strike="noStrike" kern="1200" cap="none" spc="5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et</a:t>
            </a:r>
            <a:r>
              <a:rPr kumimoji="0" sz="1500" b="1" i="0" u="none" strike="noStrike" kern="1200" cap="none" spc="40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</a:t>
            </a:r>
            <a:r>
              <a:rPr kumimoji="0" sz="1500" b="1" i="0" u="none" strike="noStrike" kern="1200" cap="none" spc="10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exploitation</a:t>
            </a:r>
            <a:r>
              <a:rPr kumimoji="0" sz="1500" b="1" i="0" u="none" strike="noStrike" kern="1200" cap="none" spc="40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</a:t>
            </a:r>
            <a:r>
              <a:rPr kumimoji="0" sz="1500" b="1" i="0" u="none" strike="noStrike" kern="1200" cap="none" spc="10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des</a:t>
            </a:r>
            <a:r>
              <a:rPr kumimoji="0" sz="1500" b="1" i="0" u="none" strike="noStrike" kern="1200" cap="none" spc="40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</a:t>
            </a:r>
            <a:r>
              <a:rPr kumimoji="0" sz="1500" b="1" i="0" u="none" strike="noStrike" kern="1200" cap="none" spc="10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réseaux</a:t>
            </a:r>
            <a:r>
              <a:rPr kumimoji="0" sz="1500" b="1" i="0" u="none" strike="noStrike" kern="1200" cap="none" spc="45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</a:t>
            </a:r>
            <a:r>
              <a:rPr kumimoji="0" sz="1500" b="1" i="0" u="none" strike="noStrike" kern="1200" cap="none" spc="15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d’irrigation</a:t>
            </a:r>
            <a:endParaRPr kumimoji="0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8272833" y="1416548"/>
            <a:ext cx="4365243" cy="4864670"/>
            <a:chOff x="8375992" y="1202673"/>
            <a:chExt cx="4200690" cy="3224149"/>
          </a:xfrm>
        </p:grpSpPr>
        <p:pic>
          <p:nvPicPr>
            <p:cNvPr id="44" name="object 4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067315" y="1300437"/>
              <a:ext cx="2330450" cy="1377950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9963492" y="1202673"/>
              <a:ext cx="2528570" cy="1583055"/>
            </a:xfrm>
            <a:custGeom>
              <a:avLst/>
              <a:gdLst/>
              <a:ahLst/>
              <a:cxnLst/>
              <a:rect l="l" t="t" r="r" b="b"/>
              <a:pathLst>
                <a:path w="2528570" h="1583054">
                  <a:moveTo>
                    <a:pt x="3695" y="0"/>
                  </a:moveTo>
                  <a:lnTo>
                    <a:pt x="0" y="1577073"/>
                  </a:lnTo>
                  <a:lnTo>
                    <a:pt x="2524874" y="1582991"/>
                  </a:lnTo>
                  <a:lnTo>
                    <a:pt x="2524918" y="1563941"/>
                  </a:lnTo>
                  <a:lnTo>
                    <a:pt x="26365" y="1563941"/>
                  </a:lnTo>
                  <a:lnTo>
                    <a:pt x="13195" y="1550771"/>
                  </a:lnTo>
                  <a:lnTo>
                    <a:pt x="26334" y="1550740"/>
                  </a:lnTo>
                  <a:lnTo>
                    <a:pt x="22742" y="19075"/>
                  </a:lnTo>
                  <a:lnTo>
                    <a:pt x="13195" y="19075"/>
                  </a:lnTo>
                  <a:lnTo>
                    <a:pt x="22720" y="9550"/>
                  </a:lnTo>
                  <a:lnTo>
                    <a:pt x="2528561" y="9550"/>
                  </a:lnTo>
                  <a:lnTo>
                    <a:pt x="2528569" y="5918"/>
                  </a:lnTo>
                  <a:lnTo>
                    <a:pt x="3695" y="0"/>
                  </a:lnTo>
                  <a:close/>
                </a:path>
                <a:path w="2528570" h="1583054">
                  <a:moveTo>
                    <a:pt x="2528561" y="9550"/>
                  </a:moveTo>
                  <a:lnTo>
                    <a:pt x="2521280" y="9550"/>
                  </a:lnTo>
                  <a:lnTo>
                    <a:pt x="2524912" y="13195"/>
                  </a:lnTo>
                  <a:lnTo>
                    <a:pt x="2521288" y="13203"/>
                  </a:lnTo>
                  <a:lnTo>
                    <a:pt x="2524874" y="1544891"/>
                  </a:lnTo>
                  <a:lnTo>
                    <a:pt x="13195" y="1550771"/>
                  </a:lnTo>
                  <a:lnTo>
                    <a:pt x="26365" y="1563941"/>
                  </a:lnTo>
                  <a:lnTo>
                    <a:pt x="26334" y="1550740"/>
                  </a:lnTo>
                  <a:lnTo>
                    <a:pt x="2524949" y="1550740"/>
                  </a:lnTo>
                  <a:lnTo>
                    <a:pt x="2528561" y="9550"/>
                  </a:lnTo>
                  <a:close/>
                </a:path>
                <a:path w="2528570" h="1583054">
                  <a:moveTo>
                    <a:pt x="2524949" y="1550740"/>
                  </a:moveTo>
                  <a:lnTo>
                    <a:pt x="26334" y="1550740"/>
                  </a:lnTo>
                  <a:lnTo>
                    <a:pt x="26365" y="1563941"/>
                  </a:lnTo>
                  <a:lnTo>
                    <a:pt x="2524918" y="1563941"/>
                  </a:lnTo>
                  <a:lnTo>
                    <a:pt x="2524949" y="1550740"/>
                  </a:lnTo>
                  <a:close/>
                </a:path>
                <a:path w="2528570" h="1583054">
                  <a:moveTo>
                    <a:pt x="22720" y="9550"/>
                  </a:moveTo>
                  <a:lnTo>
                    <a:pt x="13195" y="19075"/>
                  </a:lnTo>
                  <a:lnTo>
                    <a:pt x="22742" y="19053"/>
                  </a:lnTo>
                  <a:lnTo>
                    <a:pt x="22720" y="9550"/>
                  </a:lnTo>
                  <a:close/>
                </a:path>
                <a:path w="2528570" h="1583054">
                  <a:moveTo>
                    <a:pt x="22742" y="19053"/>
                  </a:moveTo>
                  <a:lnTo>
                    <a:pt x="13195" y="19075"/>
                  </a:lnTo>
                  <a:lnTo>
                    <a:pt x="22742" y="19075"/>
                  </a:lnTo>
                  <a:close/>
                </a:path>
                <a:path w="2528570" h="1583054">
                  <a:moveTo>
                    <a:pt x="2521280" y="9550"/>
                  </a:moveTo>
                  <a:lnTo>
                    <a:pt x="22720" y="9550"/>
                  </a:lnTo>
                  <a:lnTo>
                    <a:pt x="22742" y="19053"/>
                  </a:lnTo>
                  <a:lnTo>
                    <a:pt x="2521288" y="13203"/>
                  </a:lnTo>
                  <a:lnTo>
                    <a:pt x="2521280" y="9550"/>
                  </a:lnTo>
                  <a:close/>
                </a:path>
                <a:path w="2528570" h="1583054">
                  <a:moveTo>
                    <a:pt x="2521280" y="9550"/>
                  </a:moveTo>
                  <a:lnTo>
                    <a:pt x="2521288" y="13203"/>
                  </a:lnTo>
                  <a:lnTo>
                    <a:pt x="2524912" y="13195"/>
                  </a:lnTo>
                  <a:lnTo>
                    <a:pt x="2521280" y="9550"/>
                  </a:lnTo>
                  <a:close/>
                </a:path>
              </a:pathLst>
            </a:custGeom>
            <a:solidFill>
              <a:srgbClr val="A1C012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46" name="object 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479827" y="2766991"/>
              <a:ext cx="2330437" cy="1376565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8375992" y="2843767"/>
              <a:ext cx="2528570" cy="1583055"/>
            </a:xfrm>
            <a:custGeom>
              <a:avLst/>
              <a:gdLst/>
              <a:ahLst/>
              <a:cxnLst/>
              <a:rect l="l" t="t" r="r" b="b"/>
              <a:pathLst>
                <a:path w="2528570" h="1583054">
                  <a:moveTo>
                    <a:pt x="3695" y="0"/>
                  </a:moveTo>
                  <a:lnTo>
                    <a:pt x="0" y="1577073"/>
                  </a:lnTo>
                  <a:lnTo>
                    <a:pt x="2524874" y="1582991"/>
                  </a:lnTo>
                  <a:lnTo>
                    <a:pt x="2524918" y="1563941"/>
                  </a:lnTo>
                  <a:lnTo>
                    <a:pt x="26365" y="1563941"/>
                  </a:lnTo>
                  <a:lnTo>
                    <a:pt x="13195" y="1550771"/>
                  </a:lnTo>
                  <a:lnTo>
                    <a:pt x="26334" y="1550740"/>
                  </a:lnTo>
                  <a:lnTo>
                    <a:pt x="22742" y="19075"/>
                  </a:lnTo>
                  <a:lnTo>
                    <a:pt x="13195" y="19075"/>
                  </a:lnTo>
                  <a:lnTo>
                    <a:pt x="22720" y="9550"/>
                  </a:lnTo>
                  <a:lnTo>
                    <a:pt x="2528561" y="9550"/>
                  </a:lnTo>
                  <a:lnTo>
                    <a:pt x="2528569" y="5918"/>
                  </a:lnTo>
                  <a:lnTo>
                    <a:pt x="3695" y="0"/>
                  </a:lnTo>
                  <a:close/>
                </a:path>
                <a:path w="2528570" h="1583054">
                  <a:moveTo>
                    <a:pt x="2528561" y="9550"/>
                  </a:moveTo>
                  <a:lnTo>
                    <a:pt x="2521280" y="9550"/>
                  </a:lnTo>
                  <a:lnTo>
                    <a:pt x="2524912" y="13195"/>
                  </a:lnTo>
                  <a:lnTo>
                    <a:pt x="2521288" y="13203"/>
                  </a:lnTo>
                  <a:lnTo>
                    <a:pt x="2524874" y="1544891"/>
                  </a:lnTo>
                  <a:lnTo>
                    <a:pt x="13195" y="1550771"/>
                  </a:lnTo>
                  <a:lnTo>
                    <a:pt x="26365" y="1563941"/>
                  </a:lnTo>
                  <a:lnTo>
                    <a:pt x="26334" y="1550740"/>
                  </a:lnTo>
                  <a:lnTo>
                    <a:pt x="2524949" y="1550740"/>
                  </a:lnTo>
                  <a:lnTo>
                    <a:pt x="2528561" y="9550"/>
                  </a:lnTo>
                  <a:close/>
                </a:path>
                <a:path w="2528570" h="1583054">
                  <a:moveTo>
                    <a:pt x="2524949" y="1550740"/>
                  </a:moveTo>
                  <a:lnTo>
                    <a:pt x="26334" y="1550740"/>
                  </a:lnTo>
                  <a:lnTo>
                    <a:pt x="26365" y="1563941"/>
                  </a:lnTo>
                  <a:lnTo>
                    <a:pt x="2524918" y="1563941"/>
                  </a:lnTo>
                  <a:lnTo>
                    <a:pt x="2524949" y="1550740"/>
                  </a:lnTo>
                  <a:close/>
                </a:path>
                <a:path w="2528570" h="1583054">
                  <a:moveTo>
                    <a:pt x="22720" y="9550"/>
                  </a:moveTo>
                  <a:lnTo>
                    <a:pt x="13195" y="19075"/>
                  </a:lnTo>
                  <a:lnTo>
                    <a:pt x="22742" y="19053"/>
                  </a:lnTo>
                  <a:lnTo>
                    <a:pt x="22720" y="9550"/>
                  </a:lnTo>
                  <a:close/>
                </a:path>
                <a:path w="2528570" h="1583054">
                  <a:moveTo>
                    <a:pt x="22742" y="19053"/>
                  </a:moveTo>
                  <a:lnTo>
                    <a:pt x="13195" y="19075"/>
                  </a:lnTo>
                  <a:lnTo>
                    <a:pt x="22742" y="19075"/>
                  </a:lnTo>
                  <a:close/>
                </a:path>
                <a:path w="2528570" h="1583054">
                  <a:moveTo>
                    <a:pt x="2521280" y="9550"/>
                  </a:moveTo>
                  <a:lnTo>
                    <a:pt x="22720" y="9550"/>
                  </a:lnTo>
                  <a:lnTo>
                    <a:pt x="22742" y="19053"/>
                  </a:lnTo>
                  <a:lnTo>
                    <a:pt x="2521288" y="13203"/>
                  </a:lnTo>
                  <a:lnTo>
                    <a:pt x="2521280" y="9550"/>
                  </a:lnTo>
                  <a:close/>
                </a:path>
                <a:path w="2528570" h="1583054">
                  <a:moveTo>
                    <a:pt x="2521280" y="9550"/>
                  </a:moveTo>
                  <a:lnTo>
                    <a:pt x="2521288" y="13203"/>
                  </a:lnTo>
                  <a:lnTo>
                    <a:pt x="2524912" y="13195"/>
                  </a:lnTo>
                  <a:lnTo>
                    <a:pt x="2521280" y="9550"/>
                  </a:lnTo>
                  <a:close/>
                </a:path>
              </a:pathLst>
            </a:custGeom>
            <a:solidFill>
              <a:srgbClr val="A1C012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48" name="object 4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965865" y="3778122"/>
              <a:ext cx="1610817" cy="230911"/>
            </a:xfrm>
            <a:prstGeom prst="rect">
              <a:avLst/>
            </a:prstGeom>
          </p:spPr>
        </p:pic>
      </p:grpSp>
      <p:sp>
        <p:nvSpPr>
          <p:cNvPr id="55" name="object 55"/>
          <p:cNvSpPr txBox="1"/>
          <p:nvPr/>
        </p:nvSpPr>
        <p:spPr>
          <a:xfrm>
            <a:off x="11015739" y="4934876"/>
            <a:ext cx="150528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4</a:t>
            </a:r>
            <a:r>
              <a:rPr kumimoji="0" sz="1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000</a:t>
            </a: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interventions/an</a:t>
            </a: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12135711" y="7335981"/>
            <a:ext cx="472440" cy="420370"/>
            <a:chOff x="12049039" y="7299693"/>
            <a:chExt cx="472440" cy="420370"/>
          </a:xfrm>
        </p:grpSpPr>
        <p:pic>
          <p:nvPicPr>
            <p:cNvPr id="57" name="object 5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2049039" y="7299693"/>
              <a:ext cx="472087" cy="420214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2155005" y="7353783"/>
              <a:ext cx="353568" cy="353568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2175493" y="7374267"/>
              <a:ext cx="271062" cy="271075"/>
            </a:xfrm>
            <a:prstGeom prst="rect">
              <a:avLst/>
            </a:prstGeom>
          </p:spPr>
        </p:pic>
      </p:grpSp>
      <p:sp>
        <p:nvSpPr>
          <p:cNvPr id="61" name="object 61"/>
          <p:cNvSpPr txBox="1">
            <a:spLocks noGrp="1"/>
          </p:cNvSpPr>
          <p:nvPr>
            <p:ph type="sldNum" sz="quarter" idx="7"/>
          </p:nvPr>
        </p:nvSpPr>
        <p:spPr>
          <a:xfrm>
            <a:off x="12118341" y="7362825"/>
            <a:ext cx="519735" cy="271227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7165" marR="0" lvl="0" indent="0" algn="l" defTabSz="914400" rtl="0" eaLnBrk="1" fontAlgn="auto" latinLnBrk="0" hangingPunct="1">
              <a:lnSpc>
                <a:spcPct val="100000"/>
              </a:lnSpc>
              <a:spcBef>
                <a:spcPts val="43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15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10</a:t>
            </a:r>
            <a:endParaRPr kumimoji="0" sz="1500" b="1" i="0" u="none" strike="noStrike" kern="1200" cap="none" spc="15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0989559" y="5329081"/>
            <a:ext cx="17184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/>
              </a:rPr>
              <a:t>4</a:t>
            </a:r>
            <a:r>
              <a:rPr kumimoji="0" lang="fr-FR" sz="1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/>
              </a:rPr>
              <a:t>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/>
              </a:rPr>
              <a:t>000</a:t>
            </a:r>
            <a:r>
              <a:rPr kumimoji="0" lang="fr-FR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/>
              </a:rPr>
              <a:t> interventions/an</a:t>
            </a: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 panose="020F0502020204030204"/>
            </a:endParaRPr>
          </a:p>
        </p:txBody>
      </p:sp>
      <p:pic>
        <p:nvPicPr>
          <p:cNvPr id="62" name="Image 61" descr="Photo0661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7331685" y="1625808"/>
            <a:ext cx="2539637" cy="1904728"/>
          </a:xfrm>
          <a:prstGeom prst="rect">
            <a:avLst/>
          </a:prstGeom>
        </p:spPr>
      </p:pic>
      <p:sp>
        <p:nvSpPr>
          <p:cNvPr id="63" name="object 45"/>
          <p:cNvSpPr/>
          <p:nvPr/>
        </p:nvSpPr>
        <p:spPr>
          <a:xfrm>
            <a:off x="7271177" y="1447974"/>
            <a:ext cx="2627621" cy="2388550"/>
          </a:xfrm>
          <a:custGeom>
            <a:avLst/>
            <a:gdLst/>
            <a:ahLst/>
            <a:cxnLst/>
            <a:rect l="l" t="t" r="r" b="b"/>
            <a:pathLst>
              <a:path w="2528570" h="1583054">
                <a:moveTo>
                  <a:pt x="3695" y="0"/>
                </a:moveTo>
                <a:lnTo>
                  <a:pt x="0" y="1577073"/>
                </a:lnTo>
                <a:lnTo>
                  <a:pt x="2524874" y="1582991"/>
                </a:lnTo>
                <a:lnTo>
                  <a:pt x="2524918" y="1563941"/>
                </a:lnTo>
                <a:lnTo>
                  <a:pt x="26365" y="1563941"/>
                </a:lnTo>
                <a:lnTo>
                  <a:pt x="13195" y="1550771"/>
                </a:lnTo>
                <a:lnTo>
                  <a:pt x="26334" y="1550740"/>
                </a:lnTo>
                <a:lnTo>
                  <a:pt x="22742" y="19075"/>
                </a:lnTo>
                <a:lnTo>
                  <a:pt x="13195" y="19075"/>
                </a:lnTo>
                <a:lnTo>
                  <a:pt x="22720" y="9550"/>
                </a:lnTo>
                <a:lnTo>
                  <a:pt x="2528561" y="9550"/>
                </a:lnTo>
                <a:lnTo>
                  <a:pt x="2528569" y="5918"/>
                </a:lnTo>
                <a:lnTo>
                  <a:pt x="3695" y="0"/>
                </a:lnTo>
                <a:close/>
              </a:path>
              <a:path w="2528570" h="1583054">
                <a:moveTo>
                  <a:pt x="2528561" y="9550"/>
                </a:moveTo>
                <a:lnTo>
                  <a:pt x="2521280" y="9550"/>
                </a:lnTo>
                <a:lnTo>
                  <a:pt x="2524912" y="13195"/>
                </a:lnTo>
                <a:lnTo>
                  <a:pt x="2521288" y="13203"/>
                </a:lnTo>
                <a:lnTo>
                  <a:pt x="2524874" y="1544891"/>
                </a:lnTo>
                <a:lnTo>
                  <a:pt x="13195" y="1550771"/>
                </a:lnTo>
                <a:lnTo>
                  <a:pt x="26365" y="1563941"/>
                </a:lnTo>
                <a:lnTo>
                  <a:pt x="26334" y="1550740"/>
                </a:lnTo>
                <a:lnTo>
                  <a:pt x="2524949" y="1550740"/>
                </a:lnTo>
                <a:lnTo>
                  <a:pt x="2528561" y="9550"/>
                </a:lnTo>
                <a:close/>
              </a:path>
              <a:path w="2528570" h="1583054">
                <a:moveTo>
                  <a:pt x="2524949" y="1550740"/>
                </a:moveTo>
                <a:lnTo>
                  <a:pt x="26334" y="1550740"/>
                </a:lnTo>
                <a:lnTo>
                  <a:pt x="26365" y="1563941"/>
                </a:lnTo>
                <a:lnTo>
                  <a:pt x="2524918" y="1563941"/>
                </a:lnTo>
                <a:lnTo>
                  <a:pt x="2524949" y="1550740"/>
                </a:lnTo>
                <a:close/>
              </a:path>
              <a:path w="2528570" h="1583054">
                <a:moveTo>
                  <a:pt x="22720" y="9550"/>
                </a:moveTo>
                <a:lnTo>
                  <a:pt x="13195" y="19075"/>
                </a:lnTo>
                <a:lnTo>
                  <a:pt x="22742" y="19053"/>
                </a:lnTo>
                <a:lnTo>
                  <a:pt x="22720" y="9550"/>
                </a:lnTo>
                <a:close/>
              </a:path>
              <a:path w="2528570" h="1583054">
                <a:moveTo>
                  <a:pt x="22742" y="19053"/>
                </a:moveTo>
                <a:lnTo>
                  <a:pt x="13195" y="19075"/>
                </a:lnTo>
                <a:lnTo>
                  <a:pt x="22742" y="19075"/>
                </a:lnTo>
                <a:close/>
              </a:path>
              <a:path w="2528570" h="1583054">
                <a:moveTo>
                  <a:pt x="2521280" y="9550"/>
                </a:moveTo>
                <a:lnTo>
                  <a:pt x="22720" y="9550"/>
                </a:lnTo>
                <a:lnTo>
                  <a:pt x="22742" y="19053"/>
                </a:lnTo>
                <a:lnTo>
                  <a:pt x="2521288" y="13203"/>
                </a:lnTo>
                <a:lnTo>
                  <a:pt x="2521280" y="9550"/>
                </a:lnTo>
                <a:close/>
              </a:path>
              <a:path w="2528570" h="1583054">
                <a:moveTo>
                  <a:pt x="2521280" y="9550"/>
                </a:moveTo>
                <a:lnTo>
                  <a:pt x="2521288" y="13203"/>
                </a:lnTo>
                <a:lnTo>
                  <a:pt x="2524912" y="13195"/>
                </a:lnTo>
                <a:lnTo>
                  <a:pt x="2521280" y="9550"/>
                </a:lnTo>
                <a:close/>
              </a:path>
            </a:pathLst>
          </a:custGeom>
          <a:solidFill>
            <a:srgbClr val="A1C01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75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object 27"/>
          <p:cNvGrpSpPr/>
          <p:nvPr/>
        </p:nvGrpSpPr>
        <p:grpSpPr>
          <a:xfrm>
            <a:off x="-90803" y="3734695"/>
            <a:ext cx="5723039" cy="1725295"/>
            <a:chOff x="603252" y="5091010"/>
            <a:chExt cx="7355205" cy="1953895"/>
          </a:xfrm>
        </p:grpSpPr>
        <p:pic>
          <p:nvPicPr>
            <p:cNvPr id="77" name="object 2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3252" y="5091010"/>
              <a:ext cx="7354821" cy="1953763"/>
            </a:xfrm>
            <a:prstGeom prst="rect">
              <a:avLst/>
            </a:prstGeom>
          </p:spPr>
        </p:pic>
        <p:sp>
          <p:nvSpPr>
            <p:cNvPr id="78" name="object 29"/>
            <p:cNvSpPr/>
            <p:nvPr/>
          </p:nvSpPr>
          <p:spPr>
            <a:xfrm>
              <a:off x="808405" y="5318658"/>
              <a:ext cx="7017384" cy="1426845"/>
            </a:xfrm>
            <a:custGeom>
              <a:avLst/>
              <a:gdLst/>
              <a:ahLst/>
              <a:cxnLst/>
              <a:rect l="l" t="t" r="r" b="b"/>
              <a:pathLst>
                <a:path w="7017384" h="1426845">
                  <a:moveTo>
                    <a:pt x="73507" y="0"/>
                  </a:moveTo>
                  <a:lnTo>
                    <a:pt x="0" y="0"/>
                  </a:lnTo>
                  <a:lnTo>
                    <a:pt x="0" y="1426324"/>
                  </a:lnTo>
                  <a:lnTo>
                    <a:pt x="73507" y="1426324"/>
                  </a:lnTo>
                  <a:lnTo>
                    <a:pt x="73507" y="0"/>
                  </a:lnTo>
                  <a:close/>
                </a:path>
                <a:path w="7017384" h="1426845">
                  <a:moveTo>
                    <a:pt x="7017347" y="0"/>
                  </a:moveTo>
                  <a:lnTo>
                    <a:pt x="6943814" y="0"/>
                  </a:lnTo>
                  <a:lnTo>
                    <a:pt x="6943814" y="1426324"/>
                  </a:lnTo>
                  <a:lnTo>
                    <a:pt x="7017347" y="1426324"/>
                  </a:lnTo>
                  <a:lnTo>
                    <a:pt x="7017347" y="0"/>
                  </a:lnTo>
                  <a:close/>
                </a:path>
              </a:pathLst>
            </a:custGeom>
            <a:solidFill>
              <a:srgbClr val="A1C01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30"/>
            <p:cNvSpPr/>
            <p:nvPr/>
          </p:nvSpPr>
          <p:spPr>
            <a:xfrm>
              <a:off x="881926" y="5224170"/>
              <a:ext cx="6870700" cy="1615440"/>
            </a:xfrm>
            <a:custGeom>
              <a:avLst/>
              <a:gdLst/>
              <a:ahLst/>
              <a:cxnLst/>
              <a:rect l="l" t="t" r="r" b="b"/>
              <a:pathLst>
                <a:path w="6870700" h="1615440">
                  <a:moveTo>
                    <a:pt x="6870293" y="0"/>
                  </a:moveTo>
                  <a:lnTo>
                    <a:pt x="0" y="0"/>
                  </a:lnTo>
                  <a:lnTo>
                    <a:pt x="0" y="1615300"/>
                  </a:lnTo>
                  <a:lnTo>
                    <a:pt x="6870293" y="1615300"/>
                  </a:lnTo>
                  <a:lnTo>
                    <a:pt x="68702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8800" y="887316"/>
            <a:ext cx="6934200" cy="68543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5482" y="879125"/>
            <a:ext cx="732129" cy="693628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51642" y="997618"/>
            <a:ext cx="420379" cy="447441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0" y="568058"/>
            <a:ext cx="13162915" cy="212090"/>
          </a:xfrm>
          <a:custGeom>
            <a:avLst/>
            <a:gdLst/>
            <a:ahLst/>
            <a:cxnLst/>
            <a:rect l="l" t="t" r="r" b="b"/>
            <a:pathLst>
              <a:path w="13162915" h="212090">
                <a:moveTo>
                  <a:pt x="13162914" y="201058"/>
                </a:moveTo>
                <a:lnTo>
                  <a:pt x="4689106" y="211658"/>
                </a:lnTo>
                <a:lnTo>
                  <a:pt x="4392776" y="0"/>
                </a:lnTo>
                <a:lnTo>
                  <a:pt x="0" y="16588"/>
                </a:lnTo>
              </a:path>
            </a:pathLst>
          </a:custGeom>
          <a:ln w="50800">
            <a:solidFill>
              <a:srgbClr val="239DD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825468" y="0"/>
            <a:ext cx="9337675" cy="709930"/>
          </a:xfrm>
          <a:custGeom>
            <a:avLst/>
            <a:gdLst/>
            <a:ahLst/>
            <a:cxnLst/>
            <a:rect l="l" t="t" r="r" b="b"/>
            <a:pathLst>
              <a:path w="9337675" h="709930">
                <a:moveTo>
                  <a:pt x="9337445" y="0"/>
                </a:moveTo>
                <a:lnTo>
                  <a:pt x="2359261" y="0"/>
                </a:lnTo>
                <a:lnTo>
                  <a:pt x="0" y="35217"/>
                </a:lnTo>
                <a:lnTo>
                  <a:pt x="863600" y="699287"/>
                </a:lnTo>
                <a:lnTo>
                  <a:pt x="9337445" y="709500"/>
                </a:lnTo>
                <a:lnTo>
                  <a:pt x="9337445" y="0"/>
                </a:lnTo>
                <a:close/>
              </a:path>
            </a:pathLst>
          </a:custGeom>
          <a:solidFill>
            <a:srgbClr val="A1C0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7228840" cy="491490"/>
          </a:xfrm>
          <a:custGeom>
            <a:avLst/>
            <a:gdLst/>
            <a:ahLst/>
            <a:cxnLst/>
            <a:rect l="l" t="t" r="r" b="b"/>
            <a:pathLst>
              <a:path w="7228840" h="491490">
                <a:moveTo>
                  <a:pt x="7228822" y="0"/>
                </a:moveTo>
                <a:lnTo>
                  <a:pt x="0" y="0"/>
                </a:lnTo>
                <a:lnTo>
                  <a:pt x="0" y="491134"/>
                </a:lnTo>
                <a:lnTo>
                  <a:pt x="6956971" y="491134"/>
                </a:lnTo>
                <a:lnTo>
                  <a:pt x="7228822" y="0"/>
                </a:lnTo>
                <a:close/>
              </a:path>
            </a:pathLst>
          </a:custGeom>
          <a:solidFill>
            <a:srgbClr val="F3961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812601" y="252666"/>
            <a:ext cx="1257300" cy="125730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174301" y="252666"/>
            <a:ext cx="1257300" cy="1257300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890988" y="952379"/>
            <a:ext cx="644961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z="1800" dirty="0"/>
              <a:t>Projet de Résilience et de Durabilité de l’Irrigation (REDI)</a:t>
            </a:r>
            <a:endParaRPr sz="1800" dirty="0"/>
          </a:p>
        </p:txBody>
      </p:sp>
      <p:sp>
        <p:nvSpPr>
          <p:cNvPr id="62" name="object 33"/>
          <p:cNvSpPr txBox="1"/>
          <p:nvPr/>
        </p:nvSpPr>
        <p:spPr>
          <a:xfrm>
            <a:off x="1729968" y="1270237"/>
            <a:ext cx="5153432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8175" marR="5080" indent="-626110">
              <a:lnSpc>
                <a:spcPct val="100000"/>
              </a:lnSpc>
              <a:spcBef>
                <a:spcPts val="100"/>
              </a:spcBef>
            </a:pPr>
            <a:r>
              <a:rPr lang="fr-FR" sz="1600" b="1" spc="10" dirty="0">
                <a:solidFill>
                  <a:schemeClr val="bg1"/>
                </a:solidFill>
                <a:latin typeface="Arial" panose="020B0604020202020204"/>
                <a:cs typeface="Arial" panose="020B0604020202020204"/>
              </a:rPr>
              <a:t>« Modernisation du service de l’irrigation »</a:t>
            </a:r>
            <a:endParaRPr lang="fr-FR" sz="1600" dirty="0">
              <a:solidFill>
                <a:schemeClr val="bg1"/>
              </a:solidFill>
              <a:latin typeface="Arial" panose="020B0604020202020204"/>
              <a:cs typeface="Arial" panose="020B0604020202020204"/>
            </a:endParaRPr>
          </a:p>
        </p:txBody>
      </p:sp>
      <p:grpSp>
        <p:nvGrpSpPr>
          <p:cNvPr id="63" name="object 13"/>
          <p:cNvGrpSpPr/>
          <p:nvPr/>
        </p:nvGrpSpPr>
        <p:grpSpPr>
          <a:xfrm>
            <a:off x="-16164" y="2105025"/>
            <a:ext cx="5547502" cy="1295400"/>
            <a:chOff x="603252" y="2081110"/>
            <a:chExt cx="7354821" cy="1914143"/>
          </a:xfrm>
        </p:grpSpPr>
        <p:pic>
          <p:nvPicPr>
            <p:cNvPr id="6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03252" y="2081110"/>
              <a:ext cx="7354821" cy="1914143"/>
            </a:xfrm>
            <a:prstGeom prst="rect">
              <a:avLst/>
            </a:prstGeom>
          </p:spPr>
        </p:pic>
        <p:sp>
          <p:nvSpPr>
            <p:cNvPr id="65" name="object 15"/>
            <p:cNvSpPr/>
            <p:nvPr/>
          </p:nvSpPr>
          <p:spPr>
            <a:xfrm>
              <a:off x="808405" y="2308770"/>
              <a:ext cx="7017384" cy="1388745"/>
            </a:xfrm>
            <a:custGeom>
              <a:avLst/>
              <a:gdLst/>
              <a:ahLst/>
              <a:cxnLst/>
              <a:rect l="l" t="t" r="r" b="b"/>
              <a:pathLst>
                <a:path w="7017384" h="1388745">
                  <a:moveTo>
                    <a:pt x="73507" y="0"/>
                  </a:moveTo>
                  <a:lnTo>
                    <a:pt x="0" y="0"/>
                  </a:lnTo>
                  <a:lnTo>
                    <a:pt x="0" y="1388211"/>
                  </a:lnTo>
                  <a:lnTo>
                    <a:pt x="73507" y="1388211"/>
                  </a:lnTo>
                  <a:lnTo>
                    <a:pt x="73507" y="0"/>
                  </a:lnTo>
                  <a:close/>
                </a:path>
                <a:path w="7017384" h="1388745">
                  <a:moveTo>
                    <a:pt x="7017347" y="0"/>
                  </a:moveTo>
                  <a:lnTo>
                    <a:pt x="6943814" y="0"/>
                  </a:lnTo>
                  <a:lnTo>
                    <a:pt x="6943814" y="1388211"/>
                  </a:lnTo>
                  <a:lnTo>
                    <a:pt x="7017347" y="1388211"/>
                  </a:lnTo>
                  <a:lnTo>
                    <a:pt x="7017347" y="0"/>
                  </a:lnTo>
                  <a:close/>
                </a:path>
              </a:pathLst>
            </a:custGeom>
            <a:solidFill>
              <a:srgbClr val="2391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16"/>
            <p:cNvSpPr/>
            <p:nvPr/>
          </p:nvSpPr>
          <p:spPr>
            <a:xfrm>
              <a:off x="881926" y="2214270"/>
              <a:ext cx="6870700" cy="1577340"/>
            </a:xfrm>
            <a:custGeom>
              <a:avLst/>
              <a:gdLst/>
              <a:ahLst/>
              <a:cxnLst/>
              <a:rect l="l" t="t" r="r" b="b"/>
              <a:pathLst>
                <a:path w="6870700" h="1577339">
                  <a:moveTo>
                    <a:pt x="6870293" y="0"/>
                  </a:moveTo>
                  <a:lnTo>
                    <a:pt x="0" y="0"/>
                  </a:lnTo>
                  <a:lnTo>
                    <a:pt x="0" y="1577200"/>
                  </a:lnTo>
                  <a:lnTo>
                    <a:pt x="6870293" y="1577200"/>
                  </a:lnTo>
                  <a:lnTo>
                    <a:pt x="68702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7" name="object 17"/>
          <p:cNvSpPr txBox="1"/>
          <p:nvPr/>
        </p:nvSpPr>
        <p:spPr>
          <a:xfrm>
            <a:off x="1567770" y="2080878"/>
            <a:ext cx="2283896" cy="255330"/>
          </a:xfrm>
          <a:prstGeom prst="rect">
            <a:avLst/>
          </a:prstGeom>
          <a:solidFill>
            <a:srgbClr val="2391D2"/>
          </a:solidFill>
        </p:spPr>
        <p:txBody>
          <a:bodyPr vert="horz" wrap="square" lIns="0" tIns="34290" rIns="0" bIns="0" rtlCol="0">
            <a:spAutoFit/>
          </a:bodyPr>
          <a:lstStyle/>
          <a:p>
            <a:pPr marL="71120" algn="ctr">
              <a:lnSpc>
                <a:spcPct val="100000"/>
              </a:lnSpc>
              <a:spcBef>
                <a:spcPts val="270"/>
              </a:spcBef>
            </a:pPr>
            <a:r>
              <a:rPr sz="1450" b="1" spc="-50" dirty="0">
                <a:solidFill>
                  <a:srgbClr val="FFFFFF"/>
                </a:solidFill>
                <a:latin typeface="Verdana" panose="020B0604030504040204"/>
                <a:cs typeface="Verdana" panose="020B0604030504040204"/>
              </a:rPr>
              <a:t>OBJECTIF</a:t>
            </a:r>
            <a:endParaRPr lang="fr-FR" sz="1450" b="1" spc="-50" dirty="0">
              <a:solidFill>
                <a:srgbClr val="FFFFFF"/>
              </a:solidFill>
              <a:latin typeface="Verdana" panose="020B0604030504040204"/>
              <a:cs typeface="Verdana" panose="020B0604030504040204"/>
            </a:endParaRPr>
          </a:p>
        </p:txBody>
      </p:sp>
      <p:sp>
        <p:nvSpPr>
          <p:cNvPr id="70" name="object 24"/>
          <p:cNvSpPr txBox="1"/>
          <p:nvPr/>
        </p:nvSpPr>
        <p:spPr>
          <a:xfrm>
            <a:off x="558800" y="2453312"/>
            <a:ext cx="4725670" cy="720838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0" lvl="1">
              <a:lnSpc>
                <a:spcPct val="107000"/>
              </a:lnSpc>
            </a:pPr>
            <a:r>
              <a:rPr lang="fr-FR" sz="1450" spc="-40" dirty="0">
                <a:latin typeface="+mj-lt"/>
                <a:cs typeface="Calibri" panose="020F0502020204030204"/>
              </a:rPr>
              <a:t>Renforcement gouvernance irrigation;</a:t>
            </a:r>
          </a:p>
          <a:p>
            <a:pPr marL="0" lvl="1">
              <a:lnSpc>
                <a:spcPct val="107000"/>
              </a:lnSpc>
            </a:pPr>
            <a:r>
              <a:rPr lang="fr-FR" sz="1450" spc="-40" dirty="0">
                <a:latin typeface="+mj-lt"/>
                <a:cs typeface="Calibri" panose="020F0502020204030204"/>
              </a:rPr>
              <a:t>Amélioration qualité du service d’irrigation;</a:t>
            </a:r>
          </a:p>
          <a:p>
            <a:pPr marL="0" lvl="1">
              <a:lnSpc>
                <a:spcPct val="107000"/>
              </a:lnSpc>
            </a:pPr>
            <a:r>
              <a:rPr lang="fr-FR" sz="1450" spc="-40" dirty="0">
                <a:latin typeface="+mj-lt"/>
                <a:cs typeface="Calibri" panose="020F0502020204030204"/>
              </a:rPr>
              <a:t>Amélioration accès aux services du conseil agricole. </a:t>
            </a:r>
          </a:p>
        </p:txBody>
      </p:sp>
      <p:pic>
        <p:nvPicPr>
          <p:cNvPr id="71" name="object 1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98513" y="2528191"/>
            <a:ext cx="86766" cy="86766"/>
          </a:xfrm>
          <a:prstGeom prst="rect">
            <a:avLst/>
          </a:prstGeom>
        </p:spPr>
      </p:pic>
      <p:pic>
        <p:nvPicPr>
          <p:cNvPr id="72" name="object 1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98513" y="2770348"/>
            <a:ext cx="86766" cy="86766"/>
          </a:xfrm>
          <a:prstGeom prst="rect">
            <a:avLst/>
          </a:prstGeom>
        </p:spPr>
      </p:pic>
      <p:pic>
        <p:nvPicPr>
          <p:cNvPr id="73" name="object 1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10615" y="3014886"/>
            <a:ext cx="86766" cy="86766"/>
          </a:xfrm>
          <a:prstGeom prst="rect">
            <a:avLst/>
          </a:prstGeom>
        </p:spPr>
      </p:pic>
      <p:sp>
        <p:nvSpPr>
          <p:cNvPr id="74" name="object 50"/>
          <p:cNvSpPr/>
          <p:nvPr/>
        </p:nvSpPr>
        <p:spPr>
          <a:xfrm>
            <a:off x="190403" y="4164590"/>
            <a:ext cx="1739997" cy="304800"/>
          </a:xfrm>
          <a:custGeom>
            <a:avLst/>
            <a:gdLst/>
            <a:ahLst/>
            <a:cxnLst/>
            <a:rect l="l" t="t" r="r" b="b"/>
            <a:pathLst>
              <a:path w="3087370" h="247014">
                <a:moveTo>
                  <a:pt x="3086976" y="0"/>
                </a:moveTo>
                <a:lnTo>
                  <a:pt x="66078" y="0"/>
                </a:lnTo>
                <a:lnTo>
                  <a:pt x="0" y="246824"/>
                </a:lnTo>
                <a:lnTo>
                  <a:pt x="2972574" y="246824"/>
                </a:lnTo>
                <a:lnTo>
                  <a:pt x="3086976" y="0"/>
                </a:lnTo>
                <a:close/>
              </a:path>
            </a:pathLst>
          </a:custGeom>
          <a:solidFill>
            <a:srgbClr val="A1C012"/>
          </a:solidFill>
        </p:spPr>
        <p:txBody>
          <a:bodyPr wrap="square" lIns="0" tIns="0" rIns="0" bIns="0" rtlCol="0"/>
          <a:lstStyle/>
          <a:p>
            <a:endParaRPr sz="1450" dirty="0"/>
          </a:p>
        </p:txBody>
      </p:sp>
      <p:sp>
        <p:nvSpPr>
          <p:cNvPr id="80" name="object 31"/>
          <p:cNvSpPr txBox="1"/>
          <p:nvPr/>
        </p:nvSpPr>
        <p:spPr>
          <a:xfrm>
            <a:off x="1665892" y="3657605"/>
            <a:ext cx="2230722" cy="309059"/>
          </a:xfrm>
          <a:prstGeom prst="rect">
            <a:avLst/>
          </a:prstGeom>
          <a:solidFill>
            <a:srgbClr val="A1C012"/>
          </a:solidFill>
        </p:spPr>
        <p:txBody>
          <a:bodyPr vert="horz" wrap="square" lIns="0" tIns="85090" rIns="0" bIns="0" rtlCol="0">
            <a:spAutoFit/>
          </a:bodyPr>
          <a:lstStyle/>
          <a:p>
            <a:pPr marL="71120" algn="ctr">
              <a:lnSpc>
                <a:spcPct val="100000"/>
              </a:lnSpc>
              <a:spcBef>
                <a:spcPts val="670"/>
              </a:spcBef>
            </a:pPr>
            <a:r>
              <a:rPr lang="fr-FR" sz="1450" b="1" spc="-50" dirty="0">
                <a:solidFill>
                  <a:srgbClr val="FFFFFF"/>
                </a:solidFill>
                <a:latin typeface="Verdana" panose="020B0604030504040204"/>
                <a:cs typeface="Verdana" panose="020B0604030504040204"/>
              </a:rPr>
              <a:t>CARACTERISTIQUES</a:t>
            </a:r>
            <a:endParaRPr sz="1450" dirty="0">
              <a:latin typeface="Verdana" panose="020B0604030504040204"/>
              <a:cs typeface="Verdana" panose="020B0604030504040204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190403" y="4173348"/>
            <a:ext cx="19401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spc="-50" dirty="0">
                <a:solidFill>
                  <a:srgbClr val="FFFFFF"/>
                </a:solidFill>
                <a:latin typeface="Verdana" panose="020B0604030504040204"/>
              </a:rPr>
              <a:t> Périmètre </a:t>
            </a:r>
            <a:r>
              <a:rPr lang="fr-FR" sz="1400" b="1" spc="-50" dirty="0" err="1">
                <a:solidFill>
                  <a:srgbClr val="FFFFFF"/>
                </a:solidFill>
                <a:latin typeface="Verdana" panose="020B0604030504040204"/>
              </a:rPr>
              <a:t>irrig</a:t>
            </a:r>
            <a:r>
              <a:rPr lang="fr-FR" sz="1400" b="1" spc="-50" dirty="0">
                <a:solidFill>
                  <a:srgbClr val="FFFFFF"/>
                </a:solidFill>
                <a:latin typeface="Verdana" panose="020B0604030504040204"/>
              </a:rPr>
              <a:t>.</a:t>
            </a:r>
            <a:endParaRPr lang="fr-FR" sz="1400" dirty="0"/>
          </a:p>
        </p:txBody>
      </p:sp>
      <p:sp>
        <p:nvSpPr>
          <p:cNvPr id="92" name="object 50"/>
          <p:cNvSpPr/>
          <p:nvPr/>
        </p:nvSpPr>
        <p:spPr>
          <a:xfrm>
            <a:off x="3079173" y="4175869"/>
            <a:ext cx="1201210" cy="304800"/>
          </a:xfrm>
          <a:custGeom>
            <a:avLst/>
            <a:gdLst/>
            <a:ahLst/>
            <a:cxnLst/>
            <a:rect l="l" t="t" r="r" b="b"/>
            <a:pathLst>
              <a:path w="3087370" h="247014">
                <a:moveTo>
                  <a:pt x="3086976" y="0"/>
                </a:moveTo>
                <a:lnTo>
                  <a:pt x="66078" y="0"/>
                </a:lnTo>
                <a:lnTo>
                  <a:pt x="0" y="246824"/>
                </a:lnTo>
                <a:lnTo>
                  <a:pt x="2972574" y="246824"/>
                </a:lnTo>
                <a:lnTo>
                  <a:pt x="3086976" y="0"/>
                </a:lnTo>
                <a:close/>
              </a:path>
            </a:pathLst>
          </a:custGeom>
          <a:solidFill>
            <a:srgbClr val="A1C012"/>
          </a:solidFill>
        </p:spPr>
        <p:txBody>
          <a:bodyPr wrap="square" lIns="0" tIns="0" rIns="0" bIns="0" rtlCol="0"/>
          <a:lstStyle/>
          <a:p>
            <a:endParaRPr sz="1450" dirty="0"/>
          </a:p>
        </p:txBody>
      </p:sp>
      <p:sp>
        <p:nvSpPr>
          <p:cNvPr id="93" name="Rectangle 92"/>
          <p:cNvSpPr/>
          <p:nvPr/>
        </p:nvSpPr>
        <p:spPr>
          <a:xfrm>
            <a:off x="3079172" y="4184627"/>
            <a:ext cx="19401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spc="-50" dirty="0">
                <a:solidFill>
                  <a:srgbClr val="FFFFFF"/>
                </a:solidFill>
                <a:latin typeface="Verdana" panose="020B0604030504040204"/>
              </a:rPr>
              <a:t>Superficie</a:t>
            </a:r>
            <a:endParaRPr lang="fr-FR" sz="1400" dirty="0"/>
          </a:p>
        </p:txBody>
      </p:sp>
      <p:sp>
        <p:nvSpPr>
          <p:cNvPr id="98" name="object 50"/>
          <p:cNvSpPr/>
          <p:nvPr/>
        </p:nvSpPr>
        <p:spPr>
          <a:xfrm>
            <a:off x="165483" y="4757600"/>
            <a:ext cx="1775102" cy="304800"/>
          </a:xfrm>
          <a:custGeom>
            <a:avLst/>
            <a:gdLst/>
            <a:ahLst/>
            <a:cxnLst/>
            <a:rect l="l" t="t" r="r" b="b"/>
            <a:pathLst>
              <a:path w="3087370" h="247014">
                <a:moveTo>
                  <a:pt x="3086976" y="0"/>
                </a:moveTo>
                <a:lnTo>
                  <a:pt x="66078" y="0"/>
                </a:lnTo>
                <a:lnTo>
                  <a:pt x="0" y="246824"/>
                </a:lnTo>
                <a:lnTo>
                  <a:pt x="2972574" y="246824"/>
                </a:lnTo>
                <a:lnTo>
                  <a:pt x="3086976" y="0"/>
                </a:lnTo>
                <a:close/>
              </a:path>
            </a:pathLst>
          </a:custGeom>
          <a:solidFill>
            <a:srgbClr val="A1C012"/>
          </a:solidFill>
        </p:spPr>
        <p:txBody>
          <a:bodyPr wrap="square" lIns="0" tIns="0" rIns="0" bIns="0" rtlCol="0"/>
          <a:lstStyle/>
          <a:p>
            <a:endParaRPr sz="1450" dirty="0"/>
          </a:p>
        </p:txBody>
      </p:sp>
      <p:sp>
        <p:nvSpPr>
          <p:cNvPr id="99" name="Rectangle 98"/>
          <p:cNvSpPr/>
          <p:nvPr/>
        </p:nvSpPr>
        <p:spPr>
          <a:xfrm>
            <a:off x="165482" y="4766358"/>
            <a:ext cx="19401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spc="-50" dirty="0">
                <a:solidFill>
                  <a:srgbClr val="FFFFFF"/>
                </a:solidFill>
                <a:latin typeface="Verdana" panose="020B0604030504040204"/>
              </a:rPr>
              <a:t>Bénéficiaires</a:t>
            </a:r>
            <a:endParaRPr lang="fr-FR" sz="1400" dirty="0"/>
          </a:p>
        </p:txBody>
      </p:sp>
      <p:grpSp>
        <p:nvGrpSpPr>
          <p:cNvPr id="100" name="Groupe 99"/>
          <p:cNvGrpSpPr/>
          <p:nvPr/>
        </p:nvGrpSpPr>
        <p:grpSpPr>
          <a:xfrm>
            <a:off x="1809000" y="4731485"/>
            <a:ext cx="1140032" cy="344625"/>
            <a:chOff x="2130512" y="3942583"/>
            <a:chExt cx="1919404" cy="309563"/>
          </a:xfrm>
        </p:grpSpPr>
        <p:sp>
          <p:nvSpPr>
            <p:cNvPr id="101" name="object 50"/>
            <p:cNvSpPr/>
            <p:nvPr/>
          </p:nvSpPr>
          <p:spPr>
            <a:xfrm>
              <a:off x="2166571" y="3945560"/>
              <a:ext cx="1883345" cy="304800"/>
            </a:xfrm>
            <a:custGeom>
              <a:avLst/>
              <a:gdLst/>
              <a:ahLst/>
              <a:cxnLst/>
              <a:rect l="l" t="t" r="r" b="b"/>
              <a:pathLst>
                <a:path w="3087370" h="247014">
                  <a:moveTo>
                    <a:pt x="3086976" y="0"/>
                  </a:moveTo>
                  <a:lnTo>
                    <a:pt x="66078" y="0"/>
                  </a:lnTo>
                  <a:lnTo>
                    <a:pt x="0" y="246824"/>
                  </a:lnTo>
                  <a:lnTo>
                    <a:pt x="2972574" y="246824"/>
                  </a:lnTo>
                  <a:lnTo>
                    <a:pt x="3086976" y="0"/>
                  </a:lnTo>
                  <a:close/>
                </a:path>
              </a:pathLst>
            </a:custGeom>
            <a:solidFill>
              <a:schemeClr val="bg2"/>
            </a:solidFill>
          </p:spPr>
          <p:txBody>
            <a:bodyPr wrap="square" lIns="0" tIns="0" rIns="0" bIns="0" rtlCol="0"/>
            <a:lstStyle/>
            <a:p>
              <a:endParaRPr sz="1450" dirty="0"/>
            </a:p>
          </p:txBody>
        </p:sp>
        <p:sp>
          <p:nvSpPr>
            <p:cNvPr id="102" name="Forme libre 101"/>
            <p:cNvSpPr/>
            <p:nvPr/>
          </p:nvSpPr>
          <p:spPr>
            <a:xfrm>
              <a:off x="2130512" y="3942583"/>
              <a:ext cx="180975" cy="309563"/>
            </a:xfrm>
            <a:custGeom>
              <a:avLst/>
              <a:gdLst>
                <a:gd name="connsiteX0" fmla="*/ 71438 w 180975"/>
                <a:gd name="connsiteY0" fmla="*/ 0 h 309563"/>
                <a:gd name="connsiteX1" fmla="*/ 0 w 180975"/>
                <a:gd name="connsiteY1" fmla="*/ 302419 h 309563"/>
                <a:gd name="connsiteX2" fmla="*/ 133350 w 180975"/>
                <a:gd name="connsiteY2" fmla="*/ 309563 h 309563"/>
                <a:gd name="connsiteX3" fmla="*/ 180975 w 180975"/>
                <a:gd name="connsiteY3" fmla="*/ 7144 h 309563"/>
                <a:gd name="connsiteX4" fmla="*/ 71438 w 180975"/>
                <a:gd name="connsiteY4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309563">
                  <a:moveTo>
                    <a:pt x="71438" y="0"/>
                  </a:moveTo>
                  <a:lnTo>
                    <a:pt x="0" y="302419"/>
                  </a:lnTo>
                  <a:lnTo>
                    <a:pt x="133350" y="309563"/>
                  </a:lnTo>
                  <a:lnTo>
                    <a:pt x="180975" y="7144"/>
                  </a:lnTo>
                  <a:lnTo>
                    <a:pt x="71438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Rectangle 102"/>
          <p:cNvSpPr/>
          <p:nvPr/>
        </p:nvSpPr>
        <p:spPr>
          <a:xfrm>
            <a:off x="1969409" y="4723791"/>
            <a:ext cx="645331" cy="315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50" dirty="0">
                <a:solidFill>
                  <a:prstClr val="black"/>
                </a:solidFill>
                <a:ea typeface="Times New Roman" panose="02020603050405020304" pitchFamily="18" charset="0"/>
              </a:rPr>
              <a:t>5 000</a:t>
            </a:r>
            <a:endParaRPr lang="en-US" sz="1450" dirty="0"/>
          </a:p>
        </p:txBody>
      </p:sp>
      <p:sp>
        <p:nvSpPr>
          <p:cNvPr id="104" name="object 50"/>
          <p:cNvSpPr/>
          <p:nvPr/>
        </p:nvSpPr>
        <p:spPr>
          <a:xfrm>
            <a:off x="3073401" y="4772369"/>
            <a:ext cx="1201210" cy="304800"/>
          </a:xfrm>
          <a:custGeom>
            <a:avLst/>
            <a:gdLst/>
            <a:ahLst/>
            <a:cxnLst/>
            <a:rect l="l" t="t" r="r" b="b"/>
            <a:pathLst>
              <a:path w="3087370" h="247014">
                <a:moveTo>
                  <a:pt x="3086976" y="0"/>
                </a:moveTo>
                <a:lnTo>
                  <a:pt x="66078" y="0"/>
                </a:lnTo>
                <a:lnTo>
                  <a:pt x="0" y="246824"/>
                </a:lnTo>
                <a:lnTo>
                  <a:pt x="2972574" y="246824"/>
                </a:lnTo>
                <a:lnTo>
                  <a:pt x="3086976" y="0"/>
                </a:lnTo>
                <a:close/>
              </a:path>
            </a:pathLst>
          </a:custGeom>
          <a:solidFill>
            <a:srgbClr val="A1C012"/>
          </a:solidFill>
        </p:spPr>
        <p:txBody>
          <a:bodyPr wrap="square" lIns="0" tIns="0" rIns="0" bIns="0" rtlCol="0"/>
          <a:lstStyle/>
          <a:p>
            <a:endParaRPr sz="1450" dirty="0"/>
          </a:p>
        </p:txBody>
      </p:sp>
      <p:sp>
        <p:nvSpPr>
          <p:cNvPr id="105" name="Rectangle 104"/>
          <p:cNvSpPr/>
          <p:nvPr/>
        </p:nvSpPr>
        <p:spPr>
          <a:xfrm>
            <a:off x="3073400" y="4781127"/>
            <a:ext cx="19401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spc="-50" dirty="0">
                <a:solidFill>
                  <a:srgbClr val="FFFFFF"/>
                </a:solidFill>
                <a:latin typeface="Verdana" panose="020B0604030504040204"/>
              </a:rPr>
              <a:t>Coût</a:t>
            </a:r>
            <a:endParaRPr lang="fr-FR" sz="1400" dirty="0"/>
          </a:p>
        </p:txBody>
      </p:sp>
      <p:grpSp>
        <p:nvGrpSpPr>
          <p:cNvPr id="110" name="Groupe 109"/>
          <p:cNvGrpSpPr/>
          <p:nvPr/>
        </p:nvGrpSpPr>
        <p:grpSpPr>
          <a:xfrm>
            <a:off x="1830207" y="4135597"/>
            <a:ext cx="1140032" cy="344625"/>
            <a:chOff x="2130512" y="3942583"/>
            <a:chExt cx="1919404" cy="309563"/>
          </a:xfrm>
        </p:grpSpPr>
        <p:sp>
          <p:nvSpPr>
            <p:cNvPr id="111" name="object 50"/>
            <p:cNvSpPr/>
            <p:nvPr/>
          </p:nvSpPr>
          <p:spPr>
            <a:xfrm>
              <a:off x="2166571" y="3945560"/>
              <a:ext cx="1883345" cy="304800"/>
            </a:xfrm>
            <a:custGeom>
              <a:avLst/>
              <a:gdLst/>
              <a:ahLst/>
              <a:cxnLst/>
              <a:rect l="l" t="t" r="r" b="b"/>
              <a:pathLst>
                <a:path w="3087370" h="247014">
                  <a:moveTo>
                    <a:pt x="3086976" y="0"/>
                  </a:moveTo>
                  <a:lnTo>
                    <a:pt x="66078" y="0"/>
                  </a:lnTo>
                  <a:lnTo>
                    <a:pt x="0" y="246824"/>
                  </a:lnTo>
                  <a:lnTo>
                    <a:pt x="2972574" y="246824"/>
                  </a:lnTo>
                  <a:lnTo>
                    <a:pt x="3086976" y="0"/>
                  </a:lnTo>
                  <a:close/>
                </a:path>
              </a:pathLst>
            </a:custGeom>
            <a:solidFill>
              <a:schemeClr val="bg2"/>
            </a:solidFill>
          </p:spPr>
          <p:txBody>
            <a:bodyPr wrap="square" lIns="0" tIns="0" rIns="0" bIns="0" rtlCol="0"/>
            <a:lstStyle/>
            <a:p>
              <a:endParaRPr sz="1450" dirty="0"/>
            </a:p>
          </p:txBody>
        </p:sp>
        <p:sp>
          <p:nvSpPr>
            <p:cNvPr id="112" name="Forme libre 111"/>
            <p:cNvSpPr/>
            <p:nvPr/>
          </p:nvSpPr>
          <p:spPr>
            <a:xfrm>
              <a:off x="2130512" y="3942583"/>
              <a:ext cx="180975" cy="309563"/>
            </a:xfrm>
            <a:custGeom>
              <a:avLst/>
              <a:gdLst>
                <a:gd name="connsiteX0" fmla="*/ 71438 w 180975"/>
                <a:gd name="connsiteY0" fmla="*/ 0 h 309563"/>
                <a:gd name="connsiteX1" fmla="*/ 0 w 180975"/>
                <a:gd name="connsiteY1" fmla="*/ 302419 h 309563"/>
                <a:gd name="connsiteX2" fmla="*/ 133350 w 180975"/>
                <a:gd name="connsiteY2" fmla="*/ 309563 h 309563"/>
                <a:gd name="connsiteX3" fmla="*/ 180975 w 180975"/>
                <a:gd name="connsiteY3" fmla="*/ 7144 h 309563"/>
                <a:gd name="connsiteX4" fmla="*/ 71438 w 180975"/>
                <a:gd name="connsiteY4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309563">
                  <a:moveTo>
                    <a:pt x="71438" y="0"/>
                  </a:moveTo>
                  <a:lnTo>
                    <a:pt x="0" y="302419"/>
                  </a:lnTo>
                  <a:lnTo>
                    <a:pt x="133350" y="309563"/>
                  </a:lnTo>
                  <a:lnTo>
                    <a:pt x="180975" y="7144"/>
                  </a:lnTo>
                  <a:lnTo>
                    <a:pt x="71438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Rectangle 85"/>
          <p:cNvSpPr/>
          <p:nvPr/>
        </p:nvSpPr>
        <p:spPr>
          <a:xfrm>
            <a:off x="1996958" y="4171521"/>
            <a:ext cx="676788" cy="3154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50" dirty="0">
                <a:solidFill>
                  <a:prstClr val="black"/>
                </a:solidFill>
                <a:ea typeface="Times New Roman" panose="02020603050405020304" pitchFamily="18" charset="0"/>
              </a:rPr>
              <a:t>Massa</a:t>
            </a:r>
            <a:endParaRPr lang="en-US" sz="1450" dirty="0"/>
          </a:p>
        </p:txBody>
      </p:sp>
      <p:grpSp>
        <p:nvGrpSpPr>
          <p:cNvPr id="113" name="Groupe 112"/>
          <p:cNvGrpSpPr/>
          <p:nvPr/>
        </p:nvGrpSpPr>
        <p:grpSpPr>
          <a:xfrm>
            <a:off x="4216400" y="4156250"/>
            <a:ext cx="1140032" cy="344625"/>
            <a:chOff x="2130512" y="3942583"/>
            <a:chExt cx="1919404" cy="309563"/>
          </a:xfrm>
        </p:grpSpPr>
        <p:sp>
          <p:nvSpPr>
            <p:cNvPr id="114" name="object 50"/>
            <p:cNvSpPr/>
            <p:nvPr/>
          </p:nvSpPr>
          <p:spPr>
            <a:xfrm>
              <a:off x="2166571" y="3945560"/>
              <a:ext cx="1883345" cy="304800"/>
            </a:xfrm>
            <a:custGeom>
              <a:avLst/>
              <a:gdLst/>
              <a:ahLst/>
              <a:cxnLst/>
              <a:rect l="l" t="t" r="r" b="b"/>
              <a:pathLst>
                <a:path w="3087370" h="247014">
                  <a:moveTo>
                    <a:pt x="3086976" y="0"/>
                  </a:moveTo>
                  <a:lnTo>
                    <a:pt x="66078" y="0"/>
                  </a:lnTo>
                  <a:lnTo>
                    <a:pt x="0" y="246824"/>
                  </a:lnTo>
                  <a:lnTo>
                    <a:pt x="2972574" y="246824"/>
                  </a:lnTo>
                  <a:lnTo>
                    <a:pt x="3086976" y="0"/>
                  </a:lnTo>
                  <a:close/>
                </a:path>
              </a:pathLst>
            </a:custGeom>
            <a:solidFill>
              <a:schemeClr val="bg2"/>
            </a:solidFill>
          </p:spPr>
          <p:txBody>
            <a:bodyPr wrap="square" lIns="0" tIns="0" rIns="0" bIns="0" rtlCol="0"/>
            <a:lstStyle/>
            <a:p>
              <a:endParaRPr sz="1450" dirty="0"/>
            </a:p>
          </p:txBody>
        </p:sp>
        <p:sp>
          <p:nvSpPr>
            <p:cNvPr id="115" name="Forme libre 114"/>
            <p:cNvSpPr/>
            <p:nvPr/>
          </p:nvSpPr>
          <p:spPr>
            <a:xfrm>
              <a:off x="2130512" y="3942583"/>
              <a:ext cx="180975" cy="309563"/>
            </a:xfrm>
            <a:custGeom>
              <a:avLst/>
              <a:gdLst>
                <a:gd name="connsiteX0" fmla="*/ 71438 w 180975"/>
                <a:gd name="connsiteY0" fmla="*/ 0 h 309563"/>
                <a:gd name="connsiteX1" fmla="*/ 0 w 180975"/>
                <a:gd name="connsiteY1" fmla="*/ 302419 h 309563"/>
                <a:gd name="connsiteX2" fmla="*/ 133350 w 180975"/>
                <a:gd name="connsiteY2" fmla="*/ 309563 h 309563"/>
                <a:gd name="connsiteX3" fmla="*/ 180975 w 180975"/>
                <a:gd name="connsiteY3" fmla="*/ 7144 h 309563"/>
                <a:gd name="connsiteX4" fmla="*/ 71438 w 180975"/>
                <a:gd name="connsiteY4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309563">
                  <a:moveTo>
                    <a:pt x="71438" y="0"/>
                  </a:moveTo>
                  <a:lnTo>
                    <a:pt x="0" y="302419"/>
                  </a:lnTo>
                  <a:lnTo>
                    <a:pt x="133350" y="309563"/>
                  </a:lnTo>
                  <a:lnTo>
                    <a:pt x="180975" y="7144"/>
                  </a:lnTo>
                  <a:lnTo>
                    <a:pt x="71438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Rectangle 96"/>
          <p:cNvSpPr/>
          <p:nvPr/>
        </p:nvSpPr>
        <p:spPr>
          <a:xfrm>
            <a:off x="4337107" y="4180779"/>
            <a:ext cx="946093" cy="3154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50" dirty="0">
                <a:solidFill>
                  <a:prstClr val="black"/>
                </a:solidFill>
                <a:ea typeface="Times New Roman" panose="02020603050405020304" pitchFamily="18" charset="0"/>
              </a:rPr>
              <a:t>18 000 Ha</a:t>
            </a:r>
            <a:endParaRPr lang="en-US" sz="1450" dirty="0"/>
          </a:p>
        </p:txBody>
      </p:sp>
      <p:grpSp>
        <p:nvGrpSpPr>
          <p:cNvPr id="116" name="Groupe 115"/>
          <p:cNvGrpSpPr/>
          <p:nvPr/>
        </p:nvGrpSpPr>
        <p:grpSpPr>
          <a:xfrm>
            <a:off x="4173292" y="4736159"/>
            <a:ext cx="1140032" cy="344625"/>
            <a:chOff x="2130512" y="3942583"/>
            <a:chExt cx="1919404" cy="309563"/>
          </a:xfrm>
        </p:grpSpPr>
        <p:sp>
          <p:nvSpPr>
            <p:cNvPr id="117" name="object 50"/>
            <p:cNvSpPr/>
            <p:nvPr/>
          </p:nvSpPr>
          <p:spPr>
            <a:xfrm>
              <a:off x="2166571" y="3945560"/>
              <a:ext cx="1883345" cy="304800"/>
            </a:xfrm>
            <a:custGeom>
              <a:avLst/>
              <a:gdLst/>
              <a:ahLst/>
              <a:cxnLst/>
              <a:rect l="l" t="t" r="r" b="b"/>
              <a:pathLst>
                <a:path w="3087370" h="247014">
                  <a:moveTo>
                    <a:pt x="3086976" y="0"/>
                  </a:moveTo>
                  <a:lnTo>
                    <a:pt x="66078" y="0"/>
                  </a:lnTo>
                  <a:lnTo>
                    <a:pt x="0" y="246824"/>
                  </a:lnTo>
                  <a:lnTo>
                    <a:pt x="2972574" y="246824"/>
                  </a:lnTo>
                  <a:lnTo>
                    <a:pt x="3086976" y="0"/>
                  </a:lnTo>
                  <a:close/>
                </a:path>
              </a:pathLst>
            </a:custGeom>
            <a:solidFill>
              <a:schemeClr val="bg2"/>
            </a:solidFill>
          </p:spPr>
          <p:txBody>
            <a:bodyPr wrap="square" lIns="0" tIns="0" rIns="0" bIns="0" rtlCol="0"/>
            <a:lstStyle/>
            <a:p>
              <a:endParaRPr sz="1450" dirty="0"/>
            </a:p>
          </p:txBody>
        </p:sp>
        <p:sp>
          <p:nvSpPr>
            <p:cNvPr id="118" name="Forme libre 117"/>
            <p:cNvSpPr/>
            <p:nvPr/>
          </p:nvSpPr>
          <p:spPr>
            <a:xfrm>
              <a:off x="2130512" y="3942583"/>
              <a:ext cx="180975" cy="309563"/>
            </a:xfrm>
            <a:custGeom>
              <a:avLst/>
              <a:gdLst>
                <a:gd name="connsiteX0" fmla="*/ 71438 w 180975"/>
                <a:gd name="connsiteY0" fmla="*/ 0 h 309563"/>
                <a:gd name="connsiteX1" fmla="*/ 0 w 180975"/>
                <a:gd name="connsiteY1" fmla="*/ 302419 h 309563"/>
                <a:gd name="connsiteX2" fmla="*/ 133350 w 180975"/>
                <a:gd name="connsiteY2" fmla="*/ 309563 h 309563"/>
                <a:gd name="connsiteX3" fmla="*/ 180975 w 180975"/>
                <a:gd name="connsiteY3" fmla="*/ 7144 h 309563"/>
                <a:gd name="connsiteX4" fmla="*/ 71438 w 180975"/>
                <a:gd name="connsiteY4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309563">
                  <a:moveTo>
                    <a:pt x="71438" y="0"/>
                  </a:moveTo>
                  <a:lnTo>
                    <a:pt x="0" y="302419"/>
                  </a:lnTo>
                  <a:lnTo>
                    <a:pt x="133350" y="309563"/>
                  </a:lnTo>
                  <a:lnTo>
                    <a:pt x="180975" y="7144"/>
                  </a:lnTo>
                  <a:lnTo>
                    <a:pt x="71438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9" name="Rectangle 108"/>
          <p:cNvSpPr/>
          <p:nvPr/>
        </p:nvSpPr>
        <p:spPr>
          <a:xfrm>
            <a:off x="4306432" y="4755225"/>
            <a:ext cx="891591" cy="3154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50" dirty="0">
                <a:solidFill>
                  <a:prstClr val="black"/>
                </a:solidFill>
                <a:ea typeface="Times New Roman" panose="02020603050405020304" pitchFamily="18" charset="0"/>
              </a:rPr>
              <a:t>60 MUSD</a:t>
            </a:r>
            <a:endParaRPr lang="en-US" sz="1450" dirty="0"/>
          </a:p>
        </p:txBody>
      </p:sp>
      <p:grpSp>
        <p:nvGrpSpPr>
          <p:cNvPr id="119" name="object 13"/>
          <p:cNvGrpSpPr/>
          <p:nvPr/>
        </p:nvGrpSpPr>
        <p:grpSpPr>
          <a:xfrm>
            <a:off x="7655944" y="5591524"/>
            <a:ext cx="5384267" cy="2044283"/>
            <a:chOff x="603252" y="2081110"/>
            <a:chExt cx="7354821" cy="1914143"/>
          </a:xfrm>
        </p:grpSpPr>
        <p:pic>
          <p:nvPicPr>
            <p:cNvPr id="120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03252" y="2081110"/>
              <a:ext cx="7354821" cy="1914143"/>
            </a:xfrm>
            <a:prstGeom prst="rect">
              <a:avLst/>
            </a:prstGeom>
          </p:spPr>
        </p:pic>
        <p:sp>
          <p:nvSpPr>
            <p:cNvPr id="121" name="object 15"/>
            <p:cNvSpPr/>
            <p:nvPr/>
          </p:nvSpPr>
          <p:spPr>
            <a:xfrm>
              <a:off x="808405" y="2308770"/>
              <a:ext cx="7017384" cy="1388745"/>
            </a:xfrm>
            <a:custGeom>
              <a:avLst/>
              <a:gdLst/>
              <a:ahLst/>
              <a:cxnLst/>
              <a:rect l="l" t="t" r="r" b="b"/>
              <a:pathLst>
                <a:path w="7017384" h="1388745">
                  <a:moveTo>
                    <a:pt x="73507" y="0"/>
                  </a:moveTo>
                  <a:lnTo>
                    <a:pt x="0" y="0"/>
                  </a:lnTo>
                  <a:lnTo>
                    <a:pt x="0" y="1388211"/>
                  </a:lnTo>
                  <a:lnTo>
                    <a:pt x="73507" y="1388211"/>
                  </a:lnTo>
                  <a:lnTo>
                    <a:pt x="73507" y="0"/>
                  </a:lnTo>
                  <a:close/>
                </a:path>
                <a:path w="7017384" h="1388745">
                  <a:moveTo>
                    <a:pt x="7017347" y="0"/>
                  </a:moveTo>
                  <a:lnTo>
                    <a:pt x="6943814" y="0"/>
                  </a:lnTo>
                  <a:lnTo>
                    <a:pt x="6943814" y="1388211"/>
                  </a:lnTo>
                  <a:lnTo>
                    <a:pt x="7017347" y="1388211"/>
                  </a:lnTo>
                  <a:lnTo>
                    <a:pt x="7017347" y="0"/>
                  </a:lnTo>
                  <a:close/>
                </a:path>
              </a:pathLst>
            </a:custGeom>
            <a:solidFill>
              <a:srgbClr val="2391D2"/>
            </a:solidFill>
            <a:ln>
              <a:solidFill>
                <a:srgbClr val="2391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6"/>
            <p:cNvSpPr/>
            <p:nvPr/>
          </p:nvSpPr>
          <p:spPr>
            <a:xfrm>
              <a:off x="881926" y="2214270"/>
              <a:ext cx="6870700" cy="1577340"/>
            </a:xfrm>
            <a:custGeom>
              <a:avLst/>
              <a:gdLst/>
              <a:ahLst/>
              <a:cxnLst/>
              <a:rect l="l" t="t" r="r" b="b"/>
              <a:pathLst>
                <a:path w="6870700" h="1577339">
                  <a:moveTo>
                    <a:pt x="6870293" y="0"/>
                  </a:moveTo>
                  <a:lnTo>
                    <a:pt x="0" y="0"/>
                  </a:lnTo>
                  <a:lnTo>
                    <a:pt x="0" y="1577200"/>
                  </a:lnTo>
                  <a:lnTo>
                    <a:pt x="6870293" y="1577200"/>
                  </a:lnTo>
                  <a:lnTo>
                    <a:pt x="68702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3" name="object 17"/>
          <p:cNvSpPr txBox="1"/>
          <p:nvPr/>
        </p:nvSpPr>
        <p:spPr>
          <a:xfrm>
            <a:off x="8875049" y="5567378"/>
            <a:ext cx="3037551" cy="257763"/>
          </a:xfrm>
          <a:prstGeom prst="rect">
            <a:avLst/>
          </a:prstGeom>
          <a:solidFill>
            <a:srgbClr val="2391D2"/>
          </a:solidFill>
        </p:spPr>
        <p:txBody>
          <a:bodyPr vert="horz" wrap="square" lIns="0" tIns="34290" rIns="0" bIns="0" rtlCol="0">
            <a:spAutoFit/>
          </a:bodyPr>
          <a:lstStyle/>
          <a:p>
            <a:pPr marL="71120" algn="ctr">
              <a:lnSpc>
                <a:spcPct val="100000"/>
              </a:lnSpc>
              <a:spcBef>
                <a:spcPts val="270"/>
              </a:spcBef>
            </a:pPr>
            <a:r>
              <a:rPr lang="en-US" sz="1450" b="1" spc="-50" dirty="0">
                <a:solidFill>
                  <a:srgbClr val="FFFFFF"/>
                </a:solidFill>
                <a:latin typeface="Verdana" panose="020B0604030504040204"/>
                <a:cs typeface="Verdana" panose="020B0604030504040204"/>
              </a:rPr>
              <a:t>INDICATEURS DU PROJET</a:t>
            </a:r>
          </a:p>
        </p:txBody>
      </p:sp>
      <p:sp>
        <p:nvSpPr>
          <p:cNvPr id="124" name="object 24"/>
          <p:cNvSpPr txBox="1"/>
          <p:nvPr/>
        </p:nvSpPr>
        <p:spPr>
          <a:xfrm>
            <a:off x="577146" y="6390165"/>
            <a:ext cx="4916790" cy="1058367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0" lvl="1">
              <a:lnSpc>
                <a:spcPct val="107000"/>
              </a:lnSpc>
            </a:pPr>
            <a:r>
              <a:rPr lang="fr-FR" sz="1600" dirty="0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Modernisation de la station de relevage (SP1);</a:t>
            </a:r>
          </a:p>
          <a:p>
            <a:pPr marL="0" lvl="1">
              <a:lnSpc>
                <a:spcPct val="107000"/>
              </a:lnSpc>
            </a:pPr>
            <a:r>
              <a:rPr lang="fr-FR" sz="1600" dirty="0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Réhabilitation</a:t>
            </a:r>
            <a:r>
              <a:rPr lang="en-US" sz="1600" dirty="0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 du canal principal du Massa;</a:t>
            </a:r>
          </a:p>
          <a:p>
            <a:pPr marL="0" lvl="1">
              <a:lnSpc>
                <a:spcPct val="107000"/>
              </a:lnSpc>
            </a:pPr>
            <a:r>
              <a:rPr lang="en-US" sz="1600" dirty="0" err="1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Modernisation</a:t>
            </a:r>
            <a:r>
              <a:rPr lang="en-US" sz="1600" dirty="0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 des </a:t>
            </a:r>
            <a:r>
              <a:rPr lang="en-US" sz="1600" dirty="0" err="1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réseaux</a:t>
            </a:r>
            <a:r>
              <a:rPr lang="en-US" sz="1600" dirty="0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bornes</a:t>
            </a:r>
            <a:r>
              <a:rPr lang="en-US" sz="1600" dirty="0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 et </a:t>
            </a:r>
            <a:r>
              <a:rPr lang="en-US" sz="1600" dirty="0" err="1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prises</a:t>
            </a:r>
            <a:r>
              <a:rPr lang="en-US" sz="1600" dirty="0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d’irrigation</a:t>
            </a:r>
            <a:r>
              <a:rPr lang="en-US" sz="1600" dirty="0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;</a:t>
            </a:r>
          </a:p>
          <a:p>
            <a:pPr marL="0" lvl="1">
              <a:lnSpc>
                <a:spcPct val="107000"/>
              </a:lnSpc>
            </a:pPr>
            <a:r>
              <a:rPr lang="en-US" sz="1600" dirty="0" err="1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Mise</a:t>
            </a:r>
            <a:r>
              <a:rPr lang="en-US" sz="1600" dirty="0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en</a:t>
            </a:r>
            <a:r>
              <a:rPr lang="en-US" sz="1600" dirty="0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 place du </a:t>
            </a:r>
            <a:r>
              <a:rPr lang="en-US" sz="1600" dirty="0" err="1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système</a:t>
            </a:r>
            <a:r>
              <a:rPr lang="en-US" sz="1600" dirty="0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télegestion</a:t>
            </a:r>
            <a:r>
              <a:rPr lang="en-US" sz="1600" dirty="0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télérelève</a:t>
            </a:r>
            <a:r>
              <a:rPr lang="en-US" sz="1600" dirty="0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 et SIG.</a:t>
            </a:r>
            <a:r>
              <a:rPr lang="fr-FR" sz="1450" spc="-40" dirty="0">
                <a:latin typeface="+mj-lt"/>
                <a:cs typeface="Calibri" panose="020F0502020204030204"/>
              </a:rPr>
              <a:t>. </a:t>
            </a:r>
          </a:p>
        </p:txBody>
      </p:sp>
      <p:pic>
        <p:nvPicPr>
          <p:cNvPr id="125" name="object 19"/>
          <p:cNvPicPr/>
          <p:nvPr/>
        </p:nvPicPr>
        <p:blipFill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2911" y="6500854"/>
            <a:ext cx="90275" cy="86766"/>
          </a:xfrm>
          <a:prstGeom prst="rect">
            <a:avLst/>
          </a:prstGeom>
          <a:ln>
            <a:noFill/>
          </a:ln>
        </p:spPr>
      </p:pic>
      <p:pic>
        <p:nvPicPr>
          <p:cNvPr id="132" name="object 19"/>
          <p:cNvPicPr/>
          <p:nvPr/>
        </p:nvPicPr>
        <p:blipFill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3173" y="6764540"/>
            <a:ext cx="90275" cy="86766"/>
          </a:xfrm>
          <a:prstGeom prst="rect">
            <a:avLst/>
          </a:prstGeom>
          <a:ln>
            <a:noFill/>
          </a:ln>
        </p:spPr>
      </p:pic>
      <p:pic>
        <p:nvPicPr>
          <p:cNvPr id="133" name="object 19"/>
          <p:cNvPicPr/>
          <p:nvPr/>
        </p:nvPicPr>
        <p:blipFill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9705" y="7028227"/>
            <a:ext cx="90275" cy="86766"/>
          </a:xfrm>
          <a:prstGeom prst="rect">
            <a:avLst/>
          </a:prstGeom>
          <a:ln>
            <a:noFill/>
          </a:ln>
        </p:spPr>
      </p:pic>
      <p:pic>
        <p:nvPicPr>
          <p:cNvPr id="134" name="object 19"/>
          <p:cNvPicPr/>
          <p:nvPr/>
        </p:nvPicPr>
        <p:blipFill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9063" y="7255538"/>
            <a:ext cx="90275" cy="86766"/>
          </a:xfrm>
          <a:prstGeom prst="rect">
            <a:avLst/>
          </a:prstGeom>
          <a:ln>
            <a:noFill/>
          </a:ln>
        </p:spPr>
      </p:pic>
      <p:sp>
        <p:nvSpPr>
          <p:cNvPr id="135" name="object 25"/>
          <p:cNvSpPr/>
          <p:nvPr/>
        </p:nvSpPr>
        <p:spPr>
          <a:xfrm>
            <a:off x="7717825" y="2092717"/>
            <a:ext cx="5337775" cy="3143089"/>
          </a:xfrm>
          <a:custGeom>
            <a:avLst/>
            <a:gdLst/>
            <a:ahLst/>
            <a:cxnLst/>
            <a:rect l="l" t="t" r="r" b="b"/>
            <a:pathLst>
              <a:path w="12363450" h="2719704">
                <a:moveTo>
                  <a:pt x="653110" y="0"/>
                </a:moveTo>
                <a:lnTo>
                  <a:pt x="0" y="2336"/>
                </a:lnTo>
                <a:lnTo>
                  <a:pt x="3175" y="2719451"/>
                </a:lnTo>
                <a:lnTo>
                  <a:pt x="12363005" y="2705011"/>
                </a:lnTo>
                <a:lnTo>
                  <a:pt x="12363005" y="2699397"/>
                </a:lnTo>
                <a:lnTo>
                  <a:pt x="43205" y="2699397"/>
                </a:lnTo>
                <a:lnTo>
                  <a:pt x="23177" y="2679382"/>
                </a:lnTo>
                <a:lnTo>
                  <a:pt x="43228" y="2679382"/>
                </a:lnTo>
                <a:lnTo>
                  <a:pt x="46302" y="48634"/>
                </a:lnTo>
                <a:lnTo>
                  <a:pt x="23177" y="48552"/>
                </a:lnTo>
                <a:lnTo>
                  <a:pt x="46329" y="25400"/>
                </a:lnTo>
                <a:lnTo>
                  <a:pt x="653110" y="25400"/>
                </a:lnTo>
                <a:lnTo>
                  <a:pt x="653110" y="0"/>
                </a:lnTo>
                <a:close/>
              </a:path>
              <a:path w="12363450" h="2719704">
                <a:moveTo>
                  <a:pt x="23177" y="2679382"/>
                </a:moveTo>
                <a:lnTo>
                  <a:pt x="43205" y="2699397"/>
                </a:lnTo>
                <a:lnTo>
                  <a:pt x="43228" y="2679405"/>
                </a:lnTo>
                <a:lnTo>
                  <a:pt x="23177" y="2679382"/>
                </a:lnTo>
                <a:close/>
              </a:path>
              <a:path w="12363450" h="2719704">
                <a:moveTo>
                  <a:pt x="43228" y="2679405"/>
                </a:moveTo>
                <a:lnTo>
                  <a:pt x="43205" y="2699397"/>
                </a:lnTo>
                <a:lnTo>
                  <a:pt x="12351778" y="2699397"/>
                </a:lnTo>
                <a:lnTo>
                  <a:pt x="12351785" y="2693790"/>
                </a:lnTo>
                <a:lnTo>
                  <a:pt x="43228" y="2679405"/>
                </a:lnTo>
                <a:close/>
              </a:path>
              <a:path w="12363450" h="2719704">
                <a:moveTo>
                  <a:pt x="12351785" y="2693790"/>
                </a:moveTo>
                <a:lnTo>
                  <a:pt x="12351778" y="2699397"/>
                </a:lnTo>
                <a:lnTo>
                  <a:pt x="12357392" y="2693797"/>
                </a:lnTo>
                <a:lnTo>
                  <a:pt x="12351785" y="2693790"/>
                </a:lnTo>
                <a:close/>
              </a:path>
              <a:path w="12363450" h="2719704">
                <a:moveTo>
                  <a:pt x="12354899" y="27887"/>
                </a:moveTo>
                <a:lnTo>
                  <a:pt x="12351785" y="2693790"/>
                </a:lnTo>
                <a:lnTo>
                  <a:pt x="12357392" y="2693797"/>
                </a:lnTo>
                <a:lnTo>
                  <a:pt x="12351778" y="2699397"/>
                </a:lnTo>
                <a:lnTo>
                  <a:pt x="12363005" y="2699397"/>
                </a:lnTo>
                <a:lnTo>
                  <a:pt x="12359874" y="27889"/>
                </a:lnTo>
                <a:lnTo>
                  <a:pt x="12354899" y="27887"/>
                </a:lnTo>
                <a:close/>
              </a:path>
              <a:path w="12363450" h="2719704">
                <a:moveTo>
                  <a:pt x="43228" y="2679382"/>
                </a:moveTo>
                <a:lnTo>
                  <a:pt x="23177" y="2679382"/>
                </a:lnTo>
                <a:lnTo>
                  <a:pt x="43228" y="2679405"/>
                </a:lnTo>
                <a:close/>
              </a:path>
              <a:path w="12363450" h="2719704">
                <a:moveTo>
                  <a:pt x="653110" y="25400"/>
                </a:moveTo>
                <a:lnTo>
                  <a:pt x="46329" y="25400"/>
                </a:lnTo>
                <a:lnTo>
                  <a:pt x="46302" y="48634"/>
                </a:lnTo>
                <a:lnTo>
                  <a:pt x="653110" y="50800"/>
                </a:lnTo>
                <a:lnTo>
                  <a:pt x="653110" y="25400"/>
                </a:lnTo>
                <a:close/>
              </a:path>
              <a:path w="12363450" h="2719704">
                <a:moveTo>
                  <a:pt x="46329" y="25400"/>
                </a:moveTo>
                <a:lnTo>
                  <a:pt x="23177" y="48552"/>
                </a:lnTo>
                <a:lnTo>
                  <a:pt x="46302" y="48634"/>
                </a:lnTo>
                <a:lnTo>
                  <a:pt x="46329" y="25400"/>
                </a:lnTo>
                <a:close/>
              </a:path>
              <a:path w="12363450" h="2719704">
                <a:moveTo>
                  <a:pt x="12354902" y="25400"/>
                </a:moveTo>
                <a:lnTo>
                  <a:pt x="12354899" y="27887"/>
                </a:lnTo>
                <a:lnTo>
                  <a:pt x="12357392" y="27889"/>
                </a:lnTo>
                <a:lnTo>
                  <a:pt x="12354902" y="25400"/>
                </a:lnTo>
                <a:close/>
              </a:path>
              <a:path w="12363450" h="2719704">
                <a:moveTo>
                  <a:pt x="12359871" y="25400"/>
                </a:moveTo>
                <a:lnTo>
                  <a:pt x="12354902" y="25400"/>
                </a:lnTo>
                <a:lnTo>
                  <a:pt x="12357392" y="27889"/>
                </a:lnTo>
                <a:lnTo>
                  <a:pt x="12359874" y="27889"/>
                </a:lnTo>
                <a:lnTo>
                  <a:pt x="12359871" y="25400"/>
                </a:lnTo>
                <a:close/>
              </a:path>
              <a:path w="12363450" h="2719704">
                <a:moveTo>
                  <a:pt x="12359868" y="22910"/>
                </a:moveTo>
                <a:lnTo>
                  <a:pt x="12357392" y="22910"/>
                </a:lnTo>
                <a:lnTo>
                  <a:pt x="12354899" y="27887"/>
                </a:lnTo>
                <a:lnTo>
                  <a:pt x="12354902" y="25400"/>
                </a:lnTo>
                <a:lnTo>
                  <a:pt x="12359871" y="25400"/>
                </a:lnTo>
                <a:lnTo>
                  <a:pt x="12359868" y="22910"/>
                </a:lnTo>
                <a:close/>
              </a:path>
            </a:pathLst>
          </a:custGeom>
          <a:solidFill>
            <a:srgbClr val="94949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26"/>
          <p:cNvSpPr txBox="1"/>
          <p:nvPr/>
        </p:nvSpPr>
        <p:spPr>
          <a:xfrm>
            <a:off x="8178800" y="1970891"/>
            <a:ext cx="6242050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z="1500" b="1" spc="1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/>
                <a:cs typeface="Arial" panose="020B0604020202020204"/>
              </a:rPr>
              <a:t>CHRONOGRAMME D’EXECUTION</a:t>
            </a:r>
            <a:endParaRPr sz="15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/>
              <a:cs typeface="Arial" panose="020B0604020202020204"/>
            </a:endParaRPr>
          </a:p>
        </p:txBody>
      </p:sp>
      <p:pic>
        <p:nvPicPr>
          <p:cNvPr id="150" name="Image 14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78648" y="2587855"/>
            <a:ext cx="5124552" cy="2260370"/>
          </a:xfrm>
          <a:prstGeom prst="rect">
            <a:avLst/>
          </a:prstGeom>
        </p:spPr>
      </p:pic>
      <p:sp>
        <p:nvSpPr>
          <p:cNvPr id="151" name="Rectangle 150"/>
          <p:cNvSpPr/>
          <p:nvPr/>
        </p:nvSpPr>
        <p:spPr>
          <a:xfrm>
            <a:off x="8396911" y="5978651"/>
            <a:ext cx="4655514" cy="1096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fr-FR" sz="1450" dirty="0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Irrigants résiliants aux changements climatiques ;</a:t>
            </a:r>
          </a:p>
          <a:p>
            <a:pPr marL="0" lvl="1">
              <a:lnSpc>
                <a:spcPct val="150000"/>
              </a:lnSpc>
            </a:pPr>
            <a:r>
              <a:rPr lang="fr-FR" sz="1450" dirty="0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Service d’irrigation amélioré ;</a:t>
            </a:r>
          </a:p>
          <a:p>
            <a:pPr marL="0" lvl="1">
              <a:lnSpc>
                <a:spcPct val="150000"/>
              </a:lnSpc>
            </a:pPr>
            <a:r>
              <a:rPr lang="fr-FR" sz="1450" dirty="0">
                <a:solidFill>
                  <a:prstClr val="black"/>
                </a:solidFill>
                <a:latin typeface="+mj-lt"/>
                <a:ea typeface="Times New Roman" panose="02020603050405020304" pitchFamily="18" charset="0"/>
              </a:rPr>
              <a:t>Agriculteurs bénéficiant du conseil agricole.</a:t>
            </a:r>
          </a:p>
        </p:txBody>
      </p:sp>
      <p:sp>
        <p:nvSpPr>
          <p:cNvPr id="152" name="object 29"/>
          <p:cNvSpPr/>
          <p:nvPr/>
        </p:nvSpPr>
        <p:spPr>
          <a:xfrm>
            <a:off x="1224676" y="7677088"/>
            <a:ext cx="2898140" cy="73660"/>
          </a:xfrm>
          <a:custGeom>
            <a:avLst/>
            <a:gdLst/>
            <a:ahLst/>
            <a:cxnLst/>
            <a:rect l="l" t="t" r="r" b="b"/>
            <a:pathLst>
              <a:path w="2898140" h="73659">
                <a:moveTo>
                  <a:pt x="0" y="73520"/>
                </a:moveTo>
                <a:lnTo>
                  <a:pt x="2897886" y="73520"/>
                </a:lnTo>
                <a:lnTo>
                  <a:pt x="2897886" y="0"/>
                </a:lnTo>
                <a:lnTo>
                  <a:pt x="0" y="0"/>
                </a:lnTo>
                <a:lnTo>
                  <a:pt x="0" y="73520"/>
                </a:lnTo>
                <a:close/>
              </a:path>
            </a:pathLst>
          </a:custGeom>
          <a:solidFill>
            <a:srgbClr val="F396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30"/>
          <p:cNvSpPr/>
          <p:nvPr/>
        </p:nvSpPr>
        <p:spPr>
          <a:xfrm>
            <a:off x="1255086" y="5636236"/>
            <a:ext cx="2898140" cy="73660"/>
          </a:xfrm>
          <a:custGeom>
            <a:avLst/>
            <a:gdLst/>
            <a:ahLst/>
            <a:cxnLst/>
            <a:rect l="l" t="t" r="r" b="b"/>
            <a:pathLst>
              <a:path w="2898140" h="73660">
                <a:moveTo>
                  <a:pt x="0" y="73532"/>
                </a:moveTo>
                <a:lnTo>
                  <a:pt x="2897886" y="73532"/>
                </a:lnTo>
                <a:lnTo>
                  <a:pt x="2897886" y="0"/>
                </a:lnTo>
                <a:lnTo>
                  <a:pt x="0" y="0"/>
                </a:lnTo>
                <a:lnTo>
                  <a:pt x="0" y="73532"/>
                </a:lnTo>
                <a:close/>
              </a:path>
            </a:pathLst>
          </a:custGeom>
          <a:solidFill>
            <a:srgbClr val="F396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34"/>
          <p:cNvSpPr/>
          <p:nvPr/>
        </p:nvSpPr>
        <p:spPr>
          <a:xfrm>
            <a:off x="992716" y="5816804"/>
            <a:ext cx="3422650" cy="307975"/>
          </a:xfrm>
          <a:custGeom>
            <a:avLst/>
            <a:gdLst/>
            <a:ahLst/>
            <a:cxnLst/>
            <a:rect l="l" t="t" r="r" b="b"/>
            <a:pathLst>
              <a:path w="3422650" h="307975">
                <a:moveTo>
                  <a:pt x="3422624" y="0"/>
                </a:moveTo>
                <a:lnTo>
                  <a:pt x="0" y="0"/>
                </a:lnTo>
                <a:lnTo>
                  <a:pt x="0" y="307390"/>
                </a:lnTo>
                <a:lnTo>
                  <a:pt x="3422624" y="307390"/>
                </a:lnTo>
                <a:lnTo>
                  <a:pt x="3422624" y="0"/>
                </a:lnTo>
                <a:close/>
              </a:path>
            </a:pathLst>
          </a:custGeom>
          <a:solidFill>
            <a:srgbClr val="F396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Rectangle 154"/>
          <p:cNvSpPr/>
          <p:nvPr/>
        </p:nvSpPr>
        <p:spPr>
          <a:xfrm>
            <a:off x="1716454" y="5787874"/>
            <a:ext cx="1689565" cy="3154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1120" algn="ctr">
              <a:lnSpc>
                <a:spcPct val="100000"/>
              </a:lnSpc>
              <a:spcBef>
                <a:spcPts val="270"/>
              </a:spcBef>
            </a:pPr>
            <a:r>
              <a:rPr lang="en-US" sz="1450" b="1" spc="-50" dirty="0">
                <a:solidFill>
                  <a:srgbClr val="FFFFFF"/>
                </a:solidFill>
                <a:latin typeface="Verdana" panose="020B0604030504040204"/>
                <a:cs typeface="Verdana" panose="020B0604030504040204"/>
              </a:rPr>
              <a:t>CONSISTANCE</a:t>
            </a:r>
          </a:p>
        </p:txBody>
      </p:sp>
      <p:pic>
        <p:nvPicPr>
          <p:cNvPr id="156" name="object 1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249715" y="6178870"/>
            <a:ext cx="86766" cy="86766"/>
          </a:xfrm>
          <a:prstGeom prst="rect">
            <a:avLst/>
          </a:prstGeom>
        </p:spPr>
      </p:pic>
      <p:pic>
        <p:nvPicPr>
          <p:cNvPr id="157" name="object 1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249715" y="6515275"/>
            <a:ext cx="86766" cy="86766"/>
          </a:xfrm>
          <a:prstGeom prst="rect">
            <a:avLst/>
          </a:prstGeom>
        </p:spPr>
      </p:pic>
      <p:pic>
        <p:nvPicPr>
          <p:cNvPr id="158" name="object 1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249715" y="6851680"/>
            <a:ext cx="86766" cy="86766"/>
          </a:xfrm>
          <a:prstGeom prst="rect">
            <a:avLst/>
          </a:prstGeom>
        </p:spPr>
      </p:pic>
      <p:grpSp>
        <p:nvGrpSpPr>
          <p:cNvPr id="161" name="object 4"/>
          <p:cNvGrpSpPr/>
          <p:nvPr/>
        </p:nvGrpSpPr>
        <p:grpSpPr>
          <a:xfrm>
            <a:off x="5511800" y="5907875"/>
            <a:ext cx="2095416" cy="1879703"/>
            <a:chOff x="2579549" y="5227358"/>
            <a:chExt cx="2140585" cy="2140585"/>
          </a:xfrm>
        </p:grpSpPr>
        <p:pic>
          <p:nvPicPr>
            <p:cNvPr id="162" name="object 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713062" y="5361622"/>
              <a:ext cx="1858060" cy="1833486"/>
            </a:xfrm>
            <a:prstGeom prst="rect">
              <a:avLst/>
            </a:prstGeom>
          </p:spPr>
        </p:pic>
        <p:sp>
          <p:nvSpPr>
            <p:cNvPr id="163" name="object 6"/>
            <p:cNvSpPr/>
            <p:nvPr/>
          </p:nvSpPr>
          <p:spPr>
            <a:xfrm>
              <a:off x="2579549" y="5227358"/>
              <a:ext cx="2140585" cy="2140585"/>
            </a:xfrm>
            <a:custGeom>
              <a:avLst/>
              <a:gdLst/>
              <a:ahLst/>
              <a:cxnLst/>
              <a:rect l="l" t="t" r="r" b="b"/>
              <a:pathLst>
                <a:path w="2140585" h="2140584">
                  <a:moveTo>
                    <a:pt x="1070037" y="0"/>
                  </a:moveTo>
                  <a:lnTo>
                    <a:pt x="0" y="1063245"/>
                  </a:lnTo>
                  <a:lnTo>
                    <a:pt x="1069948" y="2140038"/>
                  </a:lnTo>
                  <a:lnTo>
                    <a:pt x="1100456" y="2109724"/>
                  </a:lnTo>
                  <a:lnTo>
                    <a:pt x="1059915" y="2109724"/>
                  </a:lnTo>
                  <a:lnTo>
                    <a:pt x="1069953" y="2099621"/>
                  </a:lnTo>
                  <a:lnTo>
                    <a:pt x="33765" y="1070025"/>
                  </a:lnTo>
                  <a:lnTo>
                    <a:pt x="20204" y="1070025"/>
                  </a:lnTo>
                  <a:lnTo>
                    <a:pt x="20204" y="1056551"/>
                  </a:lnTo>
                  <a:lnTo>
                    <a:pt x="33593" y="1056551"/>
                  </a:lnTo>
                  <a:lnTo>
                    <a:pt x="1070039" y="13480"/>
                  </a:lnTo>
                  <a:lnTo>
                    <a:pt x="1066646" y="10109"/>
                  </a:lnTo>
                  <a:lnTo>
                    <a:pt x="1080081" y="10109"/>
                  </a:lnTo>
                  <a:lnTo>
                    <a:pt x="1070037" y="0"/>
                  </a:lnTo>
                  <a:close/>
                </a:path>
                <a:path w="2140585" h="2140584">
                  <a:moveTo>
                    <a:pt x="1069953" y="2099621"/>
                  </a:moveTo>
                  <a:lnTo>
                    <a:pt x="1059915" y="2109724"/>
                  </a:lnTo>
                  <a:lnTo>
                    <a:pt x="1080120" y="2109724"/>
                  </a:lnTo>
                  <a:lnTo>
                    <a:pt x="1069953" y="2099621"/>
                  </a:lnTo>
                  <a:close/>
                </a:path>
                <a:path w="2140585" h="2140584">
                  <a:moveTo>
                    <a:pt x="1080081" y="10109"/>
                  </a:moveTo>
                  <a:lnTo>
                    <a:pt x="1073389" y="10109"/>
                  </a:lnTo>
                  <a:lnTo>
                    <a:pt x="1070039" y="13480"/>
                  </a:lnTo>
                  <a:lnTo>
                    <a:pt x="2113049" y="1049858"/>
                  </a:lnTo>
                  <a:lnTo>
                    <a:pt x="1069953" y="2099621"/>
                  </a:lnTo>
                  <a:lnTo>
                    <a:pt x="1080120" y="2109724"/>
                  </a:lnTo>
                  <a:lnTo>
                    <a:pt x="1100456" y="2109724"/>
                  </a:lnTo>
                  <a:lnTo>
                    <a:pt x="2139986" y="1076794"/>
                  </a:lnTo>
                  <a:lnTo>
                    <a:pt x="1080081" y="10109"/>
                  </a:lnTo>
                  <a:close/>
                </a:path>
                <a:path w="2140585" h="2140584">
                  <a:moveTo>
                    <a:pt x="20204" y="1056551"/>
                  </a:moveTo>
                  <a:lnTo>
                    <a:pt x="20204" y="1070025"/>
                  </a:lnTo>
                  <a:lnTo>
                    <a:pt x="26939" y="1063244"/>
                  </a:lnTo>
                  <a:lnTo>
                    <a:pt x="20204" y="1056551"/>
                  </a:lnTo>
                  <a:close/>
                </a:path>
                <a:path w="2140585" h="2140584">
                  <a:moveTo>
                    <a:pt x="26941" y="1063245"/>
                  </a:moveTo>
                  <a:lnTo>
                    <a:pt x="20204" y="1070025"/>
                  </a:lnTo>
                  <a:lnTo>
                    <a:pt x="33765" y="1070025"/>
                  </a:lnTo>
                  <a:lnTo>
                    <a:pt x="26941" y="1063245"/>
                  </a:lnTo>
                  <a:close/>
                </a:path>
                <a:path w="2140585" h="2140584">
                  <a:moveTo>
                    <a:pt x="33593" y="1056551"/>
                  </a:moveTo>
                  <a:lnTo>
                    <a:pt x="20204" y="1056551"/>
                  </a:lnTo>
                  <a:lnTo>
                    <a:pt x="26942" y="1063244"/>
                  </a:lnTo>
                  <a:lnTo>
                    <a:pt x="33593" y="1056551"/>
                  </a:lnTo>
                  <a:close/>
                </a:path>
                <a:path w="2140585" h="2140584">
                  <a:moveTo>
                    <a:pt x="1073389" y="10109"/>
                  </a:moveTo>
                  <a:lnTo>
                    <a:pt x="1066646" y="10109"/>
                  </a:lnTo>
                  <a:lnTo>
                    <a:pt x="1070039" y="13480"/>
                  </a:lnTo>
                  <a:lnTo>
                    <a:pt x="1073389" y="10109"/>
                  </a:lnTo>
                  <a:close/>
                </a:path>
              </a:pathLst>
            </a:custGeom>
            <a:solidFill>
              <a:srgbClr val="53A6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4" name="object 7"/>
          <p:cNvGrpSpPr/>
          <p:nvPr/>
        </p:nvGrpSpPr>
        <p:grpSpPr>
          <a:xfrm>
            <a:off x="5588001" y="3857625"/>
            <a:ext cx="2026896" cy="1866460"/>
            <a:chOff x="5487849" y="5227358"/>
            <a:chExt cx="2140585" cy="2140585"/>
          </a:xfrm>
        </p:grpSpPr>
        <p:pic>
          <p:nvPicPr>
            <p:cNvPr id="165" name="object 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630608" y="5361622"/>
              <a:ext cx="1858060" cy="1858060"/>
            </a:xfrm>
            <a:prstGeom prst="rect">
              <a:avLst/>
            </a:prstGeom>
          </p:spPr>
        </p:pic>
        <p:sp>
          <p:nvSpPr>
            <p:cNvPr id="166" name="object 9"/>
            <p:cNvSpPr/>
            <p:nvPr/>
          </p:nvSpPr>
          <p:spPr>
            <a:xfrm>
              <a:off x="5487849" y="5227358"/>
              <a:ext cx="2140585" cy="2140585"/>
            </a:xfrm>
            <a:custGeom>
              <a:avLst/>
              <a:gdLst/>
              <a:ahLst/>
              <a:cxnLst/>
              <a:rect l="l" t="t" r="r" b="b"/>
              <a:pathLst>
                <a:path w="2140584" h="2140584">
                  <a:moveTo>
                    <a:pt x="1070037" y="0"/>
                  </a:moveTo>
                  <a:lnTo>
                    <a:pt x="0" y="1063245"/>
                  </a:lnTo>
                  <a:lnTo>
                    <a:pt x="1069948" y="2140038"/>
                  </a:lnTo>
                  <a:lnTo>
                    <a:pt x="1100456" y="2109724"/>
                  </a:lnTo>
                  <a:lnTo>
                    <a:pt x="1059915" y="2109724"/>
                  </a:lnTo>
                  <a:lnTo>
                    <a:pt x="1069953" y="2099621"/>
                  </a:lnTo>
                  <a:lnTo>
                    <a:pt x="33765" y="1070025"/>
                  </a:lnTo>
                  <a:lnTo>
                    <a:pt x="20204" y="1070025"/>
                  </a:lnTo>
                  <a:lnTo>
                    <a:pt x="20204" y="1056551"/>
                  </a:lnTo>
                  <a:lnTo>
                    <a:pt x="33593" y="1056551"/>
                  </a:lnTo>
                  <a:lnTo>
                    <a:pt x="1070039" y="13480"/>
                  </a:lnTo>
                  <a:lnTo>
                    <a:pt x="1066646" y="10109"/>
                  </a:lnTo>
                  <a:lnTo>
                    <a:pt x="1080081" y="10109"/>
                  </a:lnTo>
                  <a:lnTo>
                    <a:pt x="1070037" y="0"/>
                  </a:lnTo>
                  <a:close/>
                </a:path>
                <a:path w="2140584" h="2140584">
                  <a:moveTo>
                    <a:pt x="1069953" y="2099621"/>
                  </a:moveTo>
                  <a:lnTo>
                    <a:pt x="1059915" y="2109724"/>
                  </a:lnTo>
                  <a:lnTo>
                    <a:pt x="1080120" y="2109724"/>
                  </a:lnTo>
                  <a:lnTo>
                    <a:pt x="1069953" y="2099621"/>
                  </a:lnTo>
                  <a:close/>
                </a:path>
                <a:path w="2140584" h="2140584">
                  <a:moveTo>
                    <a:pt x="1080081" y="10109"/>
                  </a:moveTo>
                  <a:lnTo>
                    <a:pt x="1073389" y="10109"/>
                  </a:lnTo>
                  <a:lnTo>
                    <a:pt x="1070039" y="13480"/>
                  </a:lnTo>
                  <a:lnTo>
                    <a:pt x="2113049" y="1049858"/>
                  </a:lnTo>
                  <a:lnTo>
                    <a:pt x="1069953" y="2099621"/>
                  </a:lnTo>
                  <a:lnTo>
                    <a:pt x="1080120" y="2109724"/>
                  </a:lnTo>
                  <a:lnTo>
                    <a:pt x="1100456" y="2109724"/>
                  </a:lnTo>
                  <a:lnTo>
                    <a:pt x="2139986" y="1076794"/>
                  </a:lnTo>
                  <a:lnTo>
                    <a:pt x="1080081" y="10109"/>
                  </a:lnTo>
                  <a:close/>
                </a:path>
                <a:path w="2140584" h="2140584">
                  <a:moveTo>
                    <a:pt x="20204" y="1056551"/>
                  </a:moveTo>
                  <a:lnTo>
                    <a:pt x="20204" y="1070025"/>
                  </a:lnTo>
                  <a:lnTo>
                    <a:pt x="26939" y="1063244"/>
                  </a:lnTo>
                  <a:lnTo>
                    <a:pt x="20204" y="1056551"/>
                  </a:lnTo>
                  <a:close/>
                </a:path>
                <a:path w="2140584" h="2140584">
                  <a:moveTo>
                    <a:pt x="26941" y="1063245"/>
                  </a:moveTo>
                  <a:lnTo>
                    <a:pt x="20204" y="1070025"/>
                  </a:lnTo>
                  <a:lnTo>
                    <a:pt x="33765" y="1070025"/>
                  </a:lnTo>
                  <a:lnTo>
                    <a:pt x="26941" y="1063245"/>
                  </a:lnTo>
                  <a:close/>
                </a:path>
                <a:path w="2140584" h="2140584">
                  <a:moveTo>
                    <a:pt x="33593" y="1056551"/>
                  </a:moveTo>
                  <a:lnTo>
                    <a:pt x="20204" y="1056551"/>
                  </a:lnTo>
                  <a:lnTo>
                    <a:pt x="26942" y="1063244"/>
                  </a:lnTo>
                  <a:lnTo>
                    <a:pt x="33593" y="1056551"/>
                  </a:lnTo>
                  <a:close/>
                </a:path>
                <a:path w="2140584" h="2140584">
                  <a:moveTo>
                    <a:pt x="1073389" y="10109"/>
                  </a:moveTo>
                  <a:lnTo>
                    <a:pt x="1066646" y="10109"/>
                  </a:lnTo>
                  <a:lnTo>
                    <a:pt x="1070039" y="13480"/>
                  </a:lnTo>
                  <a:lnTo>
                    <a:pt x="1073389" y="10109"/>
                  </a:lnTo>
                  <a:close/>
                </a:path>
              </a:pathLst>
            </a:custGeom>
            <a:solidFill>
              <a:srgbClr val="53A6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7" name="object 10"/>
          <p:cNvGrpSpPr/>
          <p:nvPr/>
        </p:nvGrpSpPr>
        <p:grpSpPr>
          <a:xfrm>
            <a:off x="5588000" y="1876425"/>
            <a:ext cx="1890520" cy="1763804"/>
            <a:chOff x="8383449" y="5227358"/>
            <a:chExt cx="2140585" cy="2140585"/>
          </a:xfrm>
        </p:grpSpPr>
        <p:pic>
          <p:nvPicPr>
            <p:cNvPr id="168" name="object 1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524443" y="5361622"/>
              <a:ext cx="1858048" cy="1858060"/>
            </a:xfrm>
            <a:prstGeom prst="rect">
              <a:avLst/>
            </a:prstGeom>
          </p:spPr>
        </p:pic>
        <p:sp>
          <p:nvSpPr>
            <p:cNvPr id="169" name="object 12"/>
            <p:cNvSpPr/>
            <p:nvPr/>
          </p:nvSpPr>
          <p:spPr>
            <a:xfrm>
              <a:off x="8383449" y="5227358"/>
              <a:ext cx="2140585" cy="2140585"/>
            </a:xfrm>
            <a:custGeom>
              <a:avLst/>
              <a:gdLst/>
              <a:ahLst/>
              <a:cxnLst/>
              <a:rect l="l" t="t" r="r" b="b"/>
              <a:pathLst>
                <a:path w="2140584" h="2140584">
                  <a:moveTo>
                    <a:pt x="1070037" y="0"/>
                  </a:moveTo>
                  <a:lnTo>
                    <a:pt x="0" y="1063245"/>
                  </a:lnTo>
                  <a:lnTo>
                    <a:pt x="1069948" y="2140038"/>
                  </a:lnTo>
                  <a:lnTo>
                    <a:pt x="1100456" y="2109724"/>
                  </a:lnTo>
                  <a:lnTo>
                    <a:pt x="1059915" y="2109724"/>
                  </a:lnTo>
                  <a:lnTo>
                    <a:pt x="1069953" y="2099621"/>
                  </a:lnTo>
                  <a:lnTo>
                    <a:pt x="33765" y="1070025"/>
                  </a:lnTo>
                  <a:lnTo>
                    <a:pt x="20204" y="1070025"/>
                  </a:lnTo>
                  <a:lnTo>
                    <a:pt x="20204" y="1056551"/>
                  </a:lnTo>
                  <a:lnTo>
                    <a:pt x="33593" y="1056551"/>
                  </a:lnTo>
                  <a:lnTo>
                    <a:pt x="1070039" y="13480"/>
                  </a:lnTo>
                  <a:lnTo>
                    <a:pt x="1066646" y="10109"/>
                  </a:lnTo>
                  <a:lnTo>
                    <a:pt x="1080081" y="10109"/>
                  </a:lnTo>
                  <a:lnTo>
                    <a:pt x="1070037" y="0"/>
                  </a:lnTo>
                  <a:close/>
                </a:path>
                <a:path w="2140584" h="2140584">
                  <a:moveTo>
                    <a:pt x="1069953" y="2099621"/>
                  </a:moveTo>
                  <a:lnTo>
                    <a:pt x="1059915" y="2109724"/>
                  </a:lnTo>
                  <a:lnTo>
                    <a:pt x="1080120" y="2109724"/>
                  </a:lnTo>
                  <a:lnTo>
                    <a:pt x="1069953" y="2099621"/>
                  </a:lnTo>
                  <a:close/>
                </a:path>
                <a:path w="2140584" h="2140584">
                  <a:moveTo>
                    <a:pt x="1080081" y="10109"/>
                  </a:moveTo>
                  <a:lnTo>
                    <a:pt x="1073389" y="10109"/>
                  </a:lnTo>
                  <a:lnTo>
                    <a:pt x="1070039" y="13480"/>
                  </a:lnTo>
                  <a:lnTo>
                    <a:pt x="2113049" y="1049858"/>
                  </a:lnTo>
                  <a:lnTo>
                    <a:pt x="1069953" y="2099621"/>
                  </a:lnTo>
                  <a:lnTo>
                    <a:pt x="1080120" y="2109724"/>
                  </a:lnTo>
                  <a:lnTo>
                    <a:pt x="1100456" y="2109724"/>
                  </a:lnTo>
                  <a:lnTo>
                    <a:pt x="2139986" y="1076794"/>
                  </a:lnTo>
                  <a:lnTo>
                    <a:pt x="1080081" y="10109"/>
                  </a:lnTo>
                  <a:close/>
                </a:path>
                <a:path w="2140584" h="2140584">
                  <a:moveTo>
                    <a:pt x="20204" y="1056551"/>
                  </a:moveTo>
                  <a:lnTo>
                    <a:pt x="20204" y="1070025"/>
                  </a:lnTo>
                  <a:lnTo>
                    <a:pt x="26939" y="1063244"/>
                  </a:lnTo>
                  <a:lnTo>
                    <a:pt x="20204" y="1056551"/>
                  </a:lnTo>
                  <a:close/>
                </a:path>
                <a:path w="2140584" h="2140584">
                  <a:moveTo>
                    <a:pt x="26941" y="1063245"/>
                  </a:moveTo>
                  <a:lnTo>
                    <a:pt x="20204" y="1070025"/>
                  </a:lnTo>
                  <a:lnTo>
                    <a:pt x="33765" y="1070025"/>
                  </a:lnTo>
                  <a:lnTo>
                    <a:pt x="26941" y="1063245"/>
                  </a:lnTo>
                  <a:close/>
                </a:path>
                <a:path w="2140584" h="2140584">
                  <a:moveTo>
                    <a:pt x="33593" y="1056551"/>
                  </a:moveTo>
                  <a:lnTo>
                    <a:pt x="20204" y="1056551"/>
                  </a:lnTo>
                  <a:lnTo>
                    <a:pt x="26942" y="1063244"/>
                  </a:lnTo>
                  <a:lnTo>
                    <a:pt x="33593" y="1056551"/>
                  </a:lnTo>
                  <a:close/>
                </a:path>
                <a:path w="2140584" h="2140584">
                  <a:moveTo>
                    <a:pt x="1073389" y="10109"/>
                  </a:moveTo>
                  <a:lnTo>
                    <a:pt x="1066646" y="10109"/>
                  </a:lnTo>
                  <a:lnTo>
                    <a:pt x="1070039" y="13480"/>
                  </a:lnTo>
                  <a:lnTo>
                    <a:pt x="1073389" y="10109"/>
                  </a:lnTo>
                  <a:close/>
                </a:path>
              </a:pathLst>
            </a:custGeom>
            <a:solidFill>
              <a:srgbClr val="53A6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6"/>
          <p:cNvGrpSpPr/>
          <p:nvPr/>
        </p:nvGrpSpPr>
        <p:grpSpPr>
          <a:xfrm>
            <a:off x="12256350" y="7374428"/>
            <a:ext cx="472440" cy="420370"/>
            <a:chOff x="12049039" y="7299693"/>
            <a:chExt cx="472440" cy="420370"/>
          </a:xfrm>
        </p:grpSpPr>
        <p:pic>
          <p:nvPicPr>
            <p:cNvPr id="13" name="object 5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2049039" y="7299693"/>
              <a:ext cx="472087" cy="420214"/>
            </a:xfrm>
            <a:prstGeom prst="rect">
              <a:avLst/>
            </a:prstGeom>
          </p:spPr>
        </p:pic>
        <p:pic>
          <p:nvPicPr>
            <p:cNvPr id="14" name="object 5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2155005" y="7353783"/>
              <a:ext cx="353568" cy="353568"/>
            </a:xfrm>
            <a:prstGeom prst="rect">
              <a:avLst/>
            </a:prstGeom>
          </p:spPr>
        </p:pic>
        <p:pic>
          <p:nvPicPr>
            <p:cNvPr id="15" name="object 5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2175493" y="7374267"/>
              <a:ext cx="271062" cy="271075"/>
            </a:xfrm>
            <a:prstGeom prst="rect">
              <a:avLst/>
            </a:prstGeom>
          </p:spPr>
        </p:pic>
      </p:grpSp>
      <p:sp>
        <p:nvSpPr>
          <p:cNvPr id="16" name="object 61"/>
          <p:cNvSpPr txBox="1">
            <a:spLocks noGrp="1"/>
          </p:cNvSpPr>
          <p:nvPr>
            <p:ph type="sldNum" sz="quarter" idx="7"/>
          </p:nvPr>
        </p:nvSpPr>
        <p:spPr>
          <a:xfrm>
            <a:off x="12298654" y="7418343"/>
            <a:ext cx="478511" cy="271227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7165">
              <a:lnSpc>
                <a:spcPct val="100000"/>
              </a:lnSpc>
              <a:spcBef>
                <a:spcPts val="435"/>
              </a:spcBef>
            </a:pPr>
            <a:r>
              <a:rPr lang="en-US" sz="1400" b="1" spc="15" dirty="0" smtClean="0"/>
              <a:t>11</a:t>
            </a:r>
            <a:endParaRPr b="1" spc="15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2EEC73B3-6A3B-4E60-9C6B-513C4C123A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3605" y="1590326"/>
            <a:ext cx="4481671" cy="275478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Image 113">
            <a:extLst>
              <a:ext uri="{FF2B5EF4-FFF2-40B4-BE49-F238E27FC236}">
                <a16:creationId xmlns:a16="http://schemas.microsoft.com/office/drawing/2014/main" xmlns="" id="{4A2463E9-87BA-4214-9D4F-AC5F06B802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668" y="6374248"/>
            <a:ext cx="896202" cy="1135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chemeClr val="bg1">
                <a:lumMod val="95000"/>
              </a:schemeClr>
            </a:solidFill>
          </a:ln>
          <a:effectLst/>
        </p:spPr>
      </p:pic>
      <p:pic>
        <p:nvPicPr>
          <p:cNvPr id="8" name="Espace réservé pour une image  7"/>
          <p:cNvPicPr>
            <a:picLocks noGrp="1" noChangeAspect="1"/>
          </p:cNvPicPr>
          <p:nvPr>
            <p:ph type="pic" idx="1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9" b="4299"/>
          <a:stretch>
            <a:fillRect/>
          </a:stretch>
        </p:blipFill>
        <p:spPr>
          <a:xfrm>
            <a:off x="10950074" y="4469178"/>
            <a:ext cx="2020025" cy="2904533"/>
          </a:xfr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BAA20332-D17E-8C3A-B608-34F89F9B8A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4481" y="6393132"/>
            <a:ext cx="989124" cy="1098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chemeClr val="bg1">
                <a:lumMod val="95000"/>
              </a:schemeClr>
            </a:solidFill>
          </a:ln>
          <a:effectLst/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83FA7249-BFC5-4C3D-9111-A7D43C9E9C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730" y="6341507"/>
            <a:ext cx="896200" cy="11548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chemeClr val="bg1">
                <a:lumMod val="9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32" t="18500" r="27334" b="28750"/>
          <a:stretch/>
        </p:blipFill>
        <p:spPr>
          <a:xfrm>
            <a:off x="1131214" y="4977689"/>
            <a:ext cx="1212929" cy="1260730"/>
          </a:xfrm>
          <a:prstGeom prst="roundRect">
            <a:avLst>
              <a:gd name="adj" fmla="val 11057"/>
            </a:avLst>
          </a:prstGeom>
          <a:solidFill>
            <a:srgbClr val="FFFFFF">
              <a:shade val="85000"/>
            </a:srgbClr>
          </a:solidFill>
          <a:ln w="76200">
            <a:solidFill>
              <a:schemeClr val="bg1">
                <a:lumMod val="95000"/>
              </a:schemeClr>
            </a:solidFill>
          </a:ln>
          <a:effectLst/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53FE14E2-7A28-E704-0BEC-132E5ED2D0D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421" y="2301941"/>
            <a:ext cx="2846968" cy="2559209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xmlns="" id="{82BFE691-198C-F8B3-CED6-C9B14F985A04}"/>
              </a:ext>
            </a:extLst>
          </p:cNvPr>
          <p:cNvSpPr txBox="1"/>
          <p:nvPr/>
        </p:nvSpPr>
        <p:spPr>
          <a:xfrm>
            <a:off x="5011167" y="534960"/>
            <a:ext cx="7614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6820"/>
            <a:r>
              <a:rPr lang="fr-FR" sz="2158" dirty="0" smtClean="0">
                <a:solidFill>
                  <a:srgbClr val="FFFEFD"/>
                </a:solidFill>
                <a:latin typeface="Calibri"/>
              </a:rPr>
              <a:t> </a:t>
            </a:r>
            <a:r>
              <a:rPr lang="fr-FR" sz="2800" b="1" dirty="0">
                <a:solidFill>
                  <a:srgbClr val="FFFEFD"/>
                </a:solidFill>
                <a:latin typeface="Calibri"/>
              </a:rPr>
              <a:t>Innovation et </a:t>
            </a:r>
            <a:r>
              <a:rPr lang="fr-FR" sz="2800" b="1" dirty="0" smtClean="0">
                <a:solidFill>
                  <a:srgbClr val="FFFEFD"/>
                </a:solidFill>
                <a:latin typeface="Calibri"/>
              </a:rPr>
              <a:t>Technologie : Pilotage de l’irrigation</a:t>
            </a:r>
            <a:endParaRPr lang="fr-FR" sz="2158" b="1" dirty="0">
              <a:solidFill>
                <a:srgbClr val="FFFEFD"/>
              </a:solidFill>
              <a:latin typeface="Calibri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8BA0D5D0-1D1F-987F-75E9-F1FBEEC33C71}"/>
              </a:ext>
            </a:extLst>
          </p:cNvPr>
          <p:cNvSpPr/>
          <p:nvPr/>
        </p:nvSpPr>
        <p:spPr>
          <a:xfrm>
            <a:off x="2611179" y="2967720"/>
            <a:ext cx="5048184" cy="1125543"/>
          </a:xfrm>
          <a:prstGeom prst="rect">
            <a:avLst/>
          </a:prstGeom>
          <a:solidFill>
            <a:schemeClr val="accent2">
              <a:lumMod val="60000"/>
              <a:lumOff val="40000"/>
              <a:alpha val="1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86820"/>
            <a:r>
              <a:rPr lang="fr-FR" altLang="ko-KR" sz="1943" b="1" dirty="0" smtClean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  <a:cs typeface="Times New Roman" panose="02020603050405020304" pitchFamily="18" charset="0"/>
              </a:rPr>
              <a:t>Premiers résultats </a:t>
            </a:r>
            <a:endParaRPr lang="fr-FR" altLang="ko-KR" sz="1943" b="1" dirty="0">
              <a:solidFill>
                <a:prstClr val="black"/>
              </a:solidFill>
              <a:latin typeface="Calibri"/>
              <a:ea typeface="맑은 고딕" panose="020B0503020000020004" pitchFamily="34" charset="-127"/>
              <a:cs typeface="Times New Roman" panose="02020603050405020304" pitchFamily="18" charset="0"/>
            </a:endParaRPr>
          </a:p>
          <a:p>
            <a:pPr marL="185039" indent="-185039" defTabSz="986820">
              <a:buFont typeface="Wingdings" pitchFamily="2" charset="2"/>
              <a:buChar char="v"/>
            </a:pPr>
            <a:r>
              <a:rPr lang="fr-FR" altLang="ko-KR" sz="1511" b="1" dirty="0" smtClean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   Economie de 20% soit  2500 m</a:t>
            </a:r>
            <a:r>
              <a:rPr lang="fr-FR" altLang="ko-KR" sz="1511" b="1" baseline="30000" dirty="0" smtClean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3</a:t>
            </a:r>
            <a:r>
              <a:rPr lang="fr-FR" altLang="ko-KR" sz="1511" b="1" dirty="0" smtClean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/ha ;</a:t>
            </a:r>
            <a:endParaRPr lang="fr-FR" altLang="ko-KR" sz="1511" b="1" dirty="0">
              <a:solidFill>
                <a:prstClr val="black"/>
              </a:solidFill>
              <a:latin typeface="Calibri"/>
              <a:ea typeface="맑은 고딕" panose="020B0503020000020004" pitchFamily="34" charset="-127"/>
            </a:endParaRPr>
          </a:p>
          <a:p>
            <a:pPr marL="185039" indent="-185039" defTabSz="986820">
              <a:buFont typeface="Wingdings" pitchFamily="2" charset="2"/>
              <a:buChar char="v"/>
            </a:pPr>
            <a:r>
              <a:rPr lang="fr-FR" altLang="ko-KR" sz="1511" b="1" dirty="0" smtClean="0">
                <a:solidFill>
                  <a:prstClr val="black"/>
                </a:solidFill>
                <a:latin typeface="Arial"/>
                <a:ea typeface="Arial Unicode MS"/>
                <a:cs typeface="Arial" pitchFamily="34" charset="0"/>
              </a:rPr>
              <a:t>  </a:t>
            </a:r>
            <a:r>
              <a:rPr lang="fr-FR" altLang="ko-KR" sz="1511" b="1" dirty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Economie d’un volume de  50 </a:t>
            </a:r>
            <a:r>
              <a:rPr lang="fr-FR" altLang="ko-KR" sz="1511" b="1" dirty="0" smtClean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Mm</a:t>
            </a:r>
            <a:r>
              <a:rPr lang="fr-FR" altLang="ko-KR" sz="1511" b="1" baseline="30000" dirty="0" smtClean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3</a:t>
            </a:r>
            <a:endParaRPr lang="fr-FR" altLang="ko-KR" sz="1511" b="1" baseline="30000" dirty="0">
              <a:solidFill>
                <a:prstClr val="black"/>
              </a:solidFill>
              <a:latin typeface="Calibri"/>
              <a:ea typeface="맑은 고딕" panose="020B0503020000020004" pitchFamily="34" charset="-127"/>
            </a:endParaRPr>
          </a:p>
        </p:txBody>
      </p:sp>
      <p:sp>
        <p:nvSpPr>
          <p:cNvPr id="21" name="Chevron 81">
            <a:extLst>
              <a:ext uri="{FF2B5EF4-FFF2-40B4-BE49-F238E27FC236}">
                <a16:creationId xmlns:a16="http://schemas.microsoft.com/office/drawing/2014/main" xmlns="" id="{E4B61461-60CC-8E5A-C267-768F02415C4B}"/>
              </a:ext>
            </a:extLst>
          </p:cNvPr>
          <p:cNvSpPr/>
          <p:nvPr/>
        </p:nvSpPr>
        <p:spPr>
          <a:xfrm rot="5400000">
            <a:off x="5444118" y="4045111"/>
            <a:ext cx="408106" cy="451169"/>
          </a:xfrm>
          <a:prstGeom prst="chevron">
            <a:avLst>
              <a:gd name="adj" fmla="val 62323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86820"/>
            <a:endParaRPr lang="fr-FR" sz="1943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4FDE8FC8-889D-6B59-DB6C-91470C11ACF6}"/>
              </a:ext>
            </a:extLst>
          </p:cNvPr>
          <p:cNvSpPr/>
          <p:nvPr/>
        </p:nvSpPr>
        <p:spPr>
          <a:xfrm>
            <a:off x="813586" y="6640300"/>
            <a:ext cx="3796521" cy="505545"/>
          </a:xfrm>
          <a:prstGeom prst="rect">
            <a:avLst/>
          </a:prstGeom>
          <a:solidFill>
            <a:schemeClr val="accent2">
              <a:lumMod val="60000"/>
              <a:lumOff val="40000"/>
              <a:alpha val="1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86820"/>
            <a:r>
              <a:rPr lang="fr-FR" sz="1943" b="1" dirty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Principaux partenaires du projet : </a:t>
            </a:r>
            <a:endParaRPr lang="fr-FR" altLang="ko-KR" sz="1943" b="1" dirty="0">
              <a:solidFill>
                <a:prstClr val="black"/>
              </a:solidFill>
              <a:latin typeface="Calibri"/>
              <a:ea typeface="맑은 고딕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CC3742A0-B32C-90BC-3645-D2AC554FAF4E}"/>
              </a:ext>
            </a:extLst>
          </p:cNvPr>
          <p:cNvSpPr/>
          <p:nvPr/>
        </p:nvSpPr>
        <p:spPr>
          <a:xfrm>
            <a:off x="2470209" y="4469180"/>
            <a:ext cx="8293235" cy="1694895"/>
          </a:xfrm>
          <a:prstGeom prst="rect">
            <a:avLst/>
          </a:prstGeom>
          <a:solidFill>
            <a:schemeClr val="accent2">
              <a:lumMod val="60000"/>
              <a:lumOff val="40000"/>
              <a:alpha val="1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86820"/>
            <a:r>
              <a:rPr lang="fr-FR" sz="1943" b="1" dirty="0" smtClean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Projet d’extension </a:t>
            </a:r>
            <a:r>
              <a:rPr lang="fr-FR" altLang="ko-KR" sz="1943" b="1" dirty="0" smtClean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fr-FR" altLang="ko-KR" sz="1943" b="1" dirty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  <a:cs typeface="Times New Roman" panose="02020603050405020304" pitchFamily="18" charset="0"/>
              </a:rPr>
              <a:t>:</a:t>
            </a:r>
          </a:p>
          <a:p>
            <a:pPr marL="185039" indent="-185039" algn="just" defTabSz="986820">
              <a:buFont typeface="Wingdings" pitchFamily="2" charset="2"/>
              <a:buChar char="v"/>
            </a:pPr>
            <a:r>
              <a:rPr lang="fr-FR" altLang="ko-KR" sz="1511" b="1" dirty="0">
                <a:solidFill>
                  <a:prstClr val="black"/>
                </a:solidFill>
                <a:latin typeface="Times New Roman" pitchFamily="18" charset="0"/>
                <a:ea typeface="맑은 고딕" panose="020B0503020000020004" pitchFamily="34" charset="-127"/>
                <a:cs typeface="Times New Roman" pitchFamily="18" charset="0"/>
              </a:rPr>
              <a:t>Extension territoriale du réseau agrométéorologique de 20.000 ha à 65.000 </a:t>
            </a:r>
            <a:r>
              <a:rPr lang="fr-FR" altLang="ko-KR" sz="1511" b="1" dirty="0" smtClean="0">
                <a:solidFill>
                  <a:prstClr val="black"/>
                </a:solidFill>
                <a:latin typeface="Times New Roman" pitchFamily="18" charset="0"/>
                <a:ea typeface="맑은 고딕" panose="020B0503020000020004" pitchFamily="34" charset="-127"/>
                <a:cs typeface="Times New Roman" pitchFamily="18" charset="0"/>
              </a:rPr>
              <a:t>ha ;</a:t>
            </a:r>
            <a:endParaRPr lang="fr-FR" altLang="ko-KR" sz="1511" b="1" dirty="0">
              <a:solidFill>
                <a:prstClr val="black"/>
              </a:solidFill>
              <a:latin typeface="Times New Roman" pitchFamily="18" charset="0"/>
              <a:ea typeface="맑은 고딕" panose="020B0503020000020004" pitchFamily="34" charset="-127"/>
              <a:cs typeface="Times New Roman" pitchFamily="18" charset="0"/>
            </a:endParaRPr>
          </a:p>
          <a:p>
            <a:pPr marL="185039" indent="-185039" algn="just" defTabSz="986820">
              <a:buFont typeface="Wingdings" pitchFamily="2" charset="2"/>
              <a:buChar char="v"/>
              <a:defRPr/>
            </a:pPr>
            <a:r>
              <a:rPr lang="fr-FR" altLang="ko-KR" sz="1511" b="1" dirty="0">
                <a:solidFill>
                  <a:prstClr val="black"/>
                </a:solidFill>
                <a:latin typeface="Times New Roman" pitchFamily="18" charset="0"/>
                <a:ea typeface="맑은 고딕" panose="020B0503020000020004" pitchFamily="34" charset="-127"/>
                <a:cs typeface="Times New Roman" pitchFamily="18" charset="0"/>
              </a:rPr>
              <a:t>Acquisition de </a:t>
            </a:r>
            <a:r>
              <a:rPr lang="fr-FR" altLang="ko-KR" sz="1511" b="1" dirty="0" smtClean="0">
                <a:solidFill>
                  <a:prstClr val="black"/>
                </a:solidFill>
                <a:latin typeface="Times New Roman" pitchFamily="18" charset="0"/>
                <a:ea typeface="맑은 고딕" panose="020B0503020000020004" pitchFamily="34" charset="-127"/>
                <a:cs typeface="Times New Roman" pitchFamily="18" charset="0"/>
              </a:rPr>
              <a:t>30 </a:t>
            </a:r>
            <a:r>
              <a:rPr lang="fr-FR" altLang="ko-KR" sz="1511" b="1" dirty="0">
                <a:solidFill>
                  <a:prstClr val="black"/>
                </a:solidFill>
                <a:latin typeface="Times New Roman" pitchFamily="18" charset="0"/>
                <a:ea typeface="맑은 고딕" panose="020B0503020000020004" pitchFamily="34" charset="-127"/>
                <a:cs typeface="Times New Roman" pitchFamily="18" charset="0"/>
              </a:rPr>
              <a:t>stations météorologiques automatiques pour c</a:t>
            </a:r>
            <a:r>
              <a:rPr lang="fr-FR" sz="1511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ouvrir l'ensemble des périmètres irrigués du Souss et l’intégration de la zone de </a:t>
            </a:r>
            <a:r>
              <a:rPr lang="fr-FR" sz="1511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Chtouka</a:t>
            </a:r>
            <a:r>
              <a:rPr lang="fr-FR" sz="1511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1511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desservie </a:t>
            </a:r>
            <a:r>
              <a:rPr lang="fr-FR" sz="1511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par l'eau de dessalement ;</a:t>
            </a:r>
            <a:endParaRPr lang="fr-FR" altLang="ko-KR" sz="1511" b="1" dirty="0">
              <a:solidFill>
                <a:prstClr val="black"/>
              </a:solidFill>
              <a:latin typeface="Times New Roman" pitchFamily="18" charset="0"/>
              <a:ea typeface="맑은 고딕" panose="020B0503020000020004" pitchFamily="34" charset="-127"/>
              <a:cs typeface="Times New Roman" pitchFamily="18" charset="0"/>
            </a:endParaRPr>
          </a:p>
          <a:p>
            <a:pPr marL="185039" indent="-185039" algn="just" defTabSz="986820">
              <a:buFont typeface="Wingdings" pitchFamily="2" charset="2"/>
              <a:buChar char="v"/>
            </a:pPr>
            <a:r>
              <a:rPr lang="fr-FR" altLang="ko-KR" sz="1511" b="1" dirty="0">
                <a:solidFill>
                  <a:prstClr val="black"/>
                </a:solidFill>
                <a:latin typeface="Times New Roman" pitchFamily="18" charset="0"/>
                <a:ea typeface="맑은 고딕" panose="020B0503020000020004" pitchFamily="34" charset="-127"/>
                <a:cs typeface="Times New Roman" pitchFamily="18" charset="0"/>
              </a:rPr>
              <a:t>Développement d'une application smartphone et d’un modèle d’estimation des besoin en eau pour les cultures sous serre.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8BA0D5D0-1D1F-987F-75E9-F1FBEEC33C71}"/>
              </a:ext>
            </a:extLst>
          </p:cNvPr>
          <p:cNvSpPr/>
          <p:nvPr/>
        </p:nvSpPr>
        <p:spPr>
          <a:xfrm>
            <a:off x="2622609" y="1819999"/>
            <a:ext cx="5048184" cy="1125543"/>
          </a:xfrm>
          <a:prstGeom prst="rect">
            <a:avLst/>
          </a:prstGeom>
          <a:solidFill>
            <a:schemeClr val="accent2">
              <a:lumMod val="60000"/>
              <a:lumOff val="40000"/>
              <a:alpha val="1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86820"/>
            <a:r>
              <a:rPr lang="fr-FR" altLang="ko-KR" sz="1943" b="1" dirty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  <a:cs typeface="Times New Roman" panose="02020603050405020304" pitchFamily="18" charset="0"/>
              </a:rPr>
              <a:t>Objectifs du projet :</a:t>
            </a:r>
          </a:p>
          <a:p>
            <a:pPr marL="185039" indent="-185039" defTabSz="986820">
              <a:buFont typeface="Wingdings" pitchFamily="2" charset="2"/>
              <a:buChar char="v"/>
            </a:pPr>
            <a:r>
              <a:rPr lang="fr-FR" altLang="ko-KR" sz="1511" b="1" dirty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Rationalisation de l’utilisation des ressources en eau ;</a:t>
            </a:r>
          </a:p>
          <a:p>
            <a:pPr marL="185039" indent="-185039" defTabSz="986820">
              <a:buFont typeface="Wingdings" pitchFamily="2" charset="2"/>
              <a:buChar char="v"/>
            </a:pPr>
            <a:r>
              <a:rPr lang="fr-FR" altLang="ko-KR" sz="1511" b="1" dirty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Economie de l'eau d’irrigation dans le Souss Massa ;</a:t>
            </a:r>
          </a:p>
          <a:p>
            <a:pPr marL="185039" indent="-185039" defTabSz="986820">
              <a:buFont typeface="Wingdings" pitchFamily="2" charset="2"/>
              <a:buChar char="v"/>
            </a:pPr>
            <a:r>
              <a:rPr lang="fr-FR" altLang="ko-KR" sz="1511" b="1" dirty="0" smtClean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Amélioration de  </a:t>
            </a:r>
            <a:r>
              <a:rPr lang="fr-FR" altLang="ko-KR" sz="1511" b="1" dirty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la productivité du m</a:t>
            </a:r>
            <a:r>
              <a:rPr lang="fr-FR" altLang="ko-KR" sz="1511" b="1" baseline="30000" dirty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3</a:t>
            </a:r>
            <a:r>
              <a:rPr lang="fr-FR" altLang="ko-KR" sz="1511" b="1" dirty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 d’eau.</a:t>
            </a:r>
            <a:endParaRPr lang="fr-FR" altLang="ko-KR" sz="1511" b="1" dirty="0">
              <a:solidFill>
                <a:prstClr val="black"/>
              </a:solidFill>
              <a:latin typeface="Arial"/>
              <a:ea typeface="Arial Unicode MS"/>
              <a:cs typeface="Arial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xmlns="" id="{04CBA959-20F3-54F1-33A8-DAC8BEE64188}"/>
              </a:ext>
            </a:extLst>
          </p:cNvPr>
          <p:cNvSpPr txBox="1"/>
          <p:nvPr/>
        </p:nvSpPr>
        <p:spPr>
          <a:xfrm>
            <a:off x="12411285" y="7390050"/>
            <a:ext cx="548218" cy="335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83" b="1" dirty="0" smtClean="0">
                <a:latin typeface="Playfair Display" panose="00000500000000000000" pitchFamily="2" charset="0"/>
              </a:rPr>
              <a:t>12</a:t>
            </a:r>
            <a:endParaRPr lang="fr-FR" sz="1583" dirty="0"/>
          </a:p>
        </p:txBody>
      </p:sp>
    </p:spTree>
    <p:extLst>
      <p:ext uri="{BB962C8B-B14F-4D97-AF65-F5344CB8AC3E}">
        <p14:creationId xmlns:p14="http://schemas.microsoft.com/office/powerpoint/2010/main" val="397549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8800" y="887316"/>
            <a:ext cx="6934200" cy="68543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5482" y="879125"/>
            <a:ext cx="732129" cy="693628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1642" y="997618"/>
            <a:ext cx="420379" cy="447441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0" y="568058"/>
            <a:ext cx="13162915" cy="212090"/>
          </a:xfrm>
          <a:custGeom>
            <a:avLst/>
            <a:gdLst/>
            <a:ahLst/>
            <a:cxnLst/>
            <a:rect l="l" t="t" r="r" b="b"/>
            <a:pathLst>
              <a:path w="13162915" h="212090">
                <a:moveTo>
                  <a:pt x="13162914" y="201058"/>
                </a:moveTo>
                <a:lnTo>
                  <a:pt x="4689106" y="211658"/>
                </a:lnTo>
                <a:lnTo>
                  <a:pt x="4392776" y="0"/>
                </a:lnTo>
                <a:lnTo>
                  <a:pt x="0" y="16588"/>
                </a:lnTo>
              </a:path>
            </a:pathLst>
          </a:custGeom>
          <a:ln w="50800">
            <a:solidFill>
              <a:srgbClr val="239DD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825468" y="0"/>
            <a:ext cx="9337675" cy="709930"/>
          </a:xfrm>
          <a:custGeom>
            <a:avLst/>
            <a:gdLst/>
            <a:ahLst/>
            <a:cxnLst/>
            <a:rect l="l" t="t" r="r" b="b"/>
            <a:pathLst>
              <a:path w="9337675" h="709930">
                <a:moveTo>
                  <a:pt x="9337445" y="0"/>
                </a:moveTo>
                <a:lnTo>
                  <a:pt x="2359261" y="0"/>
                </a:lnTo>
                <a:lnTo>
                  <a:pt x="0" y="35217"/>
                </a:lnTo>
                <a:lnTo>
                  <a:pt x="863600" y="699287"/>
                </a:lnTo>
                <a:lnTo>
                  <a:pt x="9337445" y="709500"/>
                </a:lnTo>
                <a:lnTo>
                  <a:pt x="9337445" y="0"/>
                </a:lnTo>
                <a:close/>
              </a:path>
            </a:pathLst>
          </a:custGeom>
          <a:solidFill>
            <a:srgbClr val="A1C0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7228840" cy="491490"/>
          </a:xfrm>
          <a:custGeom>
            <a:avLst/>
            <a:gdLst/>
            <a:ahLst/>
            <a:cxnLst/>
            <a:rect l="l" t="t" r="r" b="b"/>
            <a:pathLst>
              <a:path w="7228840" h="491490">
                <a:moveTo>
                  <a:pt x="7228822" y="0"/>
                </a:moveTo>
                <a:lnTo>
                  <a:pt x="0" y="0"/>
                </a:lnTo>
                <a:lnTo>
                  <a:pt x="0" y="491134"/>
                </a:lnTo>
                <a:lnTo>
                  <a:pt x="6956971" y="491134"/>
                </a:lnTo>
                <a:lnTo>
                  <a:pt x="7228822" y="0"/>
                </a:lnTo>
                <a:close/>
              </a:path>
            </a:pathLst>
          </a:custGeom>
          <a:solidFill>
            <a:srgbClr val="F3961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812601" y="252666"/>
            <a:ext cx="1257300" cy="125730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174301" y="252666"/>
            <a:ext cx="1257300" cy="1257300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890988" y="952379"/>
            <a:ext cx="644961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z="1800" dirty="0" smtClean="0"/>
              <a:t>Projets d’extension du dessalement</a:t>
            </a:r>
            <a:endParaRPr sz="1800" dirty="0"/>
          </a:p>
        </p:txBody>
      </p:sp>
      <p:grpSp>
        <p:nvGrpSpPr>
          <p:cNvPr id="63" name="object 13"/>
          <p:cNvGrpSpPr/>
          <p:nvPr/>
        </p:nvGrpSpPr>
        <p:grpSpPr>
          <a:xfrm>
            <a:off x="449217" y="2272675"/>
            <a:ext cx="7653383" cy="1745116"/>
            <a:chOff x="603252" y="2081110"/>
            <a:chExt cx="7354821" cy="1914143"/>
          </a:xfrm>
        </p:grpSpPr>
        <p:pic>
          <p:nvPicPr>
            <p:cNvPr id="6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03252" y="2081110"/>
              <a:ext cx="7354821" cy="1914143"/>
            </a:xfrm>
            <a:prstGeom prst="rect">
              <a:avLst/>
            </a:prstGeom>
          </p:spPr>
        </p:pic>
        <p:sp>
          <p:nvSpPr>
            <p:cNvPr id="65" name="object 15"/>
            <p:cNvSpPr/>
            <p:nvPr/>
          </p:nvSpPr>
          <p:spPr>
            <a:xfrm>
              <a:off x="808405" y="2308770"/>
              <a:ext cx="7017384" cy="1388745"/>
            </a:xfrm>
            <a:custGeom>
              <a:avLst/>
              <a:gdLst/>
              <a:ahLst/>
              <a:cxnLst/>
              <a:rect l="l" t="t" r="r" b="b"/>
              <a:pathLst>
                <a:path w="7017384" h="1388745">
                  <a:moveTo>
                    <a:pt x="73507" y="0"/>
                  </a:moveTo>
                  <a:lnTo>
                    <a:pt x="0" y="0"/>
                  </a:lnTo>
                  <a:lnTo>
                    <a:pt x="0" y="1388211"/>
                  </a:lnTo>
                  <a:lnTo>
                    <a:pt x="73507" y="1388211"/>
                  </a:lnTo>
                  <a:lnTo>
                    <a:pt x="73507" y="0"/>
                  </a:lnTo>
                  <a:close/>
                </a:path>
                <a:path w="7017384" h="1388745">
                  <a:moveTo>
                    <a:pt x="7017347" y="0"/>
                  </a:moveTo>
                  <a:lnTo>
                    <a:pt x="6943814" y="0"/>
                  </a:lnTo>
                  <a:lnTo>
                    <a:pt x="6943814" y="1388211"/>
                  </a:lnTo>
                  <a:lnTo>
                    <a:pt x="7017347" y="1388211"/>
                  </a:lnTo>
                  <a:lnTo>
                    <a:pt x="7017347" y="0"/>
                  </a:lnTo>
                  <a:close/>
                </a:path>
              </a:pathLst>
            </a:custGeom>
            <a:solidFill>
              <a:srgbClr val="2391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16"/>
            <p:cNvSpPr/>
            <p:nvPr/>
          </p:nvSpPr>
          <p:spPr>
            <a:xfrm>
              <a:off x="881926" y="2214270"/>
              <a:ext cx="6870700" cy="1577340"/>
            </a:xfrm>
            <a:custGeom>
              <a:avLst/>
              <a:gdLst/>
              <a:ahLst/>
              <a:cxnLst/>
              <a:rect l="l" t="t" r="r" b="b"/>
              <a:pathLst>
                <a:path w="6870700" h="1577339">
                  <a:moveTo>
                    <a:pt x="6870293" y="0"/>
                  </a:moveTo>
                  <a:lnTo>
                    <a:pt x="0" y="0"/>
                  </a:lnTo>
                  <a:lnTo>
                    <a:pt x="0" y="1577200"/>
                  </a:lnTo>
                  <a:lnTo>
                    <a:pt x="6870293" y="1577200"/>
                  </a:lnTo>
                  <a:lnTo>
                    <a:pt x="68702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7" name="object 17"/>
          <p:cNvSpPr txBox="1"/>
          <p:nvPr/>
        </p:nvSpPr>
        <p:spPr>
          <a:xfrm>
            <a:off x="2973846" y="1923793"/>
            <a:ext cx="2283896" cy="255330"/>
          </a:xfrm>
          <a:prstGeom prst="rect">
            <a:avLst/>
          </a:prstGeom>
          <a:solidFill>
            <a:srgbClr val="2391D2"/>
          </a:solidFill>
        </p:spPr>
        <p:txBody>
          <a:bodyPr vert="horz" wrap="square" lIns="0" tIns="34290" rIns="0" bIns="0" rtlCol="0">
            <a:spAutoFit/>
          </a:bodyPr>
          <a:lstStyle/>
          <a:p>
            <a:pPr marL="71120" algn="ctr">
              <a:lnSpc>
                <a:spcPct val="100000"/>
              </a:lnSpc>
              <a:spcBef>
                <a:spcPts val="270"/>
              </a:spcBef>
            </a:pPr>
            <a:r>
              <a:rPr lang="fr-FR" sz="1450" b="1" spc="-50" dirty="0" smtClean="0">
                <a:solidFill>
                  <a:srgbClr val="FFFFFF"/>
                </a:solidFill>
                <a:latin typeface="Verdana" panose="020B0604030504040204"/>
                <a:cs typeface="Verdana" panose="020B0604030504040204"/>
              </a:rPr>
              <a:t>Opportunités</a:t>
            </a:r>
            <a:endParaRPr lang="fr-FR" sz="1450" b="1" spc="-50" dirty="0">
              <a:solidFill>
                <a:srgbClr val="FFFFFF"/>
              </a:solidFill>
              <a:latin typeface="Verdana" panose="020B0604030504040204"/>
              <a:cs typeface="Verdana" panose="020B0604030504040204"/>
            </a:endParaRPr>
          </a:p>
        </p:txBody>
      </p:sp>
      <p:sp>
        <p:nvSpPr>
          <p:cNvPr id="70" name="object 24"/>
          <p:cNvSpPr txBox="1"/>
          <p:nvPr/>
        </p:nvSpPr>
        <p:spPr>
          <a:xfrm>
            <a:off x="1092200" y="2543369"/>
            <a:ext cx="6796614" cy="1124282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0" lvl="1">
              <a:lnSpc>
                <a:spcPct val="107000"/>
              </a:lnSpc>
            </a:pPr>
            <a:r>
              <a:rPr lang="fr-FR" sz="1700" b="1" spc="-40" dirty="0" smtClean="0">
                <a:latin typeface="+mj-lt"/>
                <a:cs typeface="Calibri" panose="020F0502020204030204"/>
              </a:rPr>
              <a:t>Proximité de l’océan </a:t>
            </a:r>
          </a:p>
          <a:p>
            <a:pPr marL="0" lvl="1">
              <a:lnSpc>
                <a:spcPct val="107000"/>
              </a:lnSpc>
            </a:pPr>
            <a:r>
              <a:rPr lang="fr-FR" sz="1700" b="1" spc="-40" dirty="0" smtClean="0">
                <a:latin typeface="+mj-lt"/>
                <a:cs typeface="Calibri" panose="020F0502020204030204"/>
              </a:rPr>
              <a:t>Savoir faire  acquis en matière de suivi et réalisation de telle station et réseau </a:t>
            </a:r>
            <a:endParaRPr lang="fr-FR" sz="1700" b="1" spc="-40" dirty="0">
              <a:latin typeface="+mj-lt"/>
              <a:cs typeface="Calibri" panose="020F0502020204030204"/>
            </a:endParaRPr>
          </a:p>
          <a:p>
            <a:pPr marL="0" lvl="1">
              <a:lnSpc>
                <a:spcPct val="107000"/>
              </a:lnSpc>
            </a:pPr>
            <a:r>
              <a:rPr lang="fr-FR" sz="1700" b="1" spc="-40" dirty="0" smtClean="0">
                <a:latin typeface="+mj-lt"/>
                <a:cs typeface="Calibri" panose="020F0502020204030204"/>
              </a:rPr>
              <a:t>Demande exprimée par les producteurs et investisseurs  (liste d’attente de 1200 ha) </a:t>
            </a:r>
            <a:endParaRPr lang="fr-FR" sz="1700" b="1" spc="-40" dirty="0">
              <a:latin typeface="+mj-lt"/>
              <a:cs typeface="Calibri" panose="020F0502020204030204"/>
            </a:endParaRPr>
          </a:p>
          <a:p>
            <a:pPr marL="0" lvl="1">
              <a:lnSpc>
                <a:spcPct val="107000"/>
              </a:lnSpc>
            </a:pPr>
            <a:r>
              <a:rPr lang="fr-FR" sz="1700" b="1" spc="-40" dirty="0" smtClean="0">
                <a:latin typeface="+mj-lt"/>
                <a:cs typeface="Calibri" panose="020F0502020204030204"/>
              </a:rPr>
              <a:t>Prédisposition de la station de dessalement existante à l’extension (les attentes) </a:t>
            </a:r>
            <a:endParaRPr lang="fr-FR" sz="1700" b="1" spc="-40" dirty="0">
              <a:latin typeface="+mj-lt"/>
              <a:cs typeface="Calibri" panose="020F0502020204030204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4527914" y="4251416"/>
            <a:ext cx="19401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spc="-50" dirty="0">
                <a:solidFill>
                  <a:srgbClr val="FFFFFF"/>
                </a:solidFill>
                <a:latin typeface="Verdana" panose="020B0604030504040204"/>
              </a:rPr>
              <a:t>Superficie</a:t>
            </a:r>
            <a:endParaRPr lang="fr-FR" sz="1400" dirty="0"/>
          </a:p>
        </p:txBody>
      </p:sp>
      <p:grpSp>
        <p:nvGrpSpPr>
          <p:cNvPr id="5" name="object 56"/>
          <p:cNvGrpSpPr/>
          <p:nvPr/>
        </p:nvGrpSpPr>
        <p:grpSpPr>
          <a:xfrm>
            <a:off x="12256350" y="7374428"/>
            <a:ext cx="472440" cy="420370"/>
            <a:chOff x="12049039" y="7299693"/>
            <a:chExt cx="472440" cy="420370"/>
          </a:xfrm>
        </p:grpSpPr>
        <p:pic>
          <p:nvPicPr>
            <p:cNvPr id="13" name="object 5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049039" y="7299693"/>
              <a:ext cx="472087" cy="420214"/>
            </a:xfrm>
            <a:prstGeom prst="rect">
              <a:avLst/>
            </a:prstGeom>
          </p:spPr>
        </p:pic>
        <p:pic>
          <p:nvPicPr>
            <p:cNvPr id="14" name="object 5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155005" y="7353783"/>
              <a:ext cx="353568" cy="353568"/>
            </a:xfrm>
            <a:prstGeom prst="rect">
              <a:avLst/>
            </a:prstGeom>
          </p:spPr>
        </p:pic>
        <p:pic>
          <p:nvPicPr>
            <p:cNvPr id="15" name="object 5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2175493" y="7374267"/>
              <a:ext cx="271062" cy="271075"/>
            </a:xfrm>
            <a:prstGeom prst="rect">
              <a:avLst/>
            </a:prstGeom>
          </p:spPr>
        </p:pic>
      </p:grpSp>
      <p:sp>
        <p:nvSpPr>
          <p:cNvPr id="16" name="object 61"/>
          <p:cNvSpPr txBox="1">
            <a:spLocks noGrp="1"/>
          </p:cNvSpPr>
          <p:nvPr>
            <p:ph type="sldNum" sz="quarter" idx="7"/>
          </p:nvPr>
        </p:nvSpPr>
        <p:spPr>
          <a:xfrm>
            <a:off x="12106078" y="7437901"/>
            <a:ext cx="528346" cy="271227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7165">
              <a:lnSpc>
                <a:spcPct val="100000"/>
              </a:lnSpc>
              <a:spcBef>
                <a:spcPts val="435"/>
              </a:spcBef>
            </a:pPr>
            <a:r>
              <a:rPr lang="en-US" sz="1400" b="1" spc="15" dirty="0" smtClean="0"/>
              <a:t>13</a:t>
            </a:r>
            <a:endParaRPr b="1" spc="15" dirty="0"/>
          </a:p>
        </p:txBody>
      </p:sp>
      <p:pic>
        <p:nvPicPr>
          <p:cNvPr id="45" name="Image 44" descr="Une image contenant carte&#10;&#10;Description générée automatiquement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0484" y="1356750"/>
            <a:ext cx="4643526" cy="61626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" name="Groupe 45"/>
          <p:cNvGrpSpPr/>
          <p:nvPr/>
        </p:nvGrpSpPr>
        <p:grpSpPr>
          <a:xfrm>
            <a:off x="5563625" y="4566960"/>
            <a:ext cx="2035663" cy="1905000"/>
            <a:chOff x="5113812" y="0"/>
            <a:chExt cx="1873103" cy="1713147"/>
          </a:xfrm>
        </p:grpSpPr>
        <p:sp>
          <p:nvSpPr>
            <p:cNvPr id="47" name="Ellipse 46"/>
            <p:cNvSpPr/>
            <p:nvPr/>
          </p:nvSpPr>
          <p:spPr bwMode="white">
            <a:xfrm>
              <a:off x="5113812" y="0"/>
              <a:ext cx="1873103" cy="1713147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3121013"/>
                <a:satOff val="-3893"/>
                <a:lumOff val="915"/>
                <a:alphaOff val="0"/>
              </a:schemeClr>
            </a:fillRef>
            <a:effectRef idx="0">
              <a:schemeClr val="accent2">
                <a:alpha val="50000"/>
                <a:hueOff val="3121013"/>
                <a:satOff val="-3893"/>
                <a:lumOff val="915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48" name="Ellipse 4"/>
            <p:cNvSpPr txBox="1"/>
            <p:nvPr/>
          </p:nvSpPr>
          <p:spPr>
            <a:xfrm>
              <a:off x="5388122" y="250885"/>
              <a:ext cx="1324483" cy="12113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94280" tIns="15240" rIns="9428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kern="1200" dirty="0">
                  <a:latin typeface="Cambria" panose="02040503050406030204" pitchFamily="18" charset="0"/>
                  <a:ea typeface="Cambria" panose="02040503050406030204" pitchFamily="18" charset="0"/>
                </a:rPr>
                <a:t>Développement de projets similaires dans la région/ SDEM TIZNIT - TAROUDANT</a:t>
              </a:r>
              <a:endParaRPr lang="fr-FR" sz="1200" b="1" kern="12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53" name="Groupe 52"/>
          <p:cNvGrpSpPr/>
          <p:nvPr/>
        </p:nvGrpSpPr>
        <p:grpSpPr>
          <a:xfrm>
            <a:off x="1820245" y="4559193"/>
            <a:ext cx="2238927" cy="1905000"/>
            <a:chOff x="3696696" y="0"/>
            <a:chExt cx="1713147" cy="1713147"/>
          </a:xfrm>
        </p:grpSpPr>
        <p:sp>
          <p:nvSpPr>
            <p:cNvPr id="54" name="Ellipse 53"/>
            <p:cNvSpPr/>
            <p:nvPr/>
          </p:nvSpPr>
          <p:spPr bwMode="white">
            <a:xfrm>
              <a:off x="3696696" y="0"/>
              <a:ext cx="1713147" cy="1713147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4681519"/>
                <a:satOff val="-5839"/>
                <a:lumOff val="1373"/>
                <a:alphaOff val="0"/>
              </a:schemeClr>
            </a:fillRef>
            <a:effectRef idx="0">
              <a:schemeClr val="accent2">
                <a:alpha val="50000"/>
                <a:hueOff val="4681519"/>
                <a:satOff val="-5839"/>
                <a:lumOff val="1373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55" name="Ellipse 4"/>
            <p:cNvSpPr txBox="1"/>
            <p:nvPr/>
          </p:nvSpPr>
          <p:spPr>
            <a:xfrm>
              <a:off x="3947581" y="250885"/>
              <a:ext cx="1211377" cy="12113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94280" tIns="15240" rIns="9428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kern="1200" dirty="0">
                  <a:latin typeface="Cambria" panose="02040503050406030204" pitchFamily="18" charset="0"/>
                  <a:ea typeface="Cambria" panose="02040503050406030204" pitchFamily="18" charset="0"/>
                </a:rPr>
                <a:t>Extension de la capacité de la station/superficie irriguée</a:t>
              </a:r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b="1" kern="12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06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568058"/>
            <a:ext cx="13161644" cy="212090"/>
          </a:xfrm>
          <a:custGeom>
            <a:avLst/>
            <a:gdLst/>
            <a:ahLst/>
            <a:cxnLst/>
            <a:rect l="l" t="t" r="r" b="b"/>
            <a:pathLst>
              <a:path w="13161644" h="212090">
                <a:moveTo>
                  <a:pt x="13161644" y="201060"/>
                </a:moveTo>
                <a:lnTo>
                  <a:pt x="4689106" y="211658"/>
                </a:lnTo>
                <a:lnTo>
                  <a:pt x="4392776" y="0"/>
                </a:lnTo>
                <a:lnTo>
                  <a:pt x="0" y="16588"/>
                </a:lnTo>
              </a:path>
            </a:pathLst>
          </a:custGeom>
          <a:ln w="50800">
            <a:solidFill>
              <a:srgbClr val="239DD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825443" y="0"/>
            <a:ext cx="9336405" cy="709930"/>
          </a:xfrm>
          <a:custGeom>
            <a:avLst/>
            <a:gdLst/>
            <a:ahLst/>
            <a:cxnLst/>
            <a:rect l="l" t="t" r="r" b="b"/>
            <a:pathLst>
              <a:path w="9336405" h="709930">
                <a:moveTo>
                  <a:pt x="9336150" y="0"/>
                </a:moveTo>
                <a:lnTo>
                  <a:pt x="2359012" y="0"/>
                </a:lnTo>
                <a:lnTo>
                  <a:pt x="0" y="35217"/>
                </a:lnTo>
                <a:lnTo>
                  <a:pt x="863612" y="699287"/>
                </a:lnTo>
                <a:lnTo>
                  <a:pt x="9336150" y="709498"/>
                </a:lnTo>
                <a:lnTo>
                  <a:pt x="9336150" y="0"/>
                </a:lnTo>
                <a:close/>
              </a:path>
            </a:pathLst>
          </a:custGeom>
          <a:solidFill>
            <a:srgbClr val="A1C0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7228840" cy="491490"/>
          </a:xfrm>
          <a:custGeom>
            <a:avLst/>
            <a:gdLst/>
            <a:ahLst/>
            <a:cxnLst/>
            <a:rect l="l" t="t" r="r" b="b"/>
            <a:pathLst>
              <a:path w="7228840" h="491490">
                <a:moveTo>
                  <a:pt x="7228814" y="0"/>
                </a:moveTo>
                <a:lnTo>
                  <a:pt x="0" y="0"/>
                </a:lnTo>
                <a:lnTo>
                  <a:pt x="0" y="491121"/>
                </a:lnTo>
                <a:lnTo>
                  <a:pt x="6956971" y="491121"/>
                </a:lnTo>
                <a:lnTo>
                  <a:pt x="7228814" y="0"/>
                </a:lnTo>
                <a:close/>
              </a:path>
            </a:pathLst>
          </a:custGeom>
          <a:solidFill>
            <a:srgbClr val="F396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556345" y="434847"/>
            <a:ext cx="1858645" cy="1858645"/>
          </a:xfrm>
          <a:custGeom>
            <a:avLst/>
            <a:gdLst/>
            <a:ahLst/>
            <a:cxnLst/>
            <a:rect l="l" t="t" r="r" b="b"/>
            <a:pathLst>
              <a:path w="1858645" h="1858645">
                <a:moveTo>
                  <a:pt x="929106" y="0"/>
                </a:moveTo>
                <a:lnTo>
                  <a:pt x="0" y="929119"/>
                </a:lnTo>
                <a:lnTo>
                  <a:pt x="929106" y="1858238"/>
                </a:lnTo>
                <a:lnTo>
                  <a:pt x="1858225" y="929119"/>
                </a:lnTo>
                <a:lnTo>
                  <a:pt x="9291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450757" y="329272"/>
            <a:ext cx="2069464" cy="2069464"/>
          </a:xfrm>
          <a:custGeom>
            <a:avLst/>
            <a:gdLst/>
            <a:ahLst/>
            <a:cxnLst/>
            <a:rect l="l" t="t" r="r" b="b"/>
            <a:pathLst>
              <a:path w="2069465" h="2069464">
                <a:moveTo>
                  <a:pt x="2069388" y="1034694"/>
                </a:moveTo>
                <a:lnTo>
                  <a:pt x="1034694" y="2069388"/>
                </a:lnTo>
                <a:lnTo>
                  <a:pt x="0" y="1034694"/>
                </a:lnTo>
                <a:lnTo>
                  <a:pt x="1034694" y="0"/>
                </a:lnTo>
                <a:lnTo>
                  <a:pt x="2069388" y="1034694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451348" y="434847"/>
            <a:ext cx="1858645" cy="1858645"/>
          </a:xfrm>
          <a:custGeom>
            <a:avLst/>
            <a:gdLst/>
            <a:ahLst/>
            <a:cxnLst/>
            <a:rect l="l" t="t" r="r" b="b"/>
            <a:pathLst>
              <a:path w="1858645" h="1858645">
                <a:moveTo>
                  <a:pt x="929106" y="0"/>
                </a:moveTo>
                <a:lnTo>
                  <a:pt x="0" y="929119"/>
                </a:lnTo>
                <a:lnTo>
                  <a:pt x="929106" y="1858238"/>
                </a:lnTo>
                <a:lnTo>
                  <a:pt x="1858225" y="929119"/>
                </a:lnTo>
                <a:lnTo>
                  <a:pt x="9291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345760" y="329272"/>
            <a:ext cx="2069464" cy="2069464"/>
          </a:xfrm>
          <a:custGeom>
            <a:avLst/>
            <a:gdLst/>
            <a:ahLst/>
            <a:cxnLst/>
            <a:rect l="l" t="t" r="r" b="b"/>
            <a:pathLst>
              <a:path w="2069465" h="2069464">
                <a:moveTo>
                  <a:pt x="2069388" y="1034694"/>
                </a:moveTo>
                <a:lnTo>
                  <a:pt x="1034694" y="2069388"/>
                </a:lnTo>
                <a:lnTo>
                  <a:pt x="0" y="1034694"/>
                </a:lnTo>
                <a:lnTo>
                  <a:pt x="1034694" y="0"/>
                </a:lnTo>
                <a:lnTo>
                  <a:pt x="2069388" y="1034694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346350" y="434847"/>
            <a:ext cx="1858645" cy="1858645"/>
          </a:xfrm>
          <a:custGeom>
            <a:avLst/>
            <a:gdLst/>
            <a:ahLst/>
            <a:cxnLst/>
            <a:rect l="l" t="t" r="r" b="b"/>
            <a:pathLst>
              <a:path w="1858645" h="1858645">
                <a:moveTo>
                  <a:pt x="929106" y="0"/>
                </a:moveTo>
                <a:lnTo>
                  <a:pt x="0" y="929119"/>
                </a:lnTo>
                <a:lnTo>
                  <a:pt x="929106" y="1858238"/>
                </a:lnTo>
                <a:lnTo>
                  <a:pt x="1858225" y="929119"/>
                </a:lnTo>
                <a:lnTo>
                  <a:pt x="9291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240762" y="329272"/>
            <a:ext cx="2069464" cy="2069464"/>
          </a:xfrm>
          <a:custGeom>
            <a:avLst/>
            <a:gdLst/>
            <a:ahLst/>
            <a:cxnLst/>
            <a:rect l="l" t="t" r="r" b="b"/>
            <a:pathLst>
              <a:path w="2069464" h="2069464">
                <a:moveTo>
                  <a:pt x="2069388" y="1034694"/>
                </a:moveTo>
                <a:lnTo>
                  <a:pt x="1034694" y="2069388"/>
                </a:lnTo>
                <a:lnTo>
                  <a:pt x="0" y="1034694"/>
                </a:lnTo>
                <a:lnTo>
                  <a:pt x="1034694" y="0"/>
                </a:lnTo>
                <a:lnTo>
                  <a:pt x="2069388" y="1034694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78595" y="899858"/>
            <a:ext cx="1144168" cy="1144168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712200" y="1647825"/>
            <a:ext cx="1507578" cy="317576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898369" y="2005165"/>
            <a:ext cx="1132852" cy="58191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267591" y="902931"/>
            <a:ext cx="2202688" cy="1248359"/>
          </a:xfrm>
          <a:prstGeom prst="rect">
            <a:avLst/>
          </a:prstGeom>
        </p:spPr>
      </p:pic>
      <p:grpSp>
        <p:nvGrpSpPr>
          <p:cNvPr id="22" name="object 22"/>
          <p:cNvGrpSpPr/>
          <p:nvPr/>
        </p:nvGrpSpPr>
        <p:grpSpPr>
          <a:xfrm>
            <a:off x="12049039" y="7299693"/>
            <a:ext cx="472440" cy="420370"/>
            <a:chOff x="12049039" y="7299693"/>
            <a:chExt cx="472440" cy="420370"/>
          </a:xfrm>
        </p:grpSpPr>
        <p:pic>
          <p:nvPicPr>
            <p:cNvPr id="23" name="object 2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049039" y="7299693"/>
              <a:ext cx="472087" cy="420214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155005" y="7353777"/>
              <a:ext cx="353568" cy="353568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175493" y="7374254"/>
              <a:ext cx="271062" cy="271078"/>
            </a:xfrm>
            <a:prstGeom prst="rect">
              <a:avLst/>
            </a:prstGeom>
          </p:spPr>
        </p:pic>
      </p:grpSp>
      <p:grpSp>
        <p:nvGrpSpPr>
          <p:cNvPr id="26" name="object 26"/>
          <p:cNvGrpSpPr/>
          <p:nvPr/>
        </p:nvGrpSpPr>
        <p:grpSpPr>
          <a:xfrm>
            <a:off x="2489377" y="3750398"/>
            <a:ext cx="8468360" cy="2070100"/>
            <a:chOff x="2489377" y="3750398"/>
            <a:chExt cx="8468360" cy="2070100"/>
          </a:xfrm>
        </p:grpSpPr>
        <p:pic>
          <p:nvPicPr>
            <p:cNvPr id="27" name="object 2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89377" y="4180877"/>
              <a:ext cx="8467839" cy="1639570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2837497" y="3963758"/>
              <a:ext cx="7872730" cy="1651000"/>
            </a:xfrm>
            <a:custGeom>
              <a:avLst/>
              <a:gdLst/>
              <a:ahLst/>
              <a:cxnLst/>
              <a:rect l="l" t="t" r="r" b="b"/>
              <a:pathLst>
                <a:path w="7872730" h="1651000">
                  <a:moveTo>
                    <a:pt x="7872209" y="0"/>
                  </a:moveTo>
                  <a:lnTo>
                    <a:pt x="0" y="0"/>
                  </a:lnTo>
                  <a:lnTo>
                    <a:pt x="0" y="1650809"/>
                  </a:lnTo>
                  <a:lnTo>
                    <a:pt x="7872209" y="1650809"/>
                  </a:lnTo>
                  <a:lnTo>
                    <a:pt x="787220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489377" y="3750398"/>
              <a:ext cx="2721393" cy="1250264"/>
            </a:xfrm>
            <a:prstGeom prst="rect">
              <a:avLst/>
            </a:prstGeom>
          </p:spPr>
        </p:pic>
      </p:grpSp>
      <p:sp>
        <p:nvSpPr>
          <p:cNvPr id="30" name="object 30"/>
          <p:cNvSpPr txBox="1"/>
          <p:nvPr/>
        </p:nvSpPr>
        <p:spPr>
          <a:xfrm>
            <a:off x="5043487" y="4562368"/>
            <a:ext cx="5247005" cy="5810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650" b="1" spc="-10" dirty="0">
                <a:solidFill>
                  <a:srgbClr val="35A33D"/>
                </a:solidFill>
                <a:latin typeface="Arial" panose="020B0604020202020204"/>
                <a:cs typeface="Arial" panose="020B0604020202020204"/>
              </a:rPr>
              <a:t>Merci</a:t>
            </a:r>
            <a:r>
              <a:rPr sz="3650" b="1" spc="-20" dirty="0">
                <a:solidFill>
                  <a:srgbClr val="35A33D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3650" b="1" spc="-5" dirty="0">
                <a:solidFill>
                  <a:srgbClr val="35A33D"/>
                </a:solidFill>
                <a:latin typeface="Arial" panose="020B0604020202020204"/>
                <a:cs typeface="Arial" panose="020B0604020202020204"/>
              </a:rPr>
              <a:t>de</a:t>
            </a:r>
            <a:r>
              <a:rPr sz="3650" b="1" spc="-10" dirty="0">
                <a:solidFill>
                  <a:srgbClr val="35A33D"/>
                </a:solidFill>
                <a:latin typeface="Arial" panose="020B0604020202020204"/>
                <a:cs typeface="Arial" panose="020B0604020202020204"/>
              </a:rPr>
              <a:t> votre</a:t>
            </a:r>
            <a:r>
              <a:rPr sz="3650" b="1" spc="-15" dirty="0">
                <a:solidFill>
                  <a:srgbClr val="35A33D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3650" b="1" spc="-10" dirty="0">
                <a:solidFill>
                  <a:srgbClr val="35A33D"/>
                </a:solidFill>
                <a:latin typeface="Arial" panose="020B0604020202020204"/>
                <a:cs typeface="Arial" panose="020B0604020202020204"/>
              </a:rPr>
              <a:t>attention</a:t>
            </a:r>
            <a:endParaRPr sz="3650">
              <a:latin typeface="Arial" panose="020B0604020202020204"/>
              <a:cs typeface="Arial" panose="020B0604020202020204"/>
            </a:endParaRPr>
          </a:p>
        </p:txBody>
      </p:sp>
      <p:sp>
        <p:nvSpPr>
          <p:cNvPr id="31" name="object 31"/>
          <p:cNvSpPr txBox="1">
            <a:spLocks noGrp="1"/>
          </p:cNvSpPr>
          <p:nvPr>
            <p:ph type="sldNum" sz="quarter" idx="7"/>
          </p:nvPr>
        </p:nvSpPr>
        <p:spPr>
          <a:xfrm>
            <a:off x="12049039" y="7341215"/>
            <a:ext cx="493546" cy="240449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7165">
              <a:lnSpc>
                <a:spcPct val="100000"/>
              </a:lnSpc>
              <a:spcBef>
                <a:spcPts val="435"/>
              </a:spcBef>
            </a:pPr>
            <a:r>
              <a:rPr lang="fr-FR" sz="1200" b="1" spc="15" dirty="0" smtClean="0"/>
              <a:t>14</a:t>
            </a:r>
            <a:endParaRPr sz="1200" b="1" spc="15" dirty="0"/>
          </a:p>
        </p:txBody>
      </p:sp>
      <p:pic>
        <p:nvPicPr>
          <p:cNvPr id="32" name="object 10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856839" y="322725"/>
            <a:ext cx="1257300" cy="125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7C9A~1.MEZ\AppData\Local\Temp\Plan Regional.jpg">
            <a:extLst>
              <a:ext uri="{FF2B5EF4-FFF2-40B4-BE49-F238E27FC236}">
                <a16:creationId xmlns:a16="http://schemas.microsoft.com/office/drawing/2014/main" xmlns="" id="{E630A1F3-0C4C-823E-DF59-91A2F86296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17" b="4063"/>
          <a:stretch/>
        </p:blipFill>
        <p:spPr bwMode="auto">
          <a:xfrm>
            <a:off x="2583054" y="1408738"/>
            <a:ext cx="10102340" cy="5496672"/>
          </a:xfrm>
          <a:prstGeom prst="rect">
            <a:avLst/>
          </a:prstGeom>
          <a:ln w="9525">
            <a:solidFill>
              <a:srgbClr val="FF9539"/>
            </a:solidFill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ous-titre 6">
            <a:extLst>
              <a:ext uri="{FF2B5EF4-FFF2-40B4-BE49-F238E27FC236}">
                <a16:creationId xmlns:a16="http://schemas.microsoft.com/office/drawing/2014/main" xmlns="" id="{101C03FA-BE6C-ADC3-E869-ACD460474EF2}"/>
              </a:ext>
            </a:extLst>
          </p:cNvPr>
          <p:cNvSpPr txBox="1">
            <a:spLocks/>
          </p:cNvSpPr>
          <p:nvPr/>
        </p:nvSpPr>
        <p:spPr>
          <a:xfrm>
            <a:off x="-1631135" y="374368"/>
            <a:ext cx="11200488" cy="815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1550" tIns="131550" rIns="131550" bIns="1315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700"/>
              <a:buFont typeface="Montserrat Medium"/>
              <a:buNone/>
              <a:defRPr sz="1800" b="0" i="0" u="none" strike="noStrike" cap="none"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Montserrat Medium"/>
              <a:buNone/>
              <a:defRPr sz="1900" b="0" i="0" u="none" strike="noStrike" cap="none"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Montserrat Medium"/>
              <a:buNone/>
              <a:defRPr sz="1900" b="0" i="0" u="none" strike="noStrike" cap="none"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Montserrat Medium"/>
              <a:buNone/>
              <a:defRPr sz="1900" b="0" i="0" u="none" strike="noStrike" cap="none"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Montserrat Medium"/>
              <a:buNone/>
              <a:defRPr sz="1900" b="0" i="0" u="none" strike="noStrike" cap="none"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Montserrat Medium"/>
              <a:buNone/>
              <a:defRPr sz="1900" b="0" i="0" u="none" strike="noStrike" cap="none"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Montserrat Medium"/>
              <a:buNone/>
              <a:defRPr sz="1900" b="0" i="0" u="none" strike="noStrike" cap="none"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Montserrat Medium"/>
              <a:buNone/>
              <a:defRPr sz="1900" b="0" i="0" u="none" strike="noStrike" cap="none"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900"/>
              <a:buFont typeface="Montserrat Medium"/>
              <a:buNone/>
              <a:defRPr sz="1900" b="0" i="0" u="none" strike="noStrike" cap="none">
                <a:solidFill>
                  <a:schemeClr val="accen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164466" indent="0">
              <a:buClr>
                <a:schemeClr val="accent3"/>
              </a:buClr>
              <a:buSzPts val="2800"/>
            </a:pPr>
            <a:r>
              <a:rPr lang="fr-FR" sz="2014" b="1" dirty="0">
                <a:solidFill>
                  <a:schemeClr val="bg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Présentation des périmètres irrigués gérés par l’ORMVA/SM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CCF17A99-A874-3A19-6E00-76F3376A7185}"/>
              </a:ext>
            </a:extLst>
          </p:cNvPr>
          <p:cNvSpPr/>
          <p:nvPr/>
        </p:nvSpPr>
        <p:spPr>
          <a:xfrm>
            <a:off x="-8979" y="1471670"/>
            <a:ext cx="2266097" cy="2841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590" dirty="0"/>
          </a:p>
        </p:txBody>
      </p:sp>
      <p:pic>
        <p:nvPicPr>
          <p:cNvPr id="6" name="Picture 2" descr="Souss-Massa region locator map.svg">
            <a:extLst>
              <a:ext uri="{FF2B5EF4-FFF2-40B4-BE49-F238E27FC236}">
                <a16:creationId xmlns:a16="http://schemas.microsoft.com/office/drawing/2014/main" xmlns="" id="{FF01235E-0B56-06DE-ECA9-5B6EE65F35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4" b="1"/>
          <a:stretch>
            <a:fillRect/>
          </a:stretch>
        </p:blipFill>
        <p:spPr bwMode="auto">
          <a:xfrm>
            <a:off x="23643" y="1411774"/>
            <a:ext cx="2254585" cy="28411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72F9D6A9-B417-B2EF-6F83-65DA1280564E}"/>
              </a:ext>
            </a:extLst>
          </p:cNvPr>
          <p:cNvSpPr txBox="1"/>
          <p:nvPr/>
        </p:nvSpPr>
        <p:spPr>
          <a:xfrm>
            <a:off x="4370493" y="4239283"/>
            <a:ext cx="2598953" cy="490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MA" sz="2590" dirty="0">
                <a:solidFill>
                  <a:schemeClr val="accent4"/>
                </a:solidFill>
              </a:rPr>
              <a:t>Dessalement</a:t>
            </a:r>
            <a:endParaRPr lang="en-US" sz="2590" dirty="0">
              <a:solidFill>
                <a:schemeClr val="accent4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E4DEBAB3-6701-FC4D-E74D-ECC33C1DAD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723" y="4841661"/>
            <a:ext cx="3778386" cy="2716352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Ellipse 10">
            <a:extLst>
              <a:ext uri="{FF2B5EF4-FFF2-40B4-BE49-F238E27FC236}">
                <a16:creationId xmlns:a16="http://schemas.microsoft.com/office/drawing/2014/main" xmlns="" id="{1DEB91DF-CDDA-AB3E-4D2D-BE210C7AD1D9}"/>
              </a:ext>
            </a:extLst>
          </p:cNvPr>
          <p:cNvSpPr/>
          <p:nvPr/>
        </p:nvSpPr>
        <p:spPr>
          <a:xfrm>
            <a:off x="1102472" y="5238694"/>
            <a:ext cx="1852873" cy="1790467"/>
          </a:xfrm>
          <a:prstGeom prst="ellipse">
            <a:avLst/>
          </a:prstGeom>
          <a:noFill/>
          <a:ln w="28575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590">
              <a:ln>
                <a:solidFill>
                  <a:srgbClr val="000000"/>
                </a:solidFill>
              </a:ln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xmlns="" id="{15F4A057-40AE-BA8C-D260-76D3043038B2}"/>
              </a:ext>
            </a:extLst>
          </p:cNvPr>
          <p:cNvSpPr txBox="1"/>
          <p:nvPr/>
        </p:nvSpPr>
        <p:spPr>
          <a:xfrm>
            <a:off x="4777688" y="5555418"/>
            <a:ext cx="13585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C00000"/>
                </a:solidFill>
              </a:rPr>
              <a:t>Périmètre du massa</a:t>
            </a:r>
            <a:endParaRPr lang="en-US" sz="1600" dirty="0">
              <a:solidFill>
                <a:srgbClr val="C00000"/>
              </a:solidFill>
            </a:endParaRPr>
          </a:p>
        </p:txBody>
      </p:sp>
      <p:pic>
        <p:nvPicPr>
          <p:cNvPr id="1026" name="Picture 2" descr="Images de Localisation Png – Téléchargement gratuit sur Freepik">
            <a:extLst>
              <a:ext uri="{FF2B5EF4-FFF2-40B4-BE49-F238E27FC236}">
                <a16:creationId xmlns:a16="http://schemas.microsoft.com/office/drawing/2014/main" xmlns="" id="{EE44ABBF-7119-54E0-F4A5-D221F2865A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513" y="2119485"/>
            <a:ext cx="593645" cy="593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oupe Vue Latérale PNG transparents - StickPNG">
            <a:extLst>
              <a:ext uri="{FF2B5EF4-FFF2-40B4-BE49-F238E27FC236}">
                <a16:creationId xmlns:a16="http://schemas.microsoft.com/office/drawing/2014/main" xmlns="" id="{E67E42DE-E9E4-F781-2EF5-E3AC659450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94958">
            <a:off x="3092420" y="4445833"/>
            <a:ext cx="2767144" cy="176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xmlns="" id="{04CBA959-20F3-54F1-33A8-DAC8BEE64188}"/>
              </a:ext>
            </a:extLst>
          </p:cNvPr>
          <p:cNvSpPr txBox="1"/>
          <p:nvPr/>
        </p:nvSpPr>
        <p:spPr>
          <a:xfrm>
            <a:off x="12411285" y="7390050"/>
            <a:ext cx="548218" cy="335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83" b="1" dirty="0">
                <a:latin typeface="Playfair Display" panose="00000500000000000000" pitchFamily="2" charset="0"/>
              </a:rPr>
              <a:t>2</a:t>
            </a:r>
            <a:endParaRPr lang="fr-FR" sz="1583" dirty="0"/>
          </a:p>
        </p:txBody>
      </p:sp>
    </p:spTree>
    <p:extLst>
      <p:ext uri="{BB962C8B-B14F-4D97-AF65-F5344CB8AC3E}">
        <p14:creationId xmlns:p14="http://schemas.microsoft.com/office/powerpoint/2010/main" val="410686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object 2"/>
          <p:cNvGrpSpPr/>
          <p:nvPr/>
        </p:nvGrpSpPr>
        <p:grpSpPr>
          <a:xfrm>
            <a:off x="0" y="0"/>
            <a:ext cx="13163143" cy="1509966"/>
            <a:chOff x="0" y="0"/>
            <a:chExt cx="13163143" cy="1509966"/>
          </a:xfrm>
        </p:grpSpPr>
        <p:pic>
          <p:nvPicPr>
            <p:cNvPr id="58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7436" y="724292"/>
              <a:ext cx="3975876" cy="527533"/>
            </a:xfrm>
            <a:prstGeom prst="rect">
              <a:avLst/>
            </a:prstGeom>
          </p:spPr>
        </p:pic>
        <p:pic>
          <p:nvPicPr>
            <p:cNvPr id="97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8378" y="671804"/>
              <a:ext cx="732129" cy="651671"/>
            </a:xfrm>
            <a:prstGeom prst="rect">
              <a:avLst/>
            </a:prstGeom>
          </p:spPr>
        </p:pic>
        <p:pic>
          <p:nvPicPr>
            <p:cNvPr id="264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3994" y="766965"/>
              <a:ext cx="502920" cy="502920"/>
            </a:xfrm>
            <a:prstGeom prst="rect">
              <a:avLst/>
            </a:prstGeom>
          </p:spPr>
        </p:pic>
        <p:pic>
          <p:nvPicPr>
            <p:cNvPr id="265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479" y="787450"/>
              <a:ext cx="420379" cy="420376"/>
            </a:xfrm>
            <a:prstGeom prst="rect">
              <a:avLst/>
            </a:prstGeom>
          </p:spPr>
        </p:pic>
        <p:sp>
          <p:nvSpPr>
            <p:cNvPr id="266" name="object 7"/>
            <p:cNvSpPr/>
            <p:nvPr/>
          </p:nvSpPr>
          <p:spPr>
            <a:xfrm>
              <a:off x="0" y="568058"/>
              <a:ext cx="13162915" cy="212090"/>
            </a:xfrm>
            <a:custGeom>
              <a:avLst/>
              <a:gdLst/>
              <a:ahLst/>
              <a:cxnLst/>
              <a:rect l="l" t="t" r="r" b="b"/>
              <a:pathLst>
                <a:path w="13162915" h="212090">
                  <a:moveTo>
                    <a:pt x="13162914" y="201058"/>
                  </a:moveTo>
                  <a:lnTo>
                    <a:pt x="4689106" y="211658"/>
                  </a:lnTo>
                  <a:lnTo>
                    <a:pt x="4392776" y="0"/>
                  </a:lnTo>
                  <a:lnTo>
                    <a:pt x="0" y="16588"/>
                  </a:lnTo>
                </a:path>
              </a:pathLst>
            </a:custGeom>
            <a:ln w="50800">
              <a:solidFill>
                <a:srgbClr val="239DD6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7" name="object 8"/>
            <p:cNvSpPr/>
            <p:nvPr/>
          </p:nvSpPr>
          <p:spPr>
            <a:xfrm>
              <a:off x="3825468" y="0"/>
              <a:ext cx="9337675" cy="709930"/>
            </a:xfrm>
            <a:custGeom>
              <a:avLst/>
              <a:gdLst/>
              <a:ahLst/>
              <a:cxnLst/>
              <a:rect l="l" t="t" r="r" b="b"/>
              <a:pathLst>
                <a:path w="9337675" h="709930">
                  <a:moveTo>
                    <a:pt x="9337445" y="0"/>
                  </a:moveTo>
                  <a:lnTo>
                    <a:pt x="2359261" y="0"/>
                  </a:lnTo>
                  <a:lnTo>
                    <a:pt x="0" y="35217"/>
                  </a:lnTo>
                  <a:lnTo>
                    <a:pt x="863600" y="699287"/>
                  </a:lnTo>
                  <a:lnTo>
                    <a:pt x="9337445" y="709500"/>
                  </a:lnTo>
                  <a:lnTo>
                    <a:pt x="9337445" y="0"/>
                  </a:lnTo>
                  <a:close/>
                </a:path>
              </a:pathLst>
            </a:custGeom>
            <a:solidFill>
              <a:srgbClr val="A1C012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8" name="object 9"/>
            <p:cNvSpPr/>
            <p:nvPr/>
          </p:nvSpPr>
          <p:spPr>
            <a:xfrm>
              <a:off x="0" y="0"/>
              <a:ext cx="7228840" cy="491490"/>
            </a:xfrm>
            <a:custGeom>
              <a:avLst/>
              <a:gdLst/>
              <a:ahLst/>
              <a:cxnLst/>
              <a:rect l="l" t="t" r="r" b="b"/>
              <a:pathLst>
                <a:path w="7228840" h="491490">
                  <a:moveTo>
                    <a:pt x="7228822" y="0"/>
                  </a:moveTo>
                  <a:lnTo>
                    <a:pt x="0" y="0"/>
                  </a:lnTo>
                  <a:lnTo>
                    <a:pt x="0" y="491134"/>
                  </a:lnTo>
                  <a:lnTo>
                    <a:pt x="6956971" y="491134"/>
                  </a:lnTo>
                  <a:lnTo>
                    <a:pt x="7228822" y="0"/>
                  </a:lnTo>
                  <a:close/>
                </a:path>
              </a:pathLst>
            </a:custGeom>
            <a:solidFill>
              <a:srgbClr val="F3961F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269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812601" y="252666"/>
              <a:ext cx="1257300" cy="1257300"/>
            </a:xfrm>
            <a:prstGeom prst="rect">
              <a:avLst/>
            </a:prstGeom>
          </p:spPr>
        </p:pic>
        <p:pic>
          <p:nvPicPr>
            <p:cNvPr id="270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174301" y="252666"/>
              <a:ext cx="1257300" cy="1257300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083537" y="753926"/>
            <a:ext cx="3663849" cy="446276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400" spc="10" dirty="0"/>
              <a:t>Situation</a:t>
            </a:r>
            <a:r>
              <a:rPr sz="1400" spc="-50" dirty="0"/>
              <a:t> </a:t>
            </a:r>
            <a:r>
              <a:rPr sz="1400" spc="10" dirty="0" err="1"/>
              <a:t>hydrologique</a:t>
            </a:r>
            <a:r>
              <a:rPr lang="en-US" sz="1400" spc="10" dirty="0"/>
              <a:t> et programmes </a:t>
            </a:r>
            <a:br>
              <a:rPr lang="en-US" sz="1400" spc="10" dirty="0"/>
            </a:br>
            <a:r>
              <a:rPr lang="en-US" sz="1400" spc="10" dirty="0" err="1" smtClean="0"/>
              <a:t>d’irrigation</a:t>
            </a:r>
            <a:r>
              <a:rPr lang="en-US" sz="1400" spc="10" dirty="0" smtClean="0"/>
              <a:t>  au </a:t>
            </a:r>
            <a:r>
              <a:rPr lang="en-US" sz="1400" spc="10" dirty="0" err="1" smtClean="0"/>
              <a:t>Chtouka</a:t>
            </a:r>
            <a:endParaRPr sz="1400" dirty="0"/>
          </a:p>
        </p:txBody>
      </p:sp>
      <p:sp>
        <p:nvSpPr>
          <p:cNvPr id="14" name="object 14"/>
          <p:cNvSpPr/>
          <p:nvPr/>
        </p:nvSpPr>
        <p:spPr>
          <a:xfrm>
            <a:off x="324942" y="1579676"/>
            <a:ext cx="5814695" cy="5915660"/>
          </a:xfrm>
          <a:custGeom>
            <a:avLst/>
            <a:gdLst/>
            <a:ahLst/>
            <a:cxnLst/>
            <a:rect l="l" t="t" r="r" b="b"/>
            <a:pathLst>
              <a:path w="5814695" h="5915659">
                <a:moveTo>
                  <a:pt x="1005751" y="0"/>
                </a:moveTo>
                <a:lnTo>
                  <a:pt x="0" y="1308"/>
                </a:lnTo>
                <a:lnTo>
                  <a:pt x="7708" y="5915634"/>
                </a:lnTo>
                <a:lnTo>
                  <a:pt x="5814301" y="5908078"/>
                </a:lnTo>
                <a:lnTo>
                  <a:pt x="5814289" y="5899137"/>
                </a:lnTo>
                <a:lnTo>
                  <a:pt x="40627" y="5899137"/>
                </a:lnTo>
                <a:lnTo>
                  <a:pt x="24155" y="5882665"/>
                </a:lnTo>
                <a:lnTo>
                  <a:pt x="40648" y="5882665"/>
                </a:lnTo>
                <a:lnTo>
                  <a:pt x="48241" y="49548"/>
                </a:lnTo>
                <a:lnTo>
                  <a:pt x="24155" y="49517"/>
                </a:lnTo>
                <a:lnTo>
                  <a:pt x="48272" y="25400"/>
                </a:lnTo>
                <a:lnTo>
                  <a:pt x="1005751" y="25400"/>
                </a:lnTo>
                <a:lnTo>
                  <a:pt x="1005751" y="0"/>
                </a:lnTo>
                <a:close/>
              </a:path>
              <a:path w="5814695" h="5915659">
                <a:moveTo>
                  <a:pt x="24155" y="5882665"/>
                </a:moveTo>
                <a:lnTo>
                  <a:pt x="40627" y="5899137"/>
                </a:lnTo>
                <a:lnTo>
                  <a:pt x="40648" y="5882686"/>
                </a:lnTo>
                <a:lnTo>
                  <a:pt x="24155" y="5882665"/>
                </a:lnTo>
                <a:close/>
              </a:path>
              <a:path w="5814695" h="5915659">
                <a:moveTo>
                  <a:pt x="40648" y="5882686"/>
                </a:moveTo>
                <a:lnTo>
                  <a:pt x="40627" y="5899137"/>
                </a:lnTo>
                <a:lnTo>
                  <a:pt x="5796394" y="5899137"/>
                </a:lnTo>
                <a:lnTo>
                  <a:pt x="5796405" y="5890184"/>
                </a:lnTo>
                <a:lnTo>
                  <a:pt x="40648" y="5882686"/>
                </a:lnTo>
                <a:close/>
              </a:path>
              <a:path w="5814695" h="5915659">
                <a:moveTo>
                  <a:pt x="5796405" y="5890184"/>
                </a:moveTo>
                <a:lnTo>
                  <a:pt x="5796394" y="5899137"/>
                </a:lnTo>
                <a:lnTo>
                  <a:pt x="5805335" y="5890196"/>
                </a:lnTo>
                <a:lnTo>
                  <a:pt x="5796405" y="5890184"/>
                </a:lnTo>
                <a:close/>
              </a:path>
              <a:path w="5814695" h="5915659">
                <a:moveTo>
                  <a:pt x="5804038" y="26693"/>
                </a:moveTo>
                <a:lnTo>
                  <a:pt x="5796405" y="5890184"/>
                </a:lnTo>
                <a:lnTo>
                  <a:pt x="5805335" y="5890196"/>
                </a:lnTo>
                <a:lnTo>
                  <a:pt x="5796394" y="5899137"/>
                </a:lnTo>
                <a:lnTo>
                  <a:pt x="5814289" y="5899137"/>
                </a:lnTo>
                <a:lnTo>
                  <a:pt x="5806633" y="26695"/>
                </a:lnTo>
                <a:lnTo>
                  <a:pt x="5804038" y="26693"/>
                </a:lnTo>
                <a:close/>
              </a:path>
              <a:path w="5814695" h="5915659">
                <a:moveTo>
                  <a:pt x="40648" y="5882665"/>
                </a:moveTo>
                <a:lnTo>
                  <a:pt x="24155" y="5882665"/>
                </a:lnTo>
                <a:lnTo>
                  <a:pt x="40648" y="5882686"/>
                </a:lnTo>
                <a:close/>
              </a:path>
              <a:path w="5814695" h="5915659">
                <a:moveTo>
                  <a:pt x="1005751" y="25400"/>
                </a:moveTo>
                <a:lnTo>
                  <a:pt x="48272" y="25400"/>
                </a:lnTo>
                <a:lnTo>
                  <a:pt x="48241" y="49548"/>
                </a:lnTo>
                <a:lnTo>
                  <a:pt x="1005751" y="50800"/>
                </a:lnTo>
                <a:lnTo>
                  <a:pt x="1005751" y="25400"/>
                </a:lnTo>
                <a:close/>
              </a:path>
              <a:path w="5814695" h="5915659">
                <a:moveTo>
                  <a:pt x="48272" y="25400"/>
                </a:moveTo>
                <a:lnTo>
                  <a:pt x="24155" y="49517"/>
                </a:lnTo>
                <a:lnTo>
                  <a:pt x="48241" y="49548"/>
                </a:lnTo>
                <a:lnTo>
                  <a:pt x="48272" y="25400"/>
                </a:lnTo>
                <a:close/>
              </a:path>
              <a:path w="5814695" h="5915659">
                <a:moveTo>
                  <a:pt x="5804039" y="25400"/>
                </a:moveTo>
                <a:lnTo>
                  <a:pt x="5804038" y="26693"/>
                </a:lnTo>
                <a:lnTo>
                  <a:pt x="5805335" y="26695"/>
                </a:lnTo>
                <a:lnTo>
                  <a:pt x="5804039" y="25400"/>
                </a:lnTo>
                <a:close/>
              </a:path>
              <a:path w="5814695" h="5915659">
                <a:moveTo>
                  <a:pt x="5806632" y="25400"/>
                </a:moveTo>
                <a:lnTo>
                  <a:pt x="5804039" y="25400"/>
                </a:lnTo>
                <a:lnTo>
                  <a:pt x="5805335" y="26695"/>
                </a:lnTo>
                <a:lnTo>
                  <a:pt x="5806633" y="26695"/>
                </a:lnTo>
                <a:lnTo>
                  <a:pt x="5806632" y="25400"/>
                </a:lnTo>
                <a:close/>
              </a:path>
              <a:path w="5814695" h="5915659">
                <a:moveTo>
                  <a:pt x="5806630" y="24104"/>
                </a:moveTo>
                <a:lnTo>
                  <a:pt x="5805335" y="24104"/>
                </a:lnTo>
                <a:lnTo>
                  <a:pt x="5804038" y="26693"/>
                </a:lnTo>
                <a:lnTo>
                  <a:pt x="5804039" y="25400"/>
                </a:lnTo>
                <a:lnTo>
                  <a:pt x="5806632" y="25400"/>
                </a:lnTo>
                <a:lnTo>
                  <a:pt x="5806630" y="24104"/>
                </a:lnTo>
                <a:close/>
              </a:path>
            </a:pathLst>
          </a:custGeom>
          <a:solidFill>
            <a:srgbClr val="94949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6755304" y="1611821"/>
            <a:ext cx="6240971" cy="2809207"/>
            <a:chOff x="5032508" y="1614699"/>
            <a:chExt cx="6373495" cy="3060700"/>
          </a:xfrm>
        </p:grpSpPr>
        <p:sp>
          <p:nvSpPr>
            <p:cNvPr id="16" name="object 16"/>
            <p:cNvSpPr/>
            <p:nvPr/>
          </p:nvSpPr>
          <p:spPr>
            <a:xfrm>
              <a:off x="5032508" y="1614699"/>
              <a:ext cx="6373495" cy="3060700"/>
            </a:xfrm>
            <a:custGeom>
              <a:avLst/>
              <a:gdLst/>
              <a:ahLst/>
              <a:cxnLst/>
              <a:rect l="l" t="t" r="r" b="b"/>
              <a:pathLst>
                <a:path w="6373495" h="3060700">
                  <a:moveTo>
                    <a:pt x="1847062" y="0"/>
                  </a:moveTo>
                  <a:lnTo>
                    <a:pt x="0" y="2895"/>
                  </a:lnTo>
                  <a:lnTo>
                    <a:pt x="4800" y="3060382"/>
                  </a:lnTo>
                  <a:lnTo>
                    <a:pt x="6373037" y="3050400"/>
                  </a:lnTo>
                  <a:lnTo>
                    <a:pt x="6373025" y="3042539"/>
                  </a:lnTo>
                  <a:lnTo>
                    <a:pt x="40385" y="3042539"/>
                  </a:lnTo>
                  <a:lnTo>
                    <a:pt x="22580" y="3024733"/>
                  </a:lnTo>
                  <a:lnTo>
                    <a:pt x="40413" y="3024733"/>
                  </a:lnTo>
                  <a:lnTo>
                    <a:pt x="45087" y="47977"/>
                  </a:lnTo>
                  <a:lnTo>
                    <a:pt x="22580" y="47942"/>
                  </a:lnTo>
                  <a:lnTo>
                    <a:pt x="45123" y="25400"/>
                  </a:lnTo>
                  <a:lnTo>
                    <a:pt x="1847062" y="25400"/>
                  </a:lnTo>
                  <a:lnTo>
                    <a:pt x="1847062" y="0"/>
                  </a:lnTo>
                  <a:close/>
                </a:path>
                <a:path w="6373495" h="3060700">
                  <a:moveTo>
                    <a:pt x="22580" y="3024733"/>
                  </a:moveTo>
                  <a:lnTo>
                    <a:pt x="40385" y="3042539"/>
                  </a:lnTo>
                  <a:lnTo>
                    <a:pt x="40413" y="3024761"/>
                  </a:lnTo>
                  <a:lnTo>
                    <a:pt x="22580" y="3024733"/>
                  </a:lnTo>
                  <a:close/>
                </a:path>
                <a:path w="6373495" h="3060700">
                  <a:moveTo>
                    <a:pt x="40413" y="3024761"/>
                  </a:moveTo>
                  <a:lnTo>
                    <a:pt x="40385" y="3042539"/>
                  </a:lnTo>
                  <a:lnTo>
                    <a:pt x="6357302" y="3042539"/>
                  </a:lnTo>
                  <a:lnTo>
                    <a:pt x="6357314" y="3034665"/>
                  </a:lnTo>
                  <a:lnTo>
                    <a:pt x="40413" y="3024761"/>
                  </a:lnTo>
                  <a:close/>
                </a:path>
                <a:path w="6373495" h="3060700">
                  <a:moveTo>
                    <a:pt x="6357314" y="3034665"/>
                  </a:moveTo>
                  <a:lnTo>
                    <a:pt x="6357302" y="3042539"/>
                  </a:lnTo>
                  <a:lnTo>
                    <a:pt x="6365163" y="3034677"/>
                  </a:lnTo>
                  <a:lnTo>
                    <a:pt x="6357314" y="3034665"/>
                  </a:lnTo>
                  <a:close/>
                </a:path>
                <a:path w="6373495" h="3060700">
                  <a:moveTo>
                    <a:pt x="6362026" y="25400"/>
                  </a:moveTo>
                  <a:lnTo>
                    <a:pt x="6357314" y="3034665"/>
                  </a:lnTo>
                  <a:lnTo>
                    <a:pt x="6365163" y="3034677"/>
                  </a:lnTo>
                  <a:lnTo>
                    <a:pt x="6357302" y="3042539"/>
                  </a:lnTo>
                  <a:lnTo>
                    <a:pt x="6373025" y="3042539"/>
                  </a:lnTo>
                  <a:lnTo>
                    <a:pt x="6368310" y="28536"/>
                  </a:lnTo>
                  <a:lnTo>
                    <a:pt x="6365158" y="28531"/>
                  </a:lnTo>
                  <a:lnTo>
                    <a:pt x="6362026" y="25400"/>
                  </a:lnTo>
                  <a:close/>
                </a:path>
                <a:path w="6373495" h="3060700">
                  <a:moveTo>
                    <a:pt x="40413" y="3024733"/>
                  </a:moveTo>
                  <a:lnTo>
                    <a:pt x="22580" y="3024733"/>
                  </a:lnTo>
                  <a:lnTo>
                    <a:pt x="40413" y="3024761"/>
                  </a:lnTo>
                  <a:close/>
                </a:path>
                <a:path w="6373495" h="3060700">
                  <a:moveTo>
                    <a:pt x="1847062" y="25400"/>
                  </a:moveTo>
                  <a:lnTo>
                    <a:pt x="45123" y="25400"/>
                  </a:lnTo>
                  <a:lnTo>
                    <a:pt x="45087" y="47977"/>
                  </a:lnTo>
                  <a:lnTo>
                    <a:pt x="1847062" y="50800"/>
                  </a:lnTo>
                  <a:lnTo>
                    <a:pt x="1847062" y="25400"/>
                  </a:lnTo>
                  <a:close/>
                </a:path>
                <a:path w="6373495" h="3060700">
                  <a:moveTo>
                    <a:pt x="45123" y="25400"/>
                  </a:moveTo>
                  <a:lnTo>
                    <a:pt x="22580" y="47942"/>
                  </a:lnTo>
                  <a:lnTo>
                    <a:pt x="45087" y="47977"/>
                  </a:lnTo>
                  <a:lnTo>
                    <a:pt x="45123" y="25400"/>
                  </a:lnTo>
                  <a:close/>
                </a:path>
                <a:path w="6373495" h="3060700">
                  <a:moveTo>
                    <a:pt x="6365158" y="28531"/>
                  </a:moveTo>
                  <a:lnTo>
                    <a:pt x="6362021" y="28531"/>
                  </a:lnTo>
                  <a:lnTo>
                    <a:pt x="6365163" y="28536"/>
                  </a:lnTo>
                  <a:close/>
                </a:path>
                <a:path w="6373495" h="3060700">
                  <a:moveTo>
                    <a:pt x="6368305" y="25400"/>
                  </a:moveTo>
                  <a:lnTo>
                    <a:pt x="6362026" y="25400"/>
                  </a:lnTo>
                  <a:lnTo>
                    <a:pt x="6365163" y="28536"/>
                  </a:lnTo>
                  <a:lnTo>
                    <a:pt x="6368310" y="28536"/>
                  </a:lnTo>
                  <a:lnTo>
                    <a:pt x="6368305" y="25400"/>
                  </a:lnTo>
                  <a:close/>
                </a:path>
                <a:path w="6373495" h="3060700">
                  <a:moveTo>
                    <a:pt x="6368300" y="22263"/>
                  </a:moveTo>
                  <a:lnTo>
                    <a:pt x="6365163" y="22263"/>
                  </a:lnTo>
                  <a:lnTo>
                    <a:pt x="6362021" y="28531"/>
                  </a:lnTo>
                  <a:lnTo>
                    <a:pt x="6362026" y="25400"/>
                  </a:lnTo>
                  <a:lnTo>
                    <a:pt x="6368305" y="25400"/>
                  </a:lnTo>
                  <a:lnTo>
                    <a:pt x="6368300" y="22263"/>
                  </a:lnTo>
                  <a:close/>
                </a:path>
              </a:pathLst>
            </a:custGeom>
            <a:solidFill>
              <a:srgbClr val="949495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6642011" y="3735920"/>
              <a:ext cx="1715770" cy="426720"/>
            </a:xfrm>
            <a:custGeom>
              <a:avLst/>
              <a:gdLst/>
              <a:ahLst/>
              <a:cxnLst/>
              <a:rect l="l" t="t" r="r" b="b"/>
              <a:pathLst>
                <a:path w="1715770" h="426720">
                  <a:moveTo>
                    <a:pt x="1715249" y="0"/>
                  </a:moveTo>
                  <a:lnTo>
                    <a:pt x="1583410" y="0"/>
                  </a:lnTo>
                  <a:lnTo>
                    <a:pt x="426161" y="0"/>
                  </a:lnTo>
                  <a:lnTo>
                    <a:pt x="0" y="426173"/>
                  </a:lnTo>
                  <a:lnTo>
                    <a:pt x="1289075" y="426173"/>
                  </a:lnTo>
                  <a:lnTo>
                    <a:pt x="1715249" y="0"/>
                  </a:lnTo>
                  <a:close/>
                </a:path>
              </a:pathLst>
            </a:custGeom>
            <a:solidFill>
              <a:srgbClr val="5F5F5F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7479779" y="2236938"/>
              <a:ext cx="666127" cy="305093"/>
            </a:xfrm>
            <a:custGeom>
              <a:avLst/>
              <a:gdLst/>
              <a:ahLst/>
              <a:cxnLst/>
              <a:rect l="l" t="t" r="r" b="b"/>
              <a:pathLst>
                <a:path w="641984" h="197485">
                  <a:moveTo>
                    <a:pt x="641400" y="0"/>
                  </a:moveTo>
                  <a:lnTo>
                    <a:pt x="22936" y="0"/>
                  </a:lnTo>
                  <a:lnTo>
                    <a:pt x="22936" y="120650"/>
                  </a:lnTo>
                  <a:lnTo>
                    <a:pt x="0" y="197319"/>
                  </a:lnTo>
                  <a:lnTo>
                    <a:pt x="60121" y="160032"/>
                  </a:lnTo>
                  <a:lnTo>
                    <a:pt x="641400" y="160032"/>
                  </a:lnTo>
                  <a:lnTo>
                    <a:pt x="641400" y="0"/>
                  </a:lnTo>
                  <a:close/>
                </a:path>
              </a:pathLst>
            </a:custGeom>
            <a:solidFill>
              <a:srgbClr val="79C843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846480" y="2418956"/>
              <a:ext cx="622884" cy="250647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6846480" y="2669590"/>
              <a:ext cx="372237" cy="149269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0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7218413" y="2418955"/>
              <a:ext cx="250952" cy="1743126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7218718" y="2418956"/>
              <a:ext cx="250825" cy="506095"/>
            </a:xfrm>
            <a:custGeom>
              <a:avLst/>
              <a:gdLst/>
              <a:ahLst/>
              <a:cxnLst/>
              <a:rect l="l" t="t" r="r" b="b"/>
              <a:pathLst>
                <a:path w="250825" h="506094">
                  <a:moveTo>
                    <a:pt x="250647" y="0"/>
                  </a:moveTo>
                  <a:lnTo>
                    <a:pt x="0" y="250647"/>
                  </a:lnTo>
                  <a:lnTo>
                    <a:pt x="0" y="505866"/>
                  </a:lnTo>
                  <a:lnTo>
                    <a:pt x="250647" y="255219"/>
                  </a:lnTo>
                  <a:lnTo>
                    <a:pt x="250647" y="0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23" name="object 2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444637" y="2441904"/>
              <a:ext cx="19265" cy="156260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230745" y="2542031"/>
              <a:ext cx="133642" cy="1142873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8145905" y="2659456"/>
              <a:ext cx="688098" cy="345604"/>
            </a:xfrm>
            <a:custGeom>
              <a:avLst/>
              <a:gdLst/>
              <a:ahLst/>
              <a:cxnLst/>
              <a:rect l="l" t="t" r="r" b="b"/>
              <a:pathLst>
                <a:path w="641984" h="197485">
                  <a:moveTo>
                    <a:pt x="641400" y="0"/>
                  </a:moveTo>
                  <a:lnTo>
                    <a:pt x="22936" y="0"/>
                  </a:lnTo>
                  <a:lnTo>
                    <a:pt x="22936" y="120650"/>
                  </a:lnTo>
                  <a:lnTo>
                    <a:pt x="0" y="197319"/>
                  </a:lnTo>
                  <a:lnTo>
                    <a:pt x="60121" y="160032"/>
                  </a:lnTo>
                  <a:lnTo>
                    <a:pt x="641400" y="160032"/>
                  </a:lnTo>
                  <a:lnTo>
                    <a:pt x="641400" y="0"/>
                  </a:lnTo>
                  <a:close/>
                </a:path>
              </a:pathLst>
            </a:custGeom>
            <a:solidFill>
              <a:srgbClr val="2391D2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26" name="object 26"/>
            <p:cNvPicPr/>
            <p:nvPr/>
          </p:nvPicPr>
          <p:blipFill>
            <a:blip r:embed="rId13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491450" y="2875330"/>
              <a:ext cx="622884" cy="250647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4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7491450" y="3125977"/>
              <a:ext cx="372237" cy="1036104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5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7863687" y="2875330"/>
              <a:ext cx="250647" cy="1286751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7863687" y="2875330"/>
              <a:ext cx="250825" cy="506095"/>
            </a:xfrm>
            <a:custGeom>
              <a:avLst/>
              <a:gdLst/>
              <a:ahLst/>
              <a:cxnLst/>
              <a:rect l="l" t="t" r="r" b="b"/>
              <a:pathLst>
                <a:path w="250825" h="506095">
                  <a:moveTo>
                    <a:pt x="250647" y="0"/>
                  </a:moveTo>
                  <a:lnTo>
                    <a:pt x="0" y="250647"/>
                  </a:lnTo>
                  <a:lnTo>
                    <a:pt x="0" y="505866"/>
                  </a:lnTo>
                  <a:lnTo>
                    <a:pt x="250647" y="255219"/>
                  </a:lnTo>
                  <a:lnTo>
                    <a:pt x="250647" y="0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30" name="object 3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089138" y="2896514"/>
              <a:ext cx="19278" cy="109769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493977" y="3130282"/>
              <a:ext cx="11468" cy="1019517"/>
            </a:xfrm>
            <a:prstGeom prst="rect">
              <a:avLst/>
            </a:prstGeom>
          </p:spPr>
        </p:pic>
      </p:grpSp>
      <p:sp>
        <p:nvSpPr>
          <p:cNvPr id="33" name="object 33"/>
          <p:cNvSpPr txBox="1"/>
          <p:nvPr/>
        </p:nvSpPr>
        <p:spPr>
          <a:xfrm>
            <a:off x="1667954" y="1384084"/>
            <a:ext cx="3144520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8175" marR="5080" lvl="0" indent="-62611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1" i="0" u="none" strike="noStrike" kern="1200" cap="none" spc="10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Pluviométrie</a:t>
            </a:r>
            <a:r>
              <a:rPr kumimoji="0" sz="1500" b="1" i="0" u="none" strike="noStrike" kern="1200" cap="none" spc="25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</a:t>
            </a:r>
            <a:r>
              <a:rPr kumimoji="0" sz="1500" b="1" i="0" u="none" strike="noStrike" kern="1200" cap="none" spc="5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au</a:t>
            </a:r>
            <a:r>
              <a:rPr kumimoji="0" sz="1500" b="1" i="0" u="none" strike="noStrike" kern="1200" cap="none" spc="25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</a:t>
            </a:r>
            <a:r>
              <a:rPr kumimoji="0" sz="1500" b="1" i="0" u="none" strike="noStrike" kern="1200" cap="none" spc="10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niveau</a:t>
            </a:r>
            <a:r>
              <a:rPr kumimoji="0" sz="1500" b="1" i="0" u="none" strike="noStrike" kern="1200" cap="none" spc="25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</a:t>
            </a:r>
            <a:r>
              <a:rPr kumimoji="0" sz="1500" b="1" i="0" u="none" strike="noStrike" kern="1200" cap="none" spc="5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de</a:t>
            </a:r>
            <a:r>
              <a:rPr kumimoji="0" sz="1500" b="1" i="0" u="none" strike="noStrike" kern="1200" cap="none" spc="25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</a:t>
            </a:r>
            <a:r>
              <a:rPr kumimoji="0" sz="1500" b="1" i="0" u="none" strike="noStrike" kern="1200" cap="none" spc="5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la</a:t>
            </a:r>
            <a:r>
              <a:rPr kumimoji="0" sz="1500" b="1" i="0" u="none" strike="noStrike" kern="1200" cap="none" spc="25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</a:t>
            </a:r>
            <a:r>
              <a:rPr kumimoji="0" sz="1500" b="1" i="0" u="none" strike="noStrike" kern="1200" cap="none" spc="15" normalizeH="0" baseline="0" noProof="0" dirty="0" smtClean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zone</a:t>
            </a:r>
            <a:endParaRPr kumimoji="0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8540143" y="2669603"/>
            <a:ext cx="372745" cy="218650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wrap="square" lIns="0" tIns="10795" rIns="0" bIns="0" rtlCol="0">
            <a:spAutoFit/>
          </a:bodyPr>
          <a:lstStyle/>
          <a:p>
            <a:pPr marL="108585" marR="0" lvl="0" indent="0" algn="l" defTabSz="914400" rtl="0" eaLnBrk="1" fontAlgn="auto" latinLnBrk="0" hangingPunct="1">
              <a:lnSpc>
                <a:spcPct val="100000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1200" cap="none" spc="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34</a:t>
            </a:r>
            <a:endParaRPr kumimoji="0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9199107" y="3125977"/>
            <a:ext cx="358775" cy="223138"/>
          </a:xfrm>
          <a:prstGeom prst="rect">
            <a:avLst/>
          </a:prstGeom>
          <a:solidFill>
            <a:srgbClr val="000000">
              <a:alpha val="50000"/>
            </a:srgbClr>
          </a:solidFill>
        </p:spPr>
        <p:txBody>
          <a:bodyPr vert="horz" wrap="square" lIns="0" tIns="15240" rIns="0" bIns="0" rtlCol="0">
            <a:spAutoFit/>
          </a:bodyPr>
          <a:lstStyle/>
          <a:p>
            <a:pPr marL="11684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1200" cap="none" spc="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31</a:t>
            </a:r>
            <a:endParaRPr kumimoji="0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8620561" y="4192876"/>
            <a:ext cx="1526540" cy="160655"/>
          </a:xfrm>
          <a:custGeom>
            <a:avLst/>
            <a:gdLst/>
            <a:ahLst/>
            <a:cxnLst/>
            <a:rect l="l" t="t" r="r" b="b"/>
            <a:pathLst>
              <a:path w="1526540" h="160654">
                <a:moveTo>
                  <a:pt x="1526514" y="0"/>
                </a:moveTo>
                <a:lnTo>
                  <a:pt x="0" y="0"/>
                </a:lnTo>
                <a:lnTo>
                  <a:pt x="0" y="120650"/>
                </a:lnTo>
                <a:lnTo>
                  <a:pt x="37185" y="160032"/>
                </a:lnTo>
                <a:lnTo>
                  <a:pt x="1526514" y="160032"/>
                </a:lnTo>
                <a:lnTo>
                  <a:pt x="1526514" y="0"/>
                </a:lnTo>
                <a:close/>
              </a:path>
            </a:pathLst>
          </a:custGeom>
          <a:solidFill>
            <a:srgbClr val="BEC4BB">
              <a:alpha val="50000"/>
            </a:srgbClr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038696" y="4164073"/>
            <a:ext cx="779780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50" b="1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Y.B.Tachafine</a:t>
            </a:r>
            <a:endParaRPr kumimoji="0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0018359" y="2609150"/>
            <a:ext cx="330835" cy="22313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10</a:t>
            </a:r>
            <a:r>
              <a:rPr kumimoji="0" sz="1350" b="1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%</a:t>
            </a:r>
            <a:endParaRPr kumimoji="0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9357881" y="2181658"/>
            <a:ext cx="330835" cy="22313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11</a:t>
            </a:r>
            <a:r>
              <a:rPr kumimoji="0" sz="1350" b="1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%</a:t>
            </a:r>
            <a:endParaRPr kumimoji="0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9654841" y="1376005"/>
            <a:ext cx="2176780" cy="4616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79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1" i="0" u="none" strike="noStrike" kern="1200" cap="none" spc="10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Situation</a:t>
            </a:r>
            <a:r>
              <a:rPr kumimoji="0" sz="1500" b="1" i="0" u="none" strike="noStrike" kern="1200" cap="none" spc="5" normalizeH="0" baseline="0" noProof="0" dirty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</a:t>
            </a:r>
            <a:r>
              <a:rPr kumimoji="0" sz="1500" b="1" i="0" u="none" strike="noStrike" kern="1200" cap="none" spc="15" normalizeH="0" baseline="0" noProof="0" dirty="0" smtClean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barrage</a:t>
            </a:r>
            <a:r>
              <a:rPr kumimoji="0" lang="fr-FR" sz="1500" b="1" i="0" u="none" strike="noStrike" kern="1200" cap="none" spc="15" normalizeH="0" baseline="0" noProof="0" dirty="0" smtClean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/>
              </a:rPr>
              <a:t> YBT</a:t>
            </a:r>
            <a:endParaRPr kumimoji="0" sz="15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/>
            </a:endParaRPr>
          </a:p>
          <a:p>
            <a:pPr marL="0" marR="0" lvl="0" indent="0" algn="ctr" defTabSz="914400" rtl="0" eaLnBrk="1" fontAlgn="auto" latinLnBrk="0" hangingPunct="1">
              <a:lnSpc>
                <a:spcPts val="167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(</a:t>
            </a:r>
            <a:r>
              <a:rPr kumimoji="0" sz="1400" b="0" i="0" u="none" strike="noStrike" kern="1200" cap="none" spc="-10" normalizeH="0" baseline="0" noProof="0" dirty="0" err="1" smtClean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Réserve</a:t>
            </a:r>
            <a:r>
              <a:rPr kumimoji="0" sz="1400" b="0" i="0" u="none" strike="noStrike" kern="1200" cap="none" spc="-30" normalizeH="0" baseline="0" noProof="0" dirty="0" smtClean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en</a:t>
            </a:r>
            <a:r>
              <a:rPr kumimoji="0" sz="1400" b="0" i="0" u="none" strike="noStrike" kern="1200" cap="none" spc="-20" normalizeH="0" baseline="0" noProof="0" dirty="0" smtClean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Mm</a:t>
            </a:r>
            <a:r>
              <a:rPr kumimoji="0" sz="1800" b="0" i="0" u="none" strike="noStrike" kern="1200" cap="none" spc="0" normalizeH="0" baseline="14000" noProof="0" dirty="0" smtClean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3</a:t>
            </a:r>
            <a:r>
              <a:rPr kumimoji="0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40682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)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825549" y="3429891"/>
            <a:ext cx="279400" cy="2247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255</a:t>
            </a:r>
            <a:endParaRPr kumimoji="0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2935573" y="4090301"/>
            <a:ext cx="194945" cy="21352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36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1883206" y="3793378"/>
            <a:ext cx="279400" cy="21352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136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4247368" y="1776419"/>
            <a:ext cx="2301240" cy="47625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1910" rIns="0" bIns="0" rtlCol="0">
            <a:spAutoFit/>
          </a:bodyPr>
          <a:lstStyle/>
          <a:p>
            <a:pPr marL="196215" marR="512445" lvl="0" indent="-71755" algn="l" defTabSz="914400" rtl="0" eaLnBrk="1" fontAlgn="auto" latinLnBrk="0" hangingPunct="1">
              <a:lnSpc>
                <a:spcPct val="103000"/>
              </a:lnSpc>
              <a:spcBef>
                <a:spcPts val="3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1" i="0" u="none" strike="noStrike" kern="1200" cap="none" spc="15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&gt;</a:t>
            </a:r>
            <a:r>
              <a:rPr kumimoji="0" sz="1200" b="1" i="0" u="none" strike="noStrike" kern="1200" cap="none" spc="-20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200" b="1" i="0" u="none" strike="noStrike" kern="1200" cap="none" spc="15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Faiblesse</a:t>
            </a:r>
            <a:r>
              <a:rPr kumimoji="0" sz="1200" b="1" i="0" u="none" strike="noStrike" kern="1200" cap="none" spc="-20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200" b="1" i="0" u="none" strike="noStrike" kern="1200" cap="none" spc="10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et</a:t>
            </a:r>
            <a:r>
              <a:rPr kumimoji="0" sz="1200" b="1" i="0" u="none" strike="noStrike" kern="1200" cap="none" spc="-15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200" b="1" i="0" u="none" strike="noStrike" kern="1200" cap="none" spc="15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irrégularité </a:t>
            </a:r>
            <a:r>
              <a:rPr kumimoji="0" sz="1200" b="1" i="0" u="none" strike="noStrike" kern="1200" cap="none" spc="-260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200" b="1" i="0" u="none" strike="noStrike" kern="1200" cap="none" spc="20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de</a:t>
            </a:r>
            <a:r>
              <a:rPr kumimoji="0" sz="1200" b="1" i="0" u="none" strike="noStrike" kern="1200" cap="none" spc="-15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200" b="1" i="0" u="none" strike="noStrike" kern="1200" cap="none" spc="10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la</a:t>
            </a:r>
            <a:r>
              <a:rPr kumimoji="0" sz="1200" b="1" i="0" u="none" strike="noStrike" kern="1200" cap="none" spc="-10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200" b="1" i="0" u="none" strike="noStrike" kern="1200" cap="none" spc="15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pluviométrie</a:t>
            </a:r>
            <a:r>
              <a:rPr kumimoji="0" sz="1200" b="1" i="0" u="none" strike="noStrike" kern="1200" cap="none" spc="-15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 </a:t>
            </a:r>
            <a:r>
              <a:rPr kumimoji="0" sz="1200" b="1" i="0" u="none" strike="noStrike" kern="1200" cap="none" spc="20" normalizeH="0" baseline="0" noProof="0" dirty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(mm)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sp>
        <p:nvSpPr>
          <p:cNvPr id="262" name="object 262"/>
          <p:cNvSpPr txBox="1">
            <a:spLocks noGrp="1"/>
          </p:cNvSpPr>
          <p:nvPr>
            <p:ph type="sldNum" sz="quarter" idx="7"/>
          </p:nvPr>
        </p:nvSpPr>
        <p:spPr>
          <a:xfrm>
            <a:off x="11940436" y="7318020"/>
            <a:ext cx="248619" cy="271227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7165" marR="0" lvl="0" indent="0" algn="l" defTabSz="914400" rtl="0" eaLnBrk="1" fontAlgn="auto" latinLnBrk="0" hangingPunct="1">
              <a:lnSpc>
                <a:spcPct val="100000"/>
              </a:lnSpc>
              <a:spcBef>
                <a:spcPts val="43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1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2</a:t>
            </a:r>
            <a:endParaRPr kumimoji="0" sz="1400" b="1" i="0" u="none" strike="noStrike" kern="1200" cap="none" spc="15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graphicFrame>
        <p:nvGraphicFramePr>
          <p:cNvPr id="271" name="Graphique 270"/>
          <p:cNvGraphicFramePr>
            <a:graphicFrameLocks/>
          </p:cNvGraphicFramePr>
          <p:nvPr>
            <p:extLst/>
          </p:nvPr>
        </p:nvGraphicFramePr>
        <p:xfrm>
          <a:off x="923083" y="4936569"/>
          <a:ext cx="4242934" cy="2215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graphicFrame>
        <p:nvGraphicFramePr>
          <p:cNvPr id="272" name="Graphique 271"/>
          <p:cNvGraphicFramePr/>
          <p:nvPr>
            <p:extLst/>
          </p:nvPr>
        </p:nvGraphicFramePr>
        <p:xfrm>
          <a:off x="714893" y="183551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grpSp>
        <p:nvGrpSpPr>
          <p:cNvPr id="273" name="object 237"/>
          <p:cNvGrpSpPr/>
          <p:nvPr/>
        </p:nvGrpSpPr>
        <p:grpSpPr>
          <a:xfrm>
            <a:off x="11585384" y="2407118"/>
            <a:ext cx="95250" cy="316230"/>
            <a:chOff x="11549380" y="2182545"/>
            <a:chExt cx="95250" cy="316230"/>
          </a:xfrm>
        </p:grpSpPr>
        <p:sp>
          <p:nvSpPr>
            <p:cNvPr id="274" name="object 238"/>
            <p:cNvSpPr/>
            <p:nvPr/>
          </p:nvSpPr>
          <p:spPr>
            <a:xfrm>
              <a:off x="11549380" y="2182545"/>
              <a:ext cx="81915" cy="81915"/>
            </a:xfrm>
            <a:custGeom>
              <a:avLst/>
              <a:gdLst/>
              <a:ahLst/>
              <a:cxnLst/>
              <a:rect l="l" t="t" r="r" b="b"/>
              <a:pathLst>
                <a:path w="81915" h="81914">
                  <a:moveTo>
                    <a:pt x="81686" y="0"/>
                  </a:moveTo>
                  <a:lnTo>
                    <a:pt x="0" y="0"/>
                  </a:lnTo>
                  <a:lnTo>
                    <a:pt x="0" y="81686"/>
                  </a:lnTo>
                  <a:lnTo>
                    <a:pt x="81686" y="81686"/>
                  </a:lnTo>
                  <a:lnTo>
                    <a:pt x="81686" y="0"/>
                  </a:lnTo>
                  <a:close/>
                </a:path>
              </a:pathLst>
            </a:custGeom>
            <a:solidFill>
              <a:srgbClr val="538235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5" name="object 239"/>
            <p:cNvSpPr/>
            <p:nvPr/>
          </p:nvSpPr>
          <p:spPr>
            <a:xfrm>
              <a:off x="11562715" y="2416530"/>
              <a:ext cx="81915" cy="81915"/>
            </a:xfrm>
            <a:custGeom>
              <a:avLst/>
              <a:gdLst/>
              <a:ahLst/>
              <a:cxnLst/>
              <a:rect l="l" t="t" r="r" b="b"/>
              <a:pathLst>
                <a:path w="81915" h="81914">
                  <a:moveTo>
                    <a:pt x="81686" y="0"/>
                  </a:moveTo>
                  <a:lnTo>
                    <a:pt x="0" y="0"/>
                  </a:lnTo>
                  <a:lnTo>
                    <a:pt x="0" y="81686"/>
                  </a:lnTo>
                  <a:lnTo>
                    <a:pt x="81686" y="81686"/>
                  </a:lnTo>
                  <a:lnTo>
                    <a:pt x="81686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76" name="object 240"/>
          <p:cNvSpPr txBox="1"/>
          <p:nvPr/>
        </p:nvSpPr>
        <p:spPr>
          <a:xfrm>
            <a:off x="11690806" y="2275473"/>
            <a:ext cx="758190" cy="493395"/>
          </a:xfrm>
          <a:prstGeom prst="rect">
            <a:avLst/>
          </a:prstGeom>
        </p:spPr>
        <p:txBody>
          <a:bodyPr vert="horz" wrap="square" lIns="0" tIns="7048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55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50" spc="5" dirty="0" smtClean="0">
                <a:solidFill>
                  <a:prstClr val="black"/>
                </a:solidFill>
                <a:latin typeface="Calibri" panose="020F0502020204030204"/>
                <a:cs typeface="Calibri" panose="020F0502020204030204"/>
              </a:rPr>
              <a:t>01</a:t>
            </a:r>
            <a:r>
              <a:rPr kumimoji="0" sz="1150" b="0" i="0" u="none" strike="noStrike" kern="1200" cap="none" spc="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/202</a:t>
            </a:r>
            <a:r>
              <a:rPr kumimoji="0" lang="fr-FR" sz="1150" b="0" i="0" u="none" strike="noStrike" kern="1200" cap="none" spc="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3</a:t>
            </a:r>
            <a:endParaRPr kumimoji="0" sz="11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/>
            </a:endParaRPr>
          </a:p>
          <a:p>
            <a:pPr marL="26670" marR="0" lvl="0" indent="0" algn="l" defTabSz="914400" rtl="0" eaLnBrk="1" fontAlgn="auto" latinLnBrk="0" hangingPunct="1">
              <a:lnSpc>
                <a:spcPct val="100000"/>
              </a:lnSpc>
              <a:spcBef>
                <a:spcPts val="46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" b="0" i="0" u="none" strike="noStrike" kern="1200" cap="none" spc="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01/</a:t>
            </a:r>
            <a:r>
              <a:rPr kumimoji="0" sz="1150" b="0" i="0" u="none" strike="noStrike" kern="1200" cap="none" spc="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202</a:t>
            </a:r>
            <a:r>
              <a:rPr kumimoji="0" lang="fr-FR" sz="1150" b="0" i="0" u="none" strike="noStrike" kern="1200" cap="none" spc="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4</a:t>
            </a:r>
            <a:endParaRPr kumimoji="0" sz="11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grpSp>
        <p:nvGrpSpPr>
          <p:cNvPr id="68" name="object 241"/>
          <p:cNvGrpSpPr/>
          <p:nvPr/>
        </p:nvGrpSpPr>
        <p:grpSpPr>
          <a:xfrm>
            <a:off x="7550238" y="5295900"/>
            <a:ext cx="4269461" cy="1838134"/>
            <a:chOff x="7550238" y="5216080"/>
            <a:chExt cx="4269461" cy="1838134"/>
          </a:xfrm>
        </p:grpSpPr>
        <p:sp>
          <p:nvSpPr>
            <p:cNvPr id="70" name="object 243"/>
            <p:cNvSpPr/>
            <p:nvPr/>
          </p:nvSpPr>
          <p:spPr>
            <a:xfrm>
              <a:off x="10323639" y="5216080"/>
              <a:ext cx="1496060" cy="860425"/>
            </a:xfrm>
            <a:custGeom>
              <a:avLst/>
              <a:gdLst/>
              <a:ahLst/>
              <a:cxnLst/>
              <a:rect l="l" t="t" r="r" b="b"/>
              <a:pathLst>
                <a:path w="1496059" h="860425">
                  <a:moveTo>
                    <a:pt x="1495996" y="232968"/>
                  </a:moveTo>
                  <a:lnTo>
                    <a:pt x="1340688" y="0"/>
                  </a:lnTo>
                  <a:lnTo>
                    <a:pt x="1259217" y="0"/>
                  </a:lnTo>
                  <a:lnTo>
                    <a:pt x="1417320" y="232156"/>
                  </a:lnTo>
                  <a:lnTo>
                    <a:pt x="1306753" y="390867"/>
                  </a:lnTo>
                  <a:lnTo>
                    <a:pt x="422109" y="390867"/>
                  </a:lnTo>
                  <a:lnTo>
                    <a:pt x="422109" y="392036"/>
                  </a:lnTo>
                  <a:lnTo>
                    <a:pt x="0" y="814146"/>
                  </a:lnTo>
                  <a:lnTo>
                    <a:pt x="45974" y="860107"/>
                  </a:lnTo>
                  <a:lnTo>
                    <a:pt x="450202" y="455879"/>
                  </a:lnTo>
                  <a:lnTo>
                    <a:pt x="1340688" y="455879"/>
                  </a:lnTo>
                  <a:lnTo>
                    <a:pt x="1495996" y="232968"/>
                  </a:lnTo>
                  <a:close/>
                </a:path>
              </a:pathLst>
            </a:custGeom>
            <a:solidFill>
              <a:srgbClr val="2391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" name="object 24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9536200" y="5896559"/>
              <a:ext cx="3632" cy="787095"/>
            </a:xfrm>
            <a:prstGeom prst="rect">
              <a:avLst/>
            </a:prstGeom>
          </p:spPr>
        </p:pic>
        <p:sp>
          <p:nvSpPr>
            <p:cNvPr id="72" name="object 245"/>
            <p:cNvSpPr/>
            <p:nvPr/>
          </p:nvSpPr>
          <p:spPr>
            <a:xfrm>
              <a:off x="9538766" y="5882424"/>
              <a:ext cx="908050" cy="638175"/>
            </a:xfrm>
            <a:custGeom>
              <a:avLst/>
              <a:gdLst/>
              <a:ahLst/>
              <a:cxnLst/>
              <a:rect l="l" t="t" r="r" b="b"/>
              <a:pathLst>
                <a:path w="908050" h="638175">
                  <a:moveTo>
                    <a:pt x="908037" y="0"/>
                  </a:moveTo>
                  <a:lnTo>
                    <a:pt x="0" y="0"/>
                  </a:lnTo>
                  <a:lnTo>
                    <a:pt x="637971" y="637971"/>
                  </a:lnTo>
                  <a:lnTo>
                    <a:pt x="672290" y="602075"/>
                  </a:lnTo>
                  <a:lnTo>
                    <a:pt x="704629" y="564357"/>
                  </a:lnTo>
                  <a:lnTo>
                    <a:pt x="734905" y="524899"/>
                  </a:lnTo>
                  <a:lnTo>
                    <a:pt x="763036" y="483787"/>
                  </a:lnTo>
                  <a:lnTo>
                    <a:pt x="788937" y="441102"/>
                  </a:lnTo>
                  <a:lnTo>
                    <a:pt x="812527" y="396929"/>
                  </a:lnTo>
                  <a:lnTo>
                    <a:pt x="833721" y="351351"/>
                  </a:lnTo>
                  <a:lnTo>
                    <a:pt x="852437" y="304453"/>
                  </a:lnTo>
                  <a:lnTo>
                    <a:pt x="868592" y="256317"/>
                  </a:lnTo>
                  <a:lnTo>
                    <a:pt x="882103" y="207027"/>
                  </a:lnTo>
                  <a:lnTo>
                    <a:pt x="892885" y="156666"/>
                  </a:lnTo>
                  <a:lnTo>
                    <a:pt x="900857" y="105319"/>
                  </a:lnTo>
                  <a:lnTo>
                    <a:pt x="905936" y="53069"/>
                  </a:lnTo>
                  <a:lnTo>
                    <a:pt x="908037" y="0"/>
                  </a:lnTo>
                  <a:close/>
                </a:path>
              </a:pathLst>
            </a:custGeom>
            <a:solidFill>
              <a:srgbClr val="2391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246"/>
            <p:cNvSpPr/>
            <p:nvPr/>
          </p:nvSpPr>
          <p:spPr>
            <a:xfrm>
              <a:off x="7550238" y="6584949"/>
              <a:ext cx="1496060" cy="469265"/>
            </a:xfrm>
            <a:custGeom>
              <a:avLst/>
              <a:gdLst/>
              <a:ahLst/>
              <a:cxnLst/>
              <a:rect l="l" t="t" r="r" b="b"/>
              <a:pathLst>
                <a:path w="1496059" h="469265">
                  <a:moveTo>
                    <a:pt x="1496009" y="45961"/>
                  </a:moveTo>
                  <a:lnTo>
                    <a:pt x="1450035" y="0"/>
                  </a:lnTo>
                  <a:lnTo>
                    <a:pt x="1046099" y="403936"/>
                  </a:lnTo>
                  <a:lnTo>
                    <a:pt x="189242" y="403936"/>
                  </a:lnTo>
                  <a:lnTo>
                    <a:pt x="78676" y="245224"/>
                  </a:lnTo>
                  <a:lnTo>
                    <a:pt x="236778" y="13068"/>
                  </a:lnTo>
                  <a:lnTo>
                    <a:pt x="155308" y="13068"/>
                  </a:lnTo>
                  <a:lnTo>
                    <a:pt x="0" y="246037"/>
                  </a:lnTo>
                  <a:lnTo>
                    <a:pt x="155308" y="468947"/>
                  </a:lnTo>
                  <a:lnTo>
                    <a:pt x="981087" y="468947"/>
                  </a:lnTo>
                  <a:lnTo>
                    <a:pt x="1073010" y="468960"/>
                  </a:lnTo>
                  <a:lnTo>
                    <a:pt x="1073886" y="468947"/>
                  </a:lnTo>
                  <a:lnTo>
                    <a:pt x="1073886" y="468083"/>
                  </a:lnTo>
                  <a:lnTo>
                    <a:pt x="1496009" y="45961"/>
                  </a:lnTo>
                  <a:close/>
                </a:path>
              </a:pathLst>
            </a:custGeom>
            <a:solidFill>
              <a:srgbClr val="A1C01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247"/>
            <p:cNvSpPr/>
            <p:nvPr/>
          </p:nvSpPr>
          <p:spPr>
            <a:xfrm>
              <a:off x="10047897" y="6584949"/>
              <a:ext cx="1496060" cy="469265"/>
            </a:xfrm>
            <a:custGeom>
              <a:avLst/>
              <a:gdLst/>
              <a:ahLst/>
              <a:cxnLst/>
              <a:rect l="l" t="t" r="r" b="b"/>
              <a:pathLst>
                <a:path w="1496059" h="469265">
                  <a:moveTo>
                    <a:pt x="1496009" y="246037"/>
                  </a:moveTo>
                  <a:lnTo>
                    <a:pt x="1340700" y="13068"/>
                  </a:lnTo>
                  <a:lnTo>
                    <a:pt x="1259230" y="13068"/>
                  </a:lnTo>
                  <a:lnTo>
                    <a:pt x="1417332" y="245224"/>
                  </a:lnTo>
                  <a:lnTo>
                    <a:pt x="1306766" y="403936"/>
                  </a:lnTo>
                  <a:lnTo>
                    <a:pt x="449910" y="403936"/>
                  </a:lnTo>
                  <a:lnTo>
                    <a:pt x="45974" y="0"/>
                  </a:lnTo>
                  <a:lnTo>
                    <a:pt x="0" y="45961"/>
                  </a:lnTo>
                  <a:lnTo>
                    <a:pt x="422122" y="468083"/>
                  </a:lnTo>
                  <a:lnTo>
                    <a:pt x="422122" y="468947"/>
                  </a:lnTo>
                  <a:lnTo>
                    <a:pt x="422986" y="468947"/>
                  </a:lnTo>
                  <a:lnTo>
                    <a:pt x="514934" y="468960"/>
                  </a:lnTo>
                  <a:lnTo>
                    <a:pt x="1340700" y="468947"/>
                  </a:lnTo>
                  <a:lnTo>
                    <a:pt x="1496009" y="246037"/>
                  </a:lnTo>
                  <a:close/>
                </a:path>
              </a:pathLst>
            </a:custGeom>
            <a:solidFill>
              <a:srgbClr val="F396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5" name="object 24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8646819" y="5882423"/>
              <a:ext cx="1529931" cy="902207"/>
            </a:xfrm>
            <a:prstGeom prst="rect">
              <a:avLst/>
            </a:prstGeom>
          </p:spPr>
        </p:pic>
        <p:sp>
          <p:nvSpPr>
            <p:cNvPr id="76" name="object 249"/>
            <p:cNvSpPr/>
            <p:nvPr/>
          </p:nvSpPr>
          <p:spPr>
            <a:xfrm>
              <a:off x="8916885" y="5882424"/>
              <a:ext cx="638175" cy="902335"/>
            </a:xfrm>
            <a:custGeom>
              <a:avLst/>
              <a:gdLst/>
              <a:ahLst/>
              <a:cxnLst/>
              <a:rect l="l" t="t" r="r" b="b"/>
              <a:pathLst>
                <a:path w="638175" h="902334">
                  <a:moveTo>
                    <a:pt x="637971" y="0"/>
                  </a:moveTo>
                  <a:lnTo>
                    <a:pt x="0" y="637971"/>
                  </a:lnTo>
                  <a:lnTo>
                    <a:pt x="36057" y="671824"/>
                  </a:lnTo>
                  <a:lnTo>
                    <a:pt x="73908" y="703702"/>
                  </a:lnTo>
                  <a:lnTo>
                    <a:pt x="113470" y="733523"/>
                  </a:lnTo>
                  <a:lnTo>
                    <a:pt x="154661" y="761205"/>
                  </a:lnTo>
                  <a:lnTo>
                    <a:pt x="197397" y="786664"/>
                  </a:lnTo>
                  <a:lnTo>
                    <a:pt x="241596" y="809819"/>
                  </a:lnTo>
                  <a:lnTo>
                    <a:pt x="287177" y="830587"/>
                  </a:lnTo>
                  <a:lnTo>
                    <a:pt x="334055" y="848886"/>
                  </a:lnTo>
                  <a:lnTo>
                    <a:pt x="382150" y="864634"/>
                  </a:lnTo>
                  <a:lnTo>
                    <a:pt x="431377" y="877747"/>
                  </a:lnTo>
                  <a:lnTo>
                    <a:pt x="481656" y="888143"/>
                  </a:lnTo>
                  <a:lnTo>
                    <a:pt x="532903" y="895740"/>
                  </a:lnTo>
                  <a:lnTo>
                    <a:pt x="585035" y="900456"/>
                  </a:lnTo>
                  <a:lnTo>
                    <a:pt x="637971" y="902208"/>
                  </a:lnTo>
                  <a:lnTo>
                    <a:pt x="637971" y="0"/>
                  </a:lnTo>
                  <a:close/>
                </a:path>
              </a:pathLst>
            </a:custGeom>
            <a:solidFill>
              <a:srgbClr val="A1C01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7" name="object 25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9002508" y="5295468"/>
              <a:ext cx="1292707" cy="1292694"/>
            </a:xfrm>
            <a:prstGeom prst="rect">
              <a:avLst/>
            </a:prstGeom>
          </p:spPr>
        </p:pic>
        <p:sp>
          <p:nvSpPr>
            <p:cNvPr id="78" name="object 251"/>
            <p:cNvSpPr/>
            <p:nvPr/>
          </p:nvSpPr>
          <p:spPr>
            <a:xfrm>
              <a:off x="8912148" y="5249837"/>
              <a:ext cx="1245235" cy="1245235"/>
            </a:xfrm>
            <a:custGeom>
              <a:avLst/>
              <a:gdLst/>
              <a:ahLst/>
              <a:cxnLst/>
              <a:rect l="l" t="t" r="r" b="b"/>
              <a:pathLst>
                <a:path w="1245234" h="1245235">
                  <a:moveTo>
                    <a:pt x="622439" y="0"/>
                  </a:moveTo>
                  <a:lnTo>
                    <a:pt x="573796" y="1872"/>
                  </a:lnTo>
                  <a:lnTo>
                    <a:pt x="526177" y="7398"/>
                  </a:lnTo>
                  <a:lnTo>
                    <a:pt x="479720" y="16438"/>
                  </a:lnTo>
                  <a:lnTo>
                    <a:pt x="434563" y="28854"/>
                  </a:lnTo>
                  <a:lnTo>
                    <a:pt x="390846" y="44509"/>
                  </a:lnTo>
                  <a:lnTo>
                    <a:pt x="348706" y="63263"/>
                  </a:lnTo>
                  <a:lnTo>
                    <a:pt x="308282" y="84978"/>
                  </a:lnTo>
                  <a:lnTo>
                    <a:pt x="269712" y="109515"/>
                  </a:lnTo>
                  <a:lnTo>
                    <a:pt x="233135" y="136738"/>
                  </a:lnTo>
                  <a:lnTo>
                    <a:pt x="198689" y="166506"/>
                  </a:lnTo>
                  <a:lnTo>
                    <a:pt x="166512" y="198682"/>
                  </a:lnTo>
                  <a:lnTo>
                    <a:pt x="136743" y="233127"/>
                  </a:lnTo>
                  <a:lnTo>
                    <a:pt x="109519" y="269704"/>
                  </a:lnTo>
                  <a:lnTo>
                    <a:pt x="84981" y="308273"/>
                  </a:lnTo>
                  <a:lnTo>
                    <a:pt x="63265" y="348696"/>
                  </a:lnTo>
                  <a:lnTo>
                    <a:pt x="44510" y="390835"/>
                  </a:lnTo>
                  <a:lnTo>
                    <a:pt x="28856" y="434552"/>
                  </a:lnTo>
                  <a:lnTo>
                    <a:pt x="16439" y="479708"/>
                  </a:lnTo>
                  <a:lnTo>
                    <a:pt x="7398" y="526164"/>
                  </a:lnTo>
                  <a:lnTo>
                    <a:pt x="1872" y="573783"/>
                  </a:lnTo>
                  <a:lnTo>
                    <a:pt x="0" y="622426"/>
                  </a:lnTo>
                  <a:lnTo>
                    <a:pt x="1872" y="671070"/>
                  </a:lnTo>
                  <a:lnTo>
                    <a:pt x="7398" y="718689"/>
                  </a:lnTo>
                  <a:lnTo>
                    <a:pt x="16439" y="765145"/>
                  </a:lnTo>
                  <a:lnTo>
                    <a:pt x="28856" y="810301"/>
                  </a:lnTo>
                  <a:lnTo>
                    <a:pt x="44510" y="854018"/>
                  </a:lnTo>
                  <a:lnTo>
                    <a:pt x="63265" y="896157"/>
                  </a:lnTo>
                  <a:lnTo>
                    <a:pt x="84981" y="936580"/>
                  </a:lnTo>
                  <a:lnTo>
                    <a:pt x="109519" y="975149"/>
                  </a:lnTo>
                  <a:lnTo>
                    <a:pt x="136743" y="1011726"/>
                  </a:lnTo>
                  <a:lnTo>
                    <a:pt x="166512" y="1046171"/>
                  </a:lnTo>
                  <a:lnTo>
                    <a:pt x="198689" y="1078347"/>
                  </a:lnTo>
                  <a:lnTo>
                    <a:pt x="233135" y="1108115"/>
                  </a:lnTo>
                  <a:lnTo>
                    <a:pt x="269712" y="1135338"/>
                  </a:lnTo>
                  <a:lnTo>
                    <a:pt x="308282" y="1159875"/>
                  </a:lnTo>
                  <a:lnTo>
                    <a:pt x="348706" y="1181590"/>
                  </a:lnTo>
                  <a:lnTo>
                    <a:pt x="390846" y="1200344"/>
                  </a:lnTo>
                  <a:lnTo>
                    <a:pt x="434563" y="1215999"/>
                  </a:lnTo>
                  <a:lnTo>
                    <a:pt x="479720" y="1228415"/>
                  </a:lnTo>
                  <a:lnTo>
                    <a:pt x="526177" y="1237455"/>
                  </a:lnTo>
                  <a:lnTo>
                    <a:pt x="573796" y="1242981"/>
                  </a:lnTo>
                  <a:lnTo>
                    <a:pt x="622439" y="1244853"/>
                  </a:lnTo>
                  <a:lnTo>
                    <a:pt x="671081" y="1242981"/>
                  </a:lnTo>
                  <a:lnTo>
                    <a:pt x="718698" y="1237455"/>
                  </a:lnTo>
                  <a:lnTo>
                    <a:pt x="765154" y="1228415"/>
                  </a:lnTo>
                  <a:lnTo>
                    <a:pt x="810309" y="1215999"/>
                  </a:lnTo>
                  <a:lnTo>
                    <a:pt x="854025" y="1200344"/>
                  </a:lnTo>
                  <a:lnTo>
                    <a:pt x="896164" y="1181590"/>
                  </a:lnTo>
                  <a:lnTo>
                    <a:pt x="936587" y="1159875"/>
                  </a:lnTo>
                  <a:lnTo>
                    <a:pt x="975156" y="1135338"/>
                  </a:lnTo>
                  <a:lnTo>
                    <a:pt x="1011733" y="1108115"/>
                  </a:lnTo>
                  <a:lnTo>
                    <a:pt x="1046179" y="1078347"/>
                  </a:lnTo>
                  <a:lnTo>
                    <a:pt x="1078355" y="1046171"/>
                  </a:lnTo>
                  <a:lnTo>
                    <a:pt x="1108124" y="1011726"/>
                  </a:lnTo>
                  <a:lnTo>
                    <a:pt x="1135347" y="975149"/>
                  </a:lnTo>
                  <a:lnTo>
                    <a:pt x="1159885" y="936580"/>
                  </a:lnTo>
                  <a:lnTo>
                    <a:pt x="1181601" y="896157"/>
                  </a:lnTo>
                  <a:lnTo>
                    <a:pt x="1200355" y="854018"/>
                  </a:lnTo>
                  <a:lnTo>
                    <a:pt x="1216010" y="810301"/>
                  </a:lnTo>
                  <a:lnTo>
                    <a:pt x="1228427" y="765145"/>
                  </a:lnTo>
                  <a:lnTo>
                    <a:pt x="1237468" y="718689"/>
                  </a:lnTo>
                  <a:lnTo>
                    <a:pt x="1242994" y="671070"/>
                  </a:lnTo>
                  <a:lnTo>
                    <a:pt x="1244866" y="622426"/>
                  </a:lnTo>
                  <a:lnTo>
                    <a:pt x="1242994" y="573783"/>
                  </a:lnTo>
                  <a:lnTo>
                    <a:pt x="1237468" y="526164"/>
                  </a:lnTo>
                  <a:lnTo>
                    <a:pt x="1228427" y="479708"/>
                  </a:lnTo>
                  <a:lnTo>
                    <a:pt x="1216010" y="434552"/>
                  </a:lnTo>
                  <a:lnTo>
                    <a:pt x="1200355" y="390835"/>
                  </a:lnTo>
                  <a:lnTo>
                    <a:pt x="1181601" y="348696"/>
                  </a:lnTo>
                  <a:lnTo>
                    <a:pt x="1159885" y="308273"/>
                  </a:lnTo>
                  <a:lnTo>
                    <a:pt x="1135347" y="269704"/>
                  </a:lnTo>
                  <a:lnTo>
                    <a:pt x="1108124" y="233127"/>
                  </a:lnTo>
                  <a:lnTo>
                    <a:pt x="1078355" y="198682"/>
                  </a:lnTo>
                  <a:lnTo>
                    <a:pt x="1046179" y="166506"/>
                  </a:lnTo>
                  <a:lnTo>
                    <a:pt x="1011733" y="136738"/>
                  </a:lnTo>
                  <a:lnTo>
                    <a:pt x="975156" y="109515"/>
                  </a:lnTo>
                  <a:lnTo>
                    <a:pt x="936587" y="84978"/>
                  </a:lnTo>
                  <a:lnTo>
                    <a:pt x="896164" y="63263"/>
                  </a:lnTo>
                  <a:lnTo>
                    <a:pt x="854025" y="44509"/>
                  </a:lnTo>
                  <a:lnTo>
                    <a:pt x="810309" y="28854"/>
                  </a:lnTo>
                  <a:lnTo>
                    <a:pt x="765154" y="16438"/>
                  </a:lnTo>
                  <a:lnTo>
                    <a:pt x="718698" y="7398"/>
                  </a:lnTo>
                  <a:lnTo>
                    <a:pt x="671081" y="1872"/>
                  </a:lnTo>
                  <a:lnTo>
                    <a:pt x="6224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9" name="object 252"/>
          <p:cNvSpPr txBox="1"/>
          <p:nvPr/>
        </p:nvSpPr>
        <p:spPr>
          <a:xfrm>
            <a:off x="9016682" y="5687764"/>
            <a:ext cx="1014730" cy="6026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635" algn="ctr">
              <a:lnSpc>
                <a:spcPct val="101000"/>
              </a:lnSpc>
              <a:spcBef>
                <a:spcPts val="95"/>
              </a:spcBef>
            </a:pPr>
            <a:r>
              <a:rPr sz="1250" b="1" spc="15" dirty="0">
                <a:solidFill>
                  <a:srgbClr val="140682"/>
                </a:solidFill>
                <a:latin typeface="Arial" panose="020B0604020202020204"/>
                <a:cs typeface="Arial" panose="020B0604020202020204"/>
              </a:rPr>
              <a:t>Situation </a:t>
            </a:r>
            <a:r>
              <a:rPr sz="1250" b="1" spc="20" dirty="0">
                <a:solidFill>
                  <a:srgbClr val="140682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250" b="1" spc="15" dirty="0">
                <a:solidFill>
                  <a:srgbClr val="140682"/>
                </a:solidFill>
                <a:latin typeface="Arial" panose="020B0604020202020204"/>
                <a:cs typeface="Arial" panose="020B0604020202020204"/>
              </a:rPr>
              <a:t>programmes  d’irrigation</a:t>
            </a:r>
            <a:endParaRPr sz="1250">
              <a:latin typeface="Arial" panose="020B0604020202020204"/>
              <a:cs typeface="Arial" panose="020B0604020202020204"/>
            </a:endParaRPr>
          </a:p>
        </p:txBody>
      </p:sp>
      <p:sp>
        <p:nvSpPr>
          <p:cNvPr id="80" name="object 253"/>
          <p:cNvSpPr txBox="1"/>
          <p:nvPr/>
        </p:nvSpPr>
        <p:spPr>
          <a:xfrm>
            <a:off x="10892421" y="5159604"/>
            <a:ext cx="665480" cy="51360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ts val="1665"/>
              </a:lnSpc>
              <a:spcBef>
                <a:spcPts val="105"/>
              </a:spcBef>
            </a:pPr>
            <a:r>
              <a:rPr sz="1400" b="1" dirty="0">
                <a:solidFill>
                  <a:srgbClr val="2391D2"/>
                </a:solidFill>
                <a:latin typeface="Calibri" panose="020F0502020204030204"/>
                <a:cs typeface="Calibri" panose="020F0502020204030204"/>
              </a:rPr>
              <a:t>Massa</a:t>
            </a:r>
            <a:endParaRPr sz="1400" dirty="0">
              <a:latin typeface="Calibri" panose="020F0502020204030204"/>
              <a:cs typeface="Calibri" panose="020F0502020204030204"/>
            </a:endParaRPr>
          </a:p>
          <a:p>
            <a:pPr algn="ctr">
              <a:lnSpc>
                <a:spcPts val="1115"/>
              </a:lnSpc>
            </a:pPr>
            <a:r>
              <a:rPr lang="en-US" sz="1050" dirty="0">
                <a:latin typeface="Calibri" panose="020F0502020204030204"/>
                <a:cs typeface="Calibri" panose="020F0502020204030204"/>
              </a:rPr>
              <a:t>Arrêt d’irrigation</a:t>
            </a:r>
            <a:endParaRPr sz="1050" dirty="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81" name="object 254"/>
          <p:cNvSpPr txBox="1"/>
          <p:nvPr/>
        </p:nvSpPr>
        <p:spPr>
          <a:xfrm>
            <a:off x="10460761" y="6505857"/>
            <a:ext cx="943610" cy="488315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378460">
              <a:lnSpc>
                <a:spcPct val="100000"/>
              </a:lnSpc>
              <a:spcBef>
                <a:spcPts val="495"/>
              </a:spcBef>
            </a:pPr>
            <a:r>
              <a:rPr lang="fr-FR" sz="1400" b="1" spc="-10" dirty="0" err="1" smtClean="0">
                <a:solidFill>
                  <a:srgbClr val="F3961F"/>
                </a:solidFill>
                <a:latin typeface="Calibri" panose="020F0502020204030204"/>
                <a:cs typeface="Calibri" panose="020F0502020204030204"/>
              </a:rPr>
              <a:t>Tassila</a:t>
            </a:r>
            <a:r>
              <a:rPr lang="fr-FR" sz="1400" b="1" spc="-10" dirty="0" smtClean="0">
                <a:solidFill>
                  <a:srgbClr val="F3961F"/>
                </a:solidFill>
                <a:latin typeface="Calibri" panose="020F0502020204030204"/>
                <a:cs typeface="Calibri" panose="020F0502020204030204"/>
              </a:rPr>
              <a:t> </a:t>
            </a:r>
            <a:endParaRPr sz="1400" dirty="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  <a:spcBef>
                <a:spcPts val="305"/>
              </a:spcBef>
            </a:pPr>
            <a:r>
              <a:rPr sz="1050" dirty="0">
                <a:latin typeface="Calibri" panose="020F0502020204030204"/>
                <a:cs typeface="Calibri" panose="020F0502020204030204"/>
              </a:rPr>
              <a:t>Arrêt</a:t>
            </a:r>
            <a:r>
              <a:rPr sz="105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050" spc="-5" dirty="0">
                <a:latin typeface="Calibri" panose="020F0502020204030204"/>
                <a:cs typeface="Calibri" panose="020F0502020204030204"/>
              </a:rPr>
              <a:t>d’irrigation</a:t>
            </a:r>
            <a:endParaRPr sz="1050" dirty="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82" name="object 255"/>
          <p:cNvSpPr txBox="1"/>
          <p:nvPr/>
        </p:nvSpPr>
        <p:spPr>
          <a:xfrm>
            <a:off x="7764995" y="6545880"/>
            <a:ext cx="968414" cy="53950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ts val="1545"/>
              </a:lnSpc>
              <a:spcBef>
                <a:spcPts val="105"/>
              </a:spcBef>
            </a:pPr>
            <a:r>
              <a:rPr lang="fr-FR" sz="1400" b="1" spc="-5" dirty="0" err="1" smtClean="0">
                <a:solidFill>
                  <a:srgbClr val="A1C012"/>
                </a:solidFill>
                <a:latin typeface="Calibri" panose="020F0502020204030204"/>
                <a:cs typeface="Calibri" panose="020F0502020204030204"/>
              </a:rPr>
              <a:t>Chtouka</a:t>
            </a:r>
            <a:r>
              <a:rPr lang="fr-FR" sz="1400" b="1" spc="-5" dirty="0" smtClean="0">
                <a:solidFill>
                  <a:srgbClr val="A1C01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lang="fr-FR" sz="1400" b="1" spc="-5" dirty="0" err="1" smtClean="0">
                <a:solidFill>
                  <a:srgbClr val="A1C012"/>
                </a:solidFill>
                <a:latin typeface="Calibri" panose="020F0502020204030204"/>
                <a:cs typeface="Calibri" panose="020F0502020204030204"/>
              </a:rPr>
              <a:t>Désslaement</a:t>
            </a:r>
            <a:r>
              <a:rPr lang="fr-FR" sz="1400" b="1" spc="-5" dirty="0" smtClean="0">
                <a:solidFill>
                  <a:srgbClr val="A1C012"/>
                </a:solidFill>
                <a:latin typeface="Calibri" panose="020F0502020204030204"/>
                <a:cs typeface="Calibri" panose="020F0502020204030204"/>
              </a:rPr>
              <a:t> </a:t>
            </a:r>
            <a:endParaRPr sz="1400" dirty="0">
              <a:latin typeface="Calibri" panose="020F0502020204030204"/>
              <a:cs typeface="Calibri" panose="020F0502020204030204"/>
            </a:endParaRPr>
          </a:p>
          <a:p>
            <a:pPr algn="ctr">
              <a:lnSpc>
                <a:spcPts val="1115"/>
              </a:lnSpc>
            </a:pPr>
            <a:r>
              <a:rPr lang="en-US" sz="1050" dirty="0" smtClean="0">
                <a:cs typeface="Calibri" panose="020F0502020204030204"/>
              </a:rPr>
              <a:t>Normal</a:t>
            </a:r>
            <a:endParaRPr lang="en-US" sz="1050" dirty="0">
              <a:cs typeface="Calibri" panose="020F0502020204030204"/>
            </a:endParaRPr>
          </a:p>
        </p:txBody>
      </p:sp>
      <p:grpSp>
        <p:nvGrpSpPr>
          <p:cNvPr id="85" name="object 257"/>
          <p:cNvGrpSpPr/>
          <p:nvPr/>
        </p:nvGrpSpPr>
        <p:grpSpPr>
          <a:xfrm>
            <a:off x="6403531" y="4778756"/>
            <a:ext cx="6377940" cy="2889152"/>
            <a:chOff x="6438823" y="4845654"/>
            <a:chExt cx="6377940" cy="2786115"/>
          </a:xfrm>
        </p:grpSpPr>
        <p:sp>
          <p:nvSpPr>
            <p:cNvPr id="86" name="object 258"/>
            <p:cNvSpPr/>
            <p:nvPr/>
          </p:nvSpPr>
          <p:spPr>
            <a:xfrm>
              <a:off x="6438823" y="4845654"/>
              <a:ext cx="6377940" cy="2665095"/>
            </a:xfrm>
            <a:custGeom>
              <a:avLst/>
              <a:gdLst/>
              <a:ahLst/>
              <a:cxnLst/>
              <a:rect l="l" t="t" r="r" b="b"/>
              <a:pathLst>
                <a:path w="6377940" h="2665095">
                  <a:moveTo>
                    <a:pt x="3746" y="0"/>
                  </a:moveTo>
                  <a:lnTo>
                    <a:pt x="0" y="2655900"/>
                  </a:lnTo>
                  <a:lnTo>
                    <a:pt x="6373698" y="2664904"/>
                  </a:lnTo>
                  <a:lnTo>
                    <a:pt x="6373734" y="2639504"/>
                  </a:lnTo>
                  <a:lnTo>
                    <a:pt x="32842" y="2639504"/>
                  </a:lnTo>
                  <a:lnTo>
                    <a:pt x="16433" y="2623096"/>
                  </a:lnTo>
                  <a:lnTo>
                    <a:pt x="32819" y="2623072"/>
                  </a:lnTo>
                  <a:lnTo>
                    <a:pt x="29151" y="25425"/>
                  </a:lnTo>
                  <a:lnTo>
                    <a:pt x="16433" y="25425"/>
                  </a:lnTo>
                  <a:lnTo>
                    <a:pt x="29133" y="12725"/>
                  </a:lnTo>
                  <a:lnTo>
                    <a:pt x="6377452" y="12725"/>
                  </a:lnTo>
                  <a:lnTo>
                    <a:pt x="6377457" y="9017"/>
                  </a:lnTo>
                  <a:lnTo>
                    <a:pt x="3746" y="0"/>
                  </a:lnTo>
                  <a:close/>
                </a:path>
                <a:path w="6377940" h="2665095">
                  <a:moveTo>
                    <a:pt x="32819" y="2623072"/>
                  </a:moveTo>
                  <a:lnTo>
                    <a:pt x="16433" y="2623096"/>
                  </a:lnTo>
                  <a:lnTo>
                    <a:pt x="32842" y="2639504"/>
                  </a:lnTo>
                  <a:lnTo>
                    <a:pt x="32819" y="2623072"/>
                  </a:lnTo>
                  <a:close/>
                </a:path>
                <a:path w="6377940" h="2665095">
                  <a:moveTo>
                    <a:pt x="6377452" y="12725"/>
                  </a:moveTo>
                  <a:lnTo>
                    <a:pt x="6370015" y="12725"/>
                  </a:lnTo>
                  <a:lnTo>
                    <a:pt x="6373736" y="16433"/>
                  </a:lnTo>
                  <a:lnTo>
                    <a:pt x="6370020" y="16439"/>
                  </a:lnTo>
                  <a:lnTo>
                    <a:pt x="6373698" y="2614104"/>
                  </a:lnTo>
                  <a:lnTo>
                    <a:pt x="32819" y="2623072"/>
                  </a:lnTo>
                  <a:lnTo>
                    <a:pt x="32842" y="2639504"/>
                  </a:lnTo>
                  <a:lnTo>
                    <a:pt x="6373734" y="2639504"/>
                  </a:lnTo>
                  <a:lnTo>
                    <a:pt x="6377452" y="12725"/>
                  </a:lnTo>
                  <a:close/>
                </a:path>
                <a:path w="6377940" h="2665095">
                  <a:moveTo>
                    <a:pt x="29133" y="12725"/>
                  </a:moveTo>
                  <a:lnTo>
                    <a:pt x="16433" y="25425"/>
                  </a:lnTo>
                  <a:lnTo>
                    <a:pt x="29151" y="25407"/>
                  </a:lnTo>
                  <a:lnTo>
                    <a:pt x="29133" y="12725"/>
                  </a:lnTo>
                  <a:close/>
                </a:path>
                <a:path w="6377940" h="2665095">
                  <a:moveTo>
                    <a:pt x="29151" y="25407"/>
                  </a:moveTo>
                  <a:lnTo>
                    <a:pt x="16433" y="25425"/>
                  </a:lnTo>
                  <a:lnTo>
                    <a:pt x="29151" y="25425"/>
                  </a:lnTo>
                  <a:close/>
                </a:path>
                <a:path w="6377940" h="2665095">
                  <a:moveTo>
                    <a:pt x="6370015" y="12725"/>
                  </a:moveTo>
                  <a:lnTo>
                    <a:pt x="29133" y="12725"/>
                  </a:lnTo>
                  <a:lnTo>
                    <a:pt x="29151" y="25407"/>
                  </a:lnTo>
                  <a:lnTo>
                    <a:pt x="6370020" y="16439"/>
                  </a:lnTo>
                  <a:lnTo>
                    <a:pt x="6370015" y="12725"/>
                  </a:lnTo>
                  <a:close/>
                </a:path>
                <a:path w="6377940" h="2665095">
                  <a:moveTo>
                    <a:pt x="6370015" y="12725"/>
                  </a:moveTo>
                  <a:lnTo>
                    <a:pt x="6370020" y="16439"/>
                  </a:lnTo>
                  <a:lnTo>
                    <a:pt x="6373736" y="16433"/>
                  </a:lnTo>
                  <a:lnTo>
                    <a:pt x="6370015" y="12725"/>
                  </a:lnTo>
                  <a:close/>
                </a:path>
              </a:pathLst>
            </a:custGeom>
            <a:solidFill>
              <a:srgbClr val="9494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7" name="object 259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1905339" y="7211555"/>
              <a:ext cx="472087" cy="420214"/>
            </a:xfrm>
            <a:prstGeom prst="rect">
              <a:avLst/>
            </a:prstGeom>
          </p:spPr>
        </p:pic>
        <p:pic>
          <p:nvPicPr>
            <p:cNvPr id="90" name="object 260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2011304" y="7265638"/>
              <a:ext cx="353567" cy="353568"/>
            </a:xfrm>
            <a:prstGeom prst="rect">
              <a:avLst/>
            </a:prstGeom>
          </p:spPr>
        </p:pic>
        <p:pic>
          <p:nvPicPr>
            <p:cNvPr id="91" name="object 261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2050254" y="7349890"/>
              <a:ext cx="240091" cy="238974"/>
            </a:xfrm>
            <a:prstGeom prst="rect">
              <a:avLst/>
            </a:prstGeom>
          </p:spPr>
        </p:pic>
      </p:grpSp>
      <p:sp>
        <p:nvSpPr>
          <p:cNvPr id="93" name="object 83"/>
          <p:cNvSpPr txBox="1"/>
          <p:nvPr/>
        </p:nvSpPr>
        <p:spPr>
          <a:xfrm>
            <a:off x="8127291" y="4848225"/>
            <a:ext cx="2894975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1790"/>
              </a:lnSpc>
              <a:spcBef>
                <a:spcPts val="100"/>
              </a:spcBef>
            </a:pPr>
            <a:r>
              <a:rPr lang="en-US" sz="1500" b="1" spc="10" dirty="0">
                <a:solidFill>
                  <a:srgbClr val="140682"/>
                </a:solidFill>
                <a:latin typeface="Arial" panose="020B0604020202020204"/>
                <a:cs typeface="Arial" panose="020B0604020202020204"/>
              </a:rPr>
              <a:t>Programmes d’irrigation</a:t>
            </a:r>
            <a:endParaRPr sz="1400" dirty="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84" name="ZoneTexte 83">
            <a:extLst>
              <a:ext uri="{FF2B5EF4-FFF2-40B4-BE49-F238E27FC236}">
                <a16:creationId xmlns:a16="http://schemas.microsoft.com/office/drawing/2014/main" xmlns="" id="{04CBA959-20F3-54F1-33A8-DAC8BEE64188}"/>
              </a:ext>
            </a:extLst>
          </p:cNvPr>
          <p:cNvSpPr txBox="1"/>
          <p:nvPr/>
        </p:nvSpPr>
        <p:spPr>
          <a:xfrm>
            <a:off x="12411285" y="7390050"/>
            <a:ext cx="548218" cy="335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83" b="1" dirty="0" smtClean="0">
                <a:latin typeface="Playfair Display" panose="00000500000000000000" pitchFamily="2" charset="0"/>
              </a:rPr>
              <a:t>3</a:t>
            </a:r>
            <a:endParaRPr lang="fr-FR" sz="1583" dirty="0"/>
          </a:p>
        </p:txBody>
      </p:sp>
    </p:spTree>
    <p:extLst>
      <p:ext uri="{BB962C8B-B14F-4D97-AF65-F5344CB8AC3E}">
        <p14:creationId xmlns:p14="http://schemas.microsoft.com/office/powerpoint/2010/main" val="275999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93017" y="1121360"/>
            <a:ext cx="5350243" cy="58735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5922" y="1060337"/>
            <a:ext cx="688697" cy="65248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21039" y="1171800"/>
            <a:ext cx="395441" cy="420898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390257" y="767722"/>
            <a:ext cx="12382064" cy="199509"/>
          </a:xfrm>
          <a:custGeom>
            <a:avLst/>
            <a:gdLst/>
            <a:ahLst/>
            <a:cxnLst/>
            <a:rect l="l" t="t" r="r" b="b"/>
            <a:pathLst>
              <a:path w="13162915" h="212090">
                <a:moveTo>
                  <a:pt x="13162914" y="201058"/>
                </a:moveTo>
                <a:lnTo>
                  <a:pt x="4689106" y="211658"/>
                </a:lnTo>
                <a:lnTo>
                  <a:pt x="4392776" y="0"/>
                </a:lnTo>
                <a:lnTo>
                  <a:pt x="0" y="16588"/>
                </a:lnTo>
              </a:path>
            </a:pathLst>
          </a:custGeom>
          <a:ln w="50800">
            <a:solidFill>
              <a:srgbClr val="239DD6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796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9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988790" y="233363"/>
            <a:ext cx="8783745" cy="667815"/>
          </a:xfrm>
          <a:custGeom>
            <a:avLst/>
            <a:gdLst/>
            <a:ahLst/>
            <a:cxnLst/>
            <a:rect l="l" t="t" r="r" b="b"/>
            <a:pathLst>
              <a:path w="9337675" h="709930">
                <a:moveTo>
                  <a:pt x="9337445" y="0"/>
                </a:moveTo>
                <a:lnTo>
                  <a:pt x="2359261" y="0"/>
                </a:lnTo>
                <a:lnTo>
                  <a:pt x="0" y="35217"/>
                </a:lnTo>
                <a:lnTo>
                  <a:pt x="863600" y="699287"/>
                </a:lnTo>
                <a:lnTo>
                  <a:pt x="9337445" y="709500"/>
                </a:lnTo>
                <a:lnTo>
                  <a:pt x="9337445" y="0"/>
                </a:lnTo>
                <a:close/>
              </a:path>
            </a:pathLst>
          </a:custGeom>
          <a:solidFill>
            <a:srgbClr val="A1C012"/>
          </a:solidFill>
        </p:spPr>
        <p:txBody>
          <a:bodyPr wrap="square" lIns="0" tIns="0" rIns="0" bIns="0" rtlCol="0"/>
          <a:lstStyle/>
          <a:p>
            <a:pPr marL="0" marR="0" lvl="0" indent="0" algn="l" defTabSz="796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9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90256" y="233363"/>
            <a:ext cx="6800010" cy="462333"/>
          </a:xfrm>
          <a:custGeom>
            <a:avLst/>
            <a:gdLst/>
            <a:ahLst/>
            <a:cxnLst/>
            <a:rect l="l" t="t" r="r" b="b"/>
            <a:pathLst>
              <a:path w="7228840" h="491490">
                <a:moveTo>
                  <a:pt x="7228822" y="0"/>
                </a:moveTo>
                <a:lnTo>
                  <a:pt x="0" y="0"/>
                </a:lnTo>
                <a:lnTo>
                  <a:pt x="0" y="491134"/>
                </a:lnTo>
                <a:lnTo>
                  <a:pt x="6956971" y="491134"/>
                </a:lnTo>
                <a:lnTo>
                  <a:pt x="7228822" y="0"/>
                </a:lnTo>
                <a:close/>
              </a:path>
            </a:pathLst>
          </a:custGeom>
          <a:solidFill>
            <a:srgbClr val="F3961F"/>
          </a:solidFill>
        </p:spPr>
        <p:txBody>
          <a:bodyPr wrap="square" lIns="0" tIns="0" rIns="0" bIns="0" rtlCol="0"/>
          <a:lstStyle/>
          <a:p>
            <a:pPr marL="0" marR="0" lvl="0" indent="0" algn="l" defTabSz="796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9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561431" y="471039"/>
            <a:ext cx="1182715" cy="1182715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020318" y="471039"/>
            <a:ext cx="1182715" cy="1182715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902709" y="1253584"/>
            <a:ext cx="4730857" cy="289062"/>
          </a:xfrm>
          <a:prstGeom prst="rect">
            <a:avLst/>
          </a:prstGeom>
        </p:spPr>
        <p:txBody>
          <a:bodyPr vert="horz" wrap="square" lIns="0" tIns="11946" rIns="0" bIns="0" rtlCol="0">
            <a:spAutoFit/>
          </a:bodyPr>
          <a:lstStyle/>
          <a:p>
            <a:pPr defTabSz="810895">
              <a:defRPr/>
            </a:pPr>
            <a:r>
              <a:rPr lang="fr-FR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Mise en valeur </a:t>
            </a:r>
            <a:r>
              <a:rPr lang="fr-FR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agricole</a:t>
            </a:r>
            <a:endParaRPr lang="fr-FR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grpSp>
        <p:nvGrpSpPr>
          <p:cNvPr id="53" name="object 56"/>
          <p:cNvGrpSpPr/>
          <p:nvPr/>
        </p:nvGrpSpPr>
        <p:grpSpPr>
          <a:xfrm>
            <a:off x="11919534" y="7159410"/>
            <a:ext cx="444414" cy="395433"/>
            <a:chOff x="12049039" y="7299693"/>
            <a:chExt cx="472440" cy="420370"/>
          </a:xfrm>
        </p:grpSpPr>
        <p:pic>
          <p:nvPicPr>
            <p:cNvPr id="55" name="object 5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049039" y="7299693"/>
              <a:ext cx="472087" cy="420214"/>
            </a:xfrm>
            <a:prstGeom prst="rect">
              <a:avLst/>
            </a:prstGeom>
          </p:spPr>
        </p:pic>
        <p:pic>
          <p:nvPicPr>
            <p:cNvPr id="56" name="object 5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155005" y="7353783"/>
              <a:ext cx="353568" cy="353568"/>
            </a:xfrm>
            <a:prstGeom prst="rect">
              <a:avLst/>
            </a:prstGeom>
          </p:spPr>
        </p:pic>
        <p:pic>
          <p:nvPicPr>
            <p:cNvPr id="57" name="object 5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175493" y="7374267"/>
              <a:ext cx="271062" cy="271075"/>
            </a:xfrm>
            <a:prstGeom prst="rect">
              <a:avLst/>
            </a:prstGeom>
          </p:spPr>
        </p:pic>
      </p:grpSp>
      <p:sp>
        <p:nvSpPr>
          <p:cNvPr id="58" name="object 61"/>
          <p:cNvSpPr txBox="1">
            <a:spLocks noGrp="1"/>
          </p:cNvSpPr>
          <p:nvPr>
            <p:ph type="sldNum" sz="quarter" idx="7"/>
          </p:nvPr>
        </p:nvSpPr>
        <p:spPr>
          <a:xfrm>
            <a:off x="11940571" y="7200720"/>
            <a:ext cx="444081" cy="299720"/>
          </a:xfrm>
          <a:prstGeom prst="rect">
            <a:avLst/>
          </a:prstGeom>
        </p:spPr>
        <p:txBody>
          <a:bodyPr vert="horz" wrap="square" lIns="0" tIns="51967" rIns="0" bIns="0" rtlCol="0">
            <a:spAutoFit/>
          </a:bodyPr>
          <a:lstStyle/>
          <a:p>
            <a:pPr marL="154305" marR="0" lvl="0" indent="0" algn="l" defTabSz="796925" rtl="0" eaLnBrk="1" fontAlgn="auto" latinLnBrk="0" hangingPunct="1">
              <a:lnSpc>
                <a:spcPct val="100000"/>
              </a:lnSpc>
              <a:spcBef>
                <a:spcPts val="3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20" b="1" i="0" u="none" strike="noStrike" kern="1200" cap="none" spc="13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4</a:t>
            </a:r>
            <a:endParaRPr kumimoji="0" sz="1620" b="1" i="0" u="none" strike="noStrike" kern="1200" cap="none" spc="13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/>
            </a:endParaRPr>
          </a:p>
        </p:txBody>
      </p:sp>
      <p:sp>
        <p:nvSpPr>
          <p:cNvPr id="32" name="object 6"/>
          <p:cNvSpPr/>
          <p:nvPr/>
        </p:nvSpPr>
        <p:spPr>
          <a:xfrm>
            <a:off x="10603006" y="3395281"/>
            <a:ext cx="2013601" cy="2013601"/>
          </a:xfrm>
          <a:custGeom>
            <a:avLst/>
            <a:gdLst/>
            <a:ahLst/>
            <a:cxnLst/>
            <a:rect l="l" t="t" r="r" b="b"/>
            <a:pathLst>
              <a:path w="2140585" h="2140584">
                <a:moveTo>
                  <a:pt x="1070037" y="0"/>
                </a:moveTo>
                <a:lnTo>
                  <a:pt x="0" y="1063245"/>
                </a:lnTo>
                <a:lnTo>
                  <a:pt x="1069948" y="2140038"/>
                </a:lnTo>
                <a:lnTo>
                  <a:pt x="1100456" y="2109724"/>
                </a:lnTo>
                <a:lnTo>
                  <a:pt x="1059915" y="2109724"/>
                </a:lnTo>
                <a:lnTo>
                  <a:pt x="1069953" y="2099621"/>
                </a:lnTo>
                <a:lnTo>
                  <a:pt x="33765" y="1070025"/>
                </a:lnTo>
                <a:lnTo>
                  <a:pt x="20204" y="1070025"/>
                </a:lnTo>
                <a:lnTo>
                  <a:pt x="20204" y="1056551"/>
                </a:lnTo>
                <a:lnTo>
                  <a:pt x="33593" y="1056551"/>
                </a:lnTo>
                <a:lnTo>
                  <a:pt x="1070039" y="13480"/>
                </a:lnTo>
                <a:lnTo>
                  <a:pt x="1066646" y="10109"/>
                </a:lnTo>
                <a:lnTo>
                  <a:pt x="1080081" y="10109"/>
                </a:lnTo>
                <a:lnTo>
                  <a:pt x="1070037" y="0"/>
                </a:lnTo>
                <a:close/>
              </a:path>
              <a:path w="2140585" h="2140584">
                <a:moveTo>
                  <a:pt x="1069953" y="2099621"/>
                </a:moveTo>
                <a:lnTo>
                  <a:pt x="1059915" y="2109724"/>
                </a:lnTo>
                <a:lnTo>
                  <a:pt x="1080120" y="2109724"/>
                </a:lnTo>
                <a:lnTo>
                  <a:pt x="1069953" y="2099621"/>
                </a:lnTo>
                <a:close/>
              </a:path>
              <a:path w="2140585" h="2140584">
                <a:moveTo>
                  <a:pt x="1080081" y="10109"/>
                </a:moveTo>
                <a:lnTo>
                  <a:pt x="1073389" y="10109"/>
                </a:lnTo>
                <a:lnTo>
                  <a:pt x="1070039" y="13480"/>
                </a:lnTo>
                <a:lnTo>
                  <a:pt x="2113049" y="1049858"/>
                </a:lnTo>
                <a:lnTo>
                  <a:pt x="1069953" y="2099621"/>
                </a:lnTo>
                <a:lnTo>
                  <a:pt x="1080120" y="2109724"/>
                </a:lnTo>
                <a:lnTo>
                  <a:pt x="1100456" y="2109724"/>
                </a:lnTo>
                <a:lnTo>
                  <a:pt x="2139986" y="1076794"/>
                </a:lnTo>
                <a:lnTo>
                  <a:pt x="1080081" y="10109"/>
                </a:lnTo>
                <a:close/>
              </a:path>
              <a:path w="2140585" h="2140584">
                <a:moveTo>
                  <a:pt x="20204" y="1056551"/>
                </a:moveTo>
                <a:lnTo>
                  <a:pt x="20204" y="1070025"/>
                </a:lnTo>
                <a:lnTo>
                  <a:pt x="26939" y="1063244"/>
                </a:lnTo>
                <a:lnTo>
                  <a:pt x="20204" y="1056551"/>
                </a:lnTo>
                <a:close/>
              </a:path>
              <a:path w="2140585" h="2140584">
                <a:moveTo>
                  <a:pt x="26941" y="1063245"/>
                </a:moveTo>
                <a:lnTo>
                  <a:pt x="20204" y="1070025"/>
                </a:lnTo>
                <a:lnTo>
                  <a:pt x="33765" y="1070025"/>
                </a:lnTo>
                <a:lnTo>
                  <a:pt x="26941" y="1063245"/>
                </a:lnTo>
                <a:close/>
              </a:path>
              <a:path w="2140585" h="2140584">
                <a:moveTo>
                  <a:pt x="33593" y="1056551"/>
                </a:moveTo>
                <a:lnTo>
                  <a:pt x="20204" y="1056551"/>
                </a:lnTo>
                <a:lnTo>
                  <a:pt x="26942" y="1063244"/>
                </a:lnTo>
                <a:lnTo>
                  <a:pt x="33593" y="1056551"/>
                </a:lnTo>
                <a:close/>
              </a:path>
              <a:path w="2140585" h="2140584">
                <a:moveTo>
                  <a:pt x="1073389" y="10109"/>
                </a:moveTo>
                <a:lnTo>
                  <a:pt x="1066646" y="10109"/>
                </a:lnTo>
                <a:lnTo>
                  <a:pt x="1070039" y="13480"/>
                </a:lnTo>
                <a:lnTo>
                  <a:pt x="1073389" y="10109"/>
                </a:lnTo>
                <a:close/>
              </a:path>
            </a:pathLst>
          </a:custGeom>
          <a:solidFill>
            <a:srgbClr val="53A631"/>
          </a:solidFill>
        </p:spPr>
        <p:txBody>
          <a:bodyPr wrap="square" lIns="0" tIns="0" rIns="0" bIns="0" rtlCol="0"/>
          <a:lstStyle/>
          <a:p>
            <a:pPr marL="0" marR="0" lvl="0" indent="0" algn="l" defTabSz="796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9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object 9"/>
          <p:cNvSpPr/>
          <p:nvPr/>
        </p:nvSpPr>
        <p:spPr>
          <a:xfrm>
            <a:off x="10581434" y="1899730"/>
            <a:ext cx="2013601" cy="2013601"/>
          </a:xfrm>
          <a:custGeom>
            <a:avLst/>
            <a:gdLst/>
            <a:ahLst/>
            <a:cxnLst/>
            <a:rect l="l" t="t" r="r" b="b"/>
            <a:pathLst>
              <a:path w="2140584" h="2140584">
                <a:moveTo>
                  <a:pt x="1070037" y="0"/>
                </a:moveTo>
                <a:lnTo>
                  <a:pt x="0" y="1063245"/>
                </a:lnTo>
                <a:lnTo>
                  <a:pt x="1069948" y="2140038"/>
                </a:lnTo>
                <a:lnTo>
                  <a:pt x="1100456" y="2109724"/>
                </a:lnTo>
                <a:lnTo>
                  <a:pt x="1059915" y="2109724"/>
                </a:lnTo>
                <a:lnTo>
                  <a:pt x="1069953" y="2099621"/>
                </a:lnTo>
                <a:lnTo>
                  <a:pt x="33765" y="1070025"/>
                </a:lnTo>
                <a:lnTo>
                  <a:pt x="20204" y="1070025"/>
                </a:lnTo>
                <a:lnTo>
                  <a:pt x="20204" y="1056551"/>
                </a:lnTo>
                <a:lnTo>
                  <a:pt x="33593" y="1056551"/>
                </a:lnTo>
                <a:lnTo>
                  <a:pt x="1070039" y="13480"/>
                </a:lnTo>
                <a:lnTo>
                  <a:pt x="1066646" y="10109"/>
                </a:lnTo>
                <a:lnTo>
                  <a:pt x="1080081" y="10109"/>
                </a:lnTo>
                <a:lnTo>
                  <a:pt x="1070037" y="0"/>
                </a:lnTo>
                <a:close/>
              </a:path>
              <a:path w="2140584" h="2140584">
                <a:moveTo>
                  <a:pt x="1069953" y="2099621"/>
                </a:moveTo>
                <a:lnTo>
                  <a:pt x="1059915" y="2109724"/>
                </a:lnTo>
                <a:lnTo>
                  <a:pt x="1080120" y="2109724"/>
                </a:lnTo>
                <a:lnTo>
                  <a:pt x="1069953" y="2099621"/>
                </a:lnTo>
                <a:close/>
              </a:path>
              <a:path w="2140584" h="2140584">
                <a:moveTo>
                  <a:pt x="1080081" y="10109"/>
                </a:moveTo>
                <a:lnTo>
                  <a:pt x="1073389" y="10109"/>
                </a:lnTo>
                <a:lnTo>
                  <a:pt x="1070039" y="13480"/>
                </a:lnTo>
                <a:lnTo>
                  <a:pt x="2113049" y="1049858"/>
                </a:lnTo>
                <a:lnTo>
                  <a:pt x="1069953" y="2099621"/>
                </a:lnTo>
                <a:lnTo>
                  <a:pt x="1080120" y="2109724"/>
                </a:lnTo>
                <a:lnTo>
                  <a:pt x="1100456" y="2109724"/>
                </a:lnTo>
                <a:lnTo>
                  <a:pt x="2139986" y="1076794"/>
                </a:lnTo>
                <a:lnTo>
                  <a:pt x="1080081" y="10109"/>
                </a:lnTo>
                <a:close/>
              </a:path>
              <a:path w="2140584" h="2140584">
                <a:moveTo>
                  <a:pt x="20204" y="1056551"/>
                </a:moveTo>
                <a:lnTo>
                  <a:pt x="20204" y="1070025"/>
                </a:lnTo>
                <a:lnTo>
                  <a:pt x="26939" y="1063244"/>
                </a:lnTo>
                <a:lnTo>
                  <a:pt x="20204" y="1056551"/>
                </a:lnTo>
                <a:close/>
              </a:path>
              <a:path w="2140584" h="2140584">
                <a:moveTo>
                  <a:pt x="26941" y="1063245"/>
                </a:moveTo>
                <a:lnTo>
                  <a:pt x="20204" y="1070025"/>
                </a:lnTo>
                <a:lnTo>
                  <a:pt x="33765" y="1070025"/>
                </a:lnTo>
                <a:lnTo>
                  <a:pt x="26941" y="1063245"/>
                </a:lnTo>
                <a:close/>
              </a:path>
              <a:path w="2140584" h="2140584">
                <a:moveTo>
                  <a:pt x="33593" y="1056551"/>
                </a:moveTo>
                <a:lnTo>
                  <a:pt x="20204" y="1056551"/>
                </a:lnTo>
                <a:lnTo>
                  <a:pt x="26942" y="1063244"/>
                </a:lnTo>
                <a:lnTo>
                  <a:pt x="33593" y="1056551"/>
                </a:lnTo>
                <a:close/>
              </a:path>
              <a:path w="2140584" h="2140584">
                <a:moveTo>
                  <a:pt x="1073389" y="10109"/>
                </a:moveTo>
                <a:lnTo>
                  <a:pt x="1066646" y="10109"/>
                </a:lnTo>
                <a:lnTo>
                  <a:pt x="1070039" y="13480"/>
                </a:lnTo>
                <a:lnTo>
                  <a:pt x="1073389" y="10109"/>
                </a:lnTo>
                <a:close/>
              </a:path>
            </a:pathLst>
          </a:custGeom>
          <a:solidFill>
            <a:srgbClr val="53A631"/>
          </a:solidFill>
        </p:spPr>
        <p:txBody>
          <a:bodyPr wrap="square" lIns="0" tIns="0" rIns="0" bIns="0" rtlCol="0"/>
          <a:lstStyle/>
          <a:p>
            <a:pPr marL="0" marR="0" lvl="0" indent="0" algn="l" defTabSz="796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9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Losange 33"/>
          <p:cNvSpPr/>
          <p:nvPr/>
        </p:nvSpPr>
        <p:spPr>
          <a:xfrm>
            <a:off x="10751292" y="3568774"/>
            <a:ext cx="1717026" cy="1653446"/>
          </a:xfrm>
          <a:prstGeom prst="diamond">
            <a:avLst/>
          </a:prstGeom>
          <a:blipFill dpi="0" rotWithShape="1">
            <a:blip r:embed="rId10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96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9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Losange 34"/>
          <p:cNvSpPr/>
          <p:nvPr/>
        </p:nvSpPr>
        <p:spPr>
          <a:xfrm>
            <a:off x="10729721" y="2051621"/>
            <a:ext cx="1717026" cy="1713535"/>
          </a:xfrm>
          <a:prstGeom prst="diamond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96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9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object 6"/>
          <p:cNvSpPr/>
          <p:nvPr/>
        </p:nvSpPr>
        <p:spPr>
          <a:xfrm>
            <a:off x="10604474" y="5145809"/>
            <a:ext cx="2013601" cy="2013601"/>
          </a:xfrm>
          <a:custGeom>
            <a:avLst/>
            <a:gdLst/>
            <a:ahLst/>
            <a:cxnLst/>
            <a:rect l="l" t="t" r="r" b="b"/>
            <a:pathLst>
              <a:path w="2140585" h="2140584">
                <a:moveTo>
                  <a:pt x="1070037" y="0"/>
                </a:moveTo>
                <a:lnTo>
                  <a:pt x="0" y="1063245"/>
                </a:lnTo>
                <a:lnTo>
                  <a:pt x="1069948" y="2140038"/>
                </a:lnTo>
                <a:lnTo>
                  <a:pt x="1100456" y="2109724"/>
                </a:lnTo>
                <a:lnTo>
                  <a:pt x="1059915" y="2109724"/>
                </a:lnTo>
                <a:lnTo>
                  <a:pt x="1069953" y="2099621"/>
                </a:lnTo>
                <a:lnTo>
                  <a:pt x="33765" y="1070025"/>
                </a:lnTo>
                <a:lnTo>
                  <a:pt x="20204" y="1070025"/>
                </a:lnTo>
                <a:lnTo>
                  <a:pt x="20204" y="1056551"/>
                </a:lnTo>
                <a:lnTo>
                  <a:pt x="33593" y="1056551"/>
                </a:lnTo>
                <a:lnTo>
                  <a:pt x="1070039" y="13480"/>
                </a:lnTo>
                <a:lnTo>
                  <a:pt x="1066646" y="10109"/>
                </a:lnTo>
                <a:lnTo>
                  <a:pt x="1080081" y="10109"/>
                </a:lnTo>
                <a:lnTo>
                  <a:pt x="1070037" y="0"/>
                </a:lnTo>
                <a:close/>
              </a:path>
              <a:path w="2140585" h="2140584">
                <a:moveTo>
                  <a:pt x="1069953" y="2099621"/>
                </a:moveTo>
                <a:lnTo>
                  <a:pt x="1059915" y="2109724"/>
                </a:lnTo>
                <a:lnTo>
                  <a:pt x="1080120" y="2109724"/>
                </a:lnTo>
                <a:lnTo>
                  <a:pt x="1069953" y="2099621"/>
                </a:lnTo>
                <a:close/>
              </a:path>
              <a:path w="2140585" h="2140584">
                <a:moveTo>
                  <a:pt x="1080081" y="10109"/>
                </a:moveTo>
                <a:lnTo>
                  <a:pt x="1073389" y="10109"/>
                </a:lnTo>
                <a:lnTo>
                  <a:pt x="1070039" y="13480"/>
                </a:lnTo>
                <a:lnTo>
                  <a:pt x="2113049" y="1049858"/>
                </a:lnTo>
                <a:lnTo>
                  <a:pt x="1069953" y="2099621"/>
                </a:lnTo>
                <a:lnTo>
                  <a:pt x="1080120" y="2109724"/>
                </a:lnTo>
                <a:lnTo>
                  <a:pt x="1100456" y="2109724"/>
                </a:lnTo>
                <a:lnTo>
                  <a:pt x="2139986" y="1076794"/>
                </a:lnTo>
                <a:lnTo>
                  <a:pt x="1080081" y="10109"/>
                </a:lnTo>
                <a:close/>
              </a:path>
              <a:path w="2140585" h="2140584">
                <a:moveTo>
                  <a:pt x="20204" y="1056551"/>
                </a:moveTo>
                <a:lnTo>
                  <a:pt x="20204" y="1070025"/>
                </a:lnTo>
                <a:lnTo>
                  <a:pt x="26939" y="1063244"/>
                </a:lnTo>
                <a:lnTo>
                  <a:pt x="20204" y="1056551"/>
                </a:lnTo>
                <a:close/>
              </a:path>
              <a:path w="2140585" h="2140584">
                <a:moveTo>
                  <a:pt x="26941" y="1063245"/>
                </a:moveTo>
                <a:lnTo>
                  <a:pt x="20204" y="1070025"/>
                </a:lnTo>
                <a:lnTo>
                  <a:pt x="33765" y="1070025"/>
                </a:lnTo>
                <a:lnTo>
                  <a:pt x="26941" y="1063245"/>
                </a:lnTo>
                <a:close/>
              </a:path>
              <a:path w="2140585" h="2140584">
                <a:moveTo>
                  <a:pt x="33593" y="1056551"/>
                </a:moveTo>
                <a:lnTo>
                  <a:pt x="20204" y="1056551"/>
                </a:lnTo>
                <a:lnTo>
                  <a:pt x="26942" y="1063244"/>
                </a:lnTo>
                <a:lnTo>
                  <a:pt x="33593" y="1056551"/>
                </a:lnTo>
                <a:close/>
              </a:path>
              <a:path w="2140585" h="2140584">
                <a:moveTo>
                  <a:pt x="1073389" y="10109"/>
                </a:moveTo>
                <a:lnTo>
                  <a:pt x="1066646" y="10109"/>
                </a:lnTo>
                <a:lnTo>
                  <a:pt x="1070039" y="13480"/>
                </a:lnTo>
                <a:lnTo>
                  <a:pt x="1073389" y="10109"/>
                </a:lnTo>
                <a:close/>
              </a:path>
            </a:pathLst>
          </a:custGeom>
          <a:solidFill>
            <a:srgbClr val="53A631"/>
          </a:solidFill>
        </p:spPr>
        <p:txBody>
          <a:bodyPr wrap="square" lIns="0" tIns="0" rIns="0" bIns="0" rtlCol="0"/>
          <a:lstStyle/>
          <a:p>
            <a:pPr marL="0" marR="0" lvl="0" indent="0" algn="l" defTabSz="796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9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Losange 36"/>
          <p:cNvSpPr/>
          <p:nvPr/>
        </p:nvSpPr>
        <p:spPr>
          <a:xfrm>
            <a:off x="10752761" y="5319302"/>
            <a:ext cx="1717026" cy="1653446"/>
          </a:xfrm>
          <a:prstGeom prst="diamond">
            <a:avLst/>
          </a:prstGeom>
          <a:blipFill dpi="0" rotWithShape="1">
            <a:blip r:embed="rId1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96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9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011701"/>
              </p:ext>
            </p:extLst>
          </p:nvPr>
        </p:nvGraphicFramePr>
        <p:xfrm>
          <a:off x="234127" y="3105506"/>
          <a:ext cx="4988473" cy="35787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1625">
                  <a:extLst>
                    <a:ext uri="{9D8B030D-6E8A-4147-A177-3AD203B41FA5}">
                      <a16:colId xmlns:a16="http://schemas.microsoft.com/office/drawing/2014/main" xmlns="" val="3848242323"/>
                    </a:ext>
                  </a:extLst>
                </a:gridCol>
                <a:gridCol w="3416848">
                  <a:extLst>
                    <a:ext uri="{9D8B030D-6E8A-4147-A177-3AD203B41FA5}">
                      <a16:colId xmlns:a16="http://schemas.microsoft.com/office/drawing/2014/main" xmlns="" val="2935120956"/>
                    </a:ext>
                  </a:extLst>
                </a:gridCol>
              </a:tblGrid>
              <a:tr h="880455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>
                          <a:effectLst/>
                        </a:rPr>
                        <a:t>Culture</a:t>
                      </a:r>
                      <a:endParaRPr lang="fr-FR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</a:rPr>
                        <a:t> 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 smtClean="0">
                          <a:effectLst/>
                        </a:rPr>
                        <a:t>Superficie (ha)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3782962367"/>
                  </a:ext>
                </a:extLst>
              </a:tr>
              <a:tr h="3532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u="sng" dirty="0">
                          <a:effectLst/>
                        </a:rPr>
                        <a:t> CEREALES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1" u="none" strike="noStrike" dirty="0" smtClean="0">
                          <a:effectLst/>
                        </a:rPr>
                        <a:t>-</a:t>
                      </a:r>
                      <a:r>
                        <a:rPr lang="fr-FR" sz="1600" u="none" strike="noStrike" dirty="0">
                          <a:effectLst/>
                        </a:rPr>
                        <a:t> 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xmlns="" val="1183234535"/>
                  </a:ext>
                </a:extLst>
              </a:tr>
              <a:tr h="3260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u="sng" dirty="0">
                          <a:effectLst/>
                        </a:rPr>
                        <a:t>MARAICHAGE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u="sng" dirty="0">
                          <a:solidFill>
                            <a:srgbClr val="C00000"/>
                          </a:solidFill>
                          <a:effectLst/>
                        </a:rPr>
                        <a:t>12545</a:t>
                      </a:r>
                      <a:endParaRPr lang="fr-FR" sz="18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xmlns="" val="1733343036"/>
                  </a:ext>
                </a:extLst>
              </a:tr>
              <a:tr h="3559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FRUITS ROUGES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u="sng" dirty="0">
                          <a:effectLst/>
                        </a:rPr>
                        <a:t>3358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xmlns="" val="1838400394"/>
                  </a:ext>
                </a:extLst>
              </a:tr>
              <a:tr h="3260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u="sng" dirty="0">
                          <a:effectLst/>
                        </a:rPr>
                        <a:t>ARBORICULTURE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u="none" strike="noStrike" dirty="0">
                          <a:effectLst/>
                        </a:rPr>
                        <a:t> 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xmlns="" val="3264897395"/>
                  </a:ext>
                </a:extLst>
              </a:tr>
              <a:tr h="3260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u="sng">
                          <a:effectLst/>
                        </a:rPr>
                        <a:t>AGRUMES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u="dbl" dirty="0">
                          <a:effectLst/>
                        </a:rPr>
                        <a:t>690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xmlns="" val="2088943098"/>
                  </a:ext>
                </a:extLst>
              </a:tr>
              <a:tr h="4103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u="sng">
                          <a:effectLst/>
                        </a:rPr>
                        <a:t>OLIVIER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u="dbl" dirty="0">
                          <a:effectLst/>
                        </a:rPr>
                        <a:t>544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xmlns="" val="3482012276"/>
                  </a:ext>
                </a:extLst>
              </a:tr>
              <a:tr h="3260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u="sng" dirty="0">
                          <a:effectLst/>
                        </a:rPr>
                        <a:t>BANANIER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u="dbl" dirty="0">
                          <a:effectLst/>
                        </a:rPr>
                        <a:t>550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xmlns="" val="4249618681"/>
                  </a:ext>
                </a:extLst>
              </a:tr>
              <a:tr h="1630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u="sng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17687</a:t>
                      </a:r>
                      <a:r>
                        <a:rPr lang="fr-FR" sz="1600" u="sng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endParaRPr lang="fr-FR" sz="1600" u="sng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xmlns="" val="1225125419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178148" y="1836478"/>
            <a:ext cx="660085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-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-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-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-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-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-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-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-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-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457200" algn="l"/>
              </a:tabLst>
              <a:defRPr/>
            </a:pPr>
            <a:r>
              <a:rPr kumimoji="0" lang="fr-FR" altLang="zh-CN" sz="16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EMBLAVEMENT</a:t>
            </a:r>
            <a:r>
              <a:rPr kumimoji="0" lang="fr-FR" altLang="zh-CN" sz="1600" b="1" i="0" u="sng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</a:t>
            </a:r>
            <a:r>
              <a:rPr kumimoji="0" lang="fr-FR" altLang="zh-CN" sz="16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 LA CAMPAGNE   2022/2023</a:t>
            </a:r>
            <a:endParaRPr kumimoji="0" lang="fr-FR" altLang="zh-CN" sz="105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457200" algn="l"/>
              </a:tabLst>
              <a:defRPr/>
            </a:pPr>
            <a:endParaRPr kumimoji="0" lang="fr-FR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4" name="Tableau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468472"/>
              </p:ext>
            </p:extLst>
          </p:nvPr>
        </p:nvGraphicFramePr>
        <p:xfrm>
          <a:off x="5370889" y="3119777"/>
          <a:ext cx="5125944" cy="3592342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14620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387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664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Culture</a:t>
                      </a:r>
                      <a:endParaRPr lang="fr-FR" sz="1400" b="1" i="0" u="none" strike="noStrike" kern="1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239D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dirty="0" smtClean="0">
                          <a:effectLst/>
                        </a:rPr>
                        <a:t>Superficie (ha)</a:t>
                      </a:r>
                      <a:endParaRPr lang="fr-FR" sz="20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239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49">
                <a:tc>
                  <a:txBody>
                    <a:bodyPr/>
                    <a:lstStyle/>
                    <a:p>
                      <a:pPr marL="0" algn="ctr" defTabSz="1141730" rtl="0" eaLnBrk="1" fontAlgn="ctr" latinLnBrk="0" hangingPunct="1"/>
                      <a:r>
                        <a:rPr lang="fr-FR" sz="1400" u="none" strike="noStrike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Céréales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41730" rtl="0" eaLnBrk="1" fontAlgn="ctr" latinLnBrk="0" hangingPunct="1"/>
                      <a:r>
                        <a:rPr lang="fr-FR" sz="1400" u="none" strike="noStrike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58</a:t>
                      </a:r>
                      <a:endParaRPr lang="fr-FR" sz="1400" b="1" i="0" u="none" strike="noStrike" kern="120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49">
                <a:tc>
                  <a:txBody>
                    <a:bodyPr/>
                    <a:lstStyle/>
                    <a:p>
                      <a:pPr marL="0" algn="ctr" defTabSz="1141730" rtl="0" eaLnBrk="1" fontAlgn="ctr" latinLnBrk="0" hangingPunct="1"/>
                      <a:r>
                        <a:rPr lang="fr-FR" sz="1400" u="none" strike="noStrike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Fourrages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41730" rtl="0" eaLnBrk="1" fontAlgn="ctr" latinLnBrk="0" hangingPunct="1"/>
                      <a:r>
                        <a:rPr lang="fr-FR" sz="1400" u="none" strike="noStrike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522</a:t>
                      </a:r>
                      <a:endParaRPr lang="fr-FR" sz="1400" b="1" i="0" u="none" strike="noStrike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7649">
                <a:tc>
                  <a:txBody>
                    <a:bodyPr/>
                    <a:lstStyle/>
                    <a:p>
                      <a:pPr marL="0" algn="ctr" defTabSz="1141730" rtl="0" eaLnBrk="1" fontAlgn="ctr" latinLnBrk="0" hangingPunct="1"/>
                      <a:r>
                        <a:rPr lang="fr-FR" sz="1400" u="none" strike="noStrike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Arboriculture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41730" rtl="0" eaLnBrk="1" fontAlgn="ctr" latinLnBrk="0" hangingPunct="1"/>
                      <a:r>
                        <a:rPr lang="fr-FR" sz="1400" u="none" strike="noStrike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192   </a:t>
                      </a:r>
                      <a:endParaRPr lang="fr-FR" sz="1400" b="1" i="0" u="none" strike="noStrike" kern="120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7649">
                <a:tc>
                  <a:txBody>
                    <a:bodyPr/>
                    <a:lstStyle/>
                    <a:p>
                      <a:pPr marL="0" algn="ctr" defTabSz="1141730" rtl="0" eaLnBrk="1" fontAlgn="ctr" latinLnBrk="0" hangingPunct="1"/>
                      <a:r>
                        <a:rPr lang="fr-FR" sz="1400" u="none" strike="noStrike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Maraichage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41730" rtl="0" eaLnBrk="1" fontAlgn="ctr" latinLnBrk="0" hangingPunct="1"/>
                      <a:r>
                        <a:rPr lang="fr-FR" sz="1400" u="none" strike="noStrike" kern="120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 </a:t>
                      </a:r>
                      <a:r>
                        <a:rPr lang="fr-FR" sz="1400" u="none" strike="noStrike" kern="120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226   </a:t>
                      </a:r>
                      <a:endParaRPr lang="fr-FR" sz="1400" b="1" i="0" u="none" strike="noStrike" kern="120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7649">
                <a:tc>
                  <a:txBody>
                    <a:bodyPr/>
                    <a:lstStyle/>
                    <a:p>
                      <a:pPr marL="0" algn="ctr" defTabSz="1141730" rtl="0" eaLnBrk="1" fontAlgn="ctr" latinLnBrk="0" hangingPunct="1"/>
                      <a:r>
                        <a:rPr lang="fr-FR" sz="1400" u="none" strike="noStrike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Divers</a:t>
                      </a:r>
                      <a:endParaRPr lang="fr-FR" sz="1400" b="0" i="0" u="none" strike="noStrike" kern="120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41730" rtl="0" eaLnBrk="1" fontAlgn="ctr" latinLnBrk="0" hangingPunct="1"/>
                      <a:r>
                        <a:rPr lang="fr-FR" sz="1400" u="none" strike="noStrike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1 276   </a:t>
                      </a:r>
                      <a:endParaRPr lang="fr-FR" sz="1400" b="1" i="0" u="none" strike="noStrike" kern="120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7649">
                <a:tc>
                  <a:txBody>
                    <a:bodyPr/>
                    <a:lstStyle/>
                    <a:p>
                      <a:pPr marL="0" algn="ctr" defTabSz="1141730" rtl="0" eaLnBrk="1" fontAlgn="ctr" latinLnBrk="0" hangingPunct="1"/>
                      <a:r>
                        <a:rPr lang="fr-FR" sz="1400" u="none" strike="noStrike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 </a:t>
                      </a:r>
                      <a:endParaRPr lang="fr-FR" sz="1400" b="0" i="0" u="none" strike="noStrike" kern="1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41730" rtl="0" eaLnBrk="1" fontAlgn="ctr" latinLnBrk="0" hangingPunct="1"/>
                      <a:r>
                        <a:rPr lang="fr-FR" sz="1400" b="1" u="sng" strike="noStrike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5274</a:t>
                      </a:r>
                      <a:endParaRPr lang="fr-FR" sz="1400" b="1" i="0" u="sng" strike="noStrike" kern="12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3" name="ZoneTexte 12"/>
          <p:cNvSpPr txBox="1"/>
          <p:nvPr/>
        </p:nvSpPr>
        <p:spPr>
          <a:xfrm>
            <a:off x="1116480" y="2364022"/>
            <a:ext cx="2295981" cy="46166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MA" sz="2400" b="1" dirty="0" smtClean="0"/>
              <a:t>Zone </a:t>
            </a:r>
            <a:r>
              <a:rPr lang="fr-MA" sz="2400" b="1" dirty="0" err="1" smtClean="0"/>
              <a:t>Chtouka</a:t>
            </a:r>
            <a:endParaRPr lang="en-US" sz="2400" b="1" dirty="0"/>
          </a:p>
        </p:txBody>
      </p:sp>
      <p:sp>
        <p:nvSpPr>
          <p:cNvPr id="26" name="ZoneTexte 25"/>
          <p:cNvSpPr txBox="1"/>
          <p:nvPr/>
        </p:nvSpPr>
        <p:spPr>
          <a:xfrm>
            <a:off x="6482201" y="2411893"/>
            <a:ext cx="3454233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MA" sz="2400" b="1" dirty="0" smtClean="0"/>
              <a:t>Périmètre Massa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92185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xmlns="" id="{0E6CC10F-2A0A-2DCC-5842-2CAF15783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831" y="7133201"/>
            <a:ext cx="431301" cy="199285"/>
          </a:xfrm>
        </p:spPr>
        <p:txBody>
          <a:bodyPr/>
          <a:lstStyle/>
          <a:p>
            <a:pPr defTabSz="986798">
              <a:defRPr/>
            </a:pPr>
            <a:fld id="{69275C0F-397B-42F0-8A06-94A1A011FBAC}" type="slidenum">
              <a:rPr lang="en-US" sz="1295">
                <a:solidFill>
                  <a:prstClr val="white">
                    <a:tint val="75000"/>
                  </a:prstClr>
                </a:solidFill>
                <a:cs typeface="+mn-cs"/>
              </a:rPr>
              <a:pPr defTabSz="986798">
                <a:defRPr/>
              </a:pPr>
              <a:t>5</a:t>
            </a:fld>
            <a:endParaRPr lang="en-US" sz="1295">
              <a:solidFill>
                <a:prstClr val="white">
                  <a:tint val="75000"/>
                </a:prstClr>
              </a:solidFill>
              <a:cs typeface="+mn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7AD91434-1C33-046B-4A12-5A582528B2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7" t="51363" r="72952" b="6797"/>
          <a:stretch/>
        </p:blipFill>
        <p:spPr>
          <a:xfrm>
            <a:off x="676105" y="4048697"/>
            <a:ext cx="2873599" cy="3084503"/>
          </a:xfrm>
          <a:prstGeom prst="rect">
            <a:avLst/>
          </a:prstGeom>
        </p:spPr>
      </p:pic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xmlns="" id="{C58B3040-8CF7-0CAD-AFFD-64B4A750BF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740809"/>
              </p:ext>
            </p:extLst>
          </p:nvPr>
        </p:nvGraphicFramePr>
        <p:xfrm>
          <a:off x="624989" y="2310078"/>
          <a:ext cx="5800644" cy="99061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0278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727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54795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sz="16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Productions 22-23</a:t>
                      </a:r>
                      <a:endParaRPr lang="ar-MA" sz="1600" b="1" kern="1200" dirty="0">
                        <a:solidFill>
                          <a:prstClr val="black"/>
                        </a:solidFill>
                        <a:latin typeface="Acrom ExtraBold" panose="00000900000000000000"/>
                        <a:ea typeface="+mn-ea"/>
                        <a:cs typeface="+mn-cs"/>
                      </a:endParaRPr>
                    </a:p>
                  </a:txBody>
                  <a:tcPr marL="77700" marR="38850" marT="77700" marB="77700" anchor="ctr">
                    <a:solidFill>
                      <a:srgbClr val="2CA44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fr-FR" sz="16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Exportations Aout 2023</a:t>
                      </a:r>
                    </a:p>
                  </a:txBody>
                  <a:tcPr marL="77700" marR="103728" marT="0" marB="0" anchor="ctr">
                    <a:solidFill>
                      <a:srgbClr val="76B72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2798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fr-FR" sz="16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402.000 T</a:t>
                      </a:r>
                    </a:p>
                  </a:txBody>
                  <a:tcPr marL="77700" marR="38850" marT="77700" marB="77700" anchor="ctr">
                    <a:solidFill>
                      <a:srgbClr val="C9E9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ct val="115000"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sz="16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314.000 T</a:t>
                      </a:r>
                      <a:endParaRPr lang="ar-MA" sz="1600" b="1" kern="1200" dirty="0">
                        <a:solidFill>
                          <a:prstClr val="black"/>
                        </a:solidFill>
                        <a:latin typeface="Acrom ExtraBold" panose="00000900000000000000"/>
                        <a:ea typeface="+mn-ea"/>
                        <a:cs typeface="+mn-cs"/>
                      </a:endParaRPr>
                    </a:p>
                  </a:txBody>
                  <a:tcPr marL="77700" marR="0" marT="0" marB="0" anchor="ctr">
                    <a:solidFill>
                      <a:srgbClr val="DDED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Rectangle : avec coins arrondis en haut 11">
            <a:extLst>
              <a:ext uri="{FF2B5EF4-FFF2-40B4-BE49-F238E27FC236}">
                <a16:creationId xmlns:a16="http://schemas.microsoft.com/office/drawing/2014/main" xmlns="" id="{839765F5-414D-3D99-449A-EAA0A9AFA6E4}"/>
              </a:ext>
            </a:extLst>
          </p:cNvPr>
          <p:cNvSpPr/>
          <p:nvPr/>
        </p:nvSpPr>
        <p:spPr>
          <a:xfrm flipH="1">
            <a:off x="607618" y="1904388"/>
            <a:ext cx="2847881" cy="388500"/>
          </a:xfrm>
          <a:prstGeom prst="round1Rect">
            <a:avLst>
              <a:gd name="adj" fmla="val 50000"/>
            </a:avLst>
          </a:prstGeom>
          <a:solidFill>
            <a:srgbClr val="F088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271950" rtlCol="0" anchor="ctr"/>
          <a:lstStyle/>
          <a:p>
            <a:pPr>
              <a:defRPr/>
            </a:pPr>
            <a:r>
              <a:rPr lang="en-US" sz="1511" b="1" dirty="0">
                <a:solidFill>
                  <a:schemeClr val="tx1"/>
                </a:solidFill>
                <a:latin typeface="Acrom ExtraBold" panose="00000900000000000000"/>
              </a:rPr>
              <a:t>Agrumes</a:t>
            </a:r>
            <a:endParaRPr lang="fr-FR" sz="1511" b="1" dirty="0">
              <a:solidFill>
                <a:schemeClr val="tx1"/>
              </a:solidFill>
              <a:latin typeface="Acrom ExtraBold" panose="00000900000000000000"/>
            </a:endParaRP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xmlns="" id="{180C7A9E-7FC3-A210-A52C-C0657E59DDF5}"/>
              </a:ext>
            </a:extLst>
          </p:cNvPr>
          <p:cNvGrpSpPr/>
          <p:nvPr/>
        </p:nvGrpSpPr>
        <p:grpSpPr>
          <a:xfrm flipH="1">
            <a:off x="621706" y="3266276"/>
            <a:ext cx="5841555" cy="428653"/>
            <a:chOff x="1598062" y="3926135"/>
            <a:chExt cx="10452705" cy="529987"/>
          </a:xfrm>
        </p:grpSpPr>
        <p:sp>
          <p:nvSpPr>
            <p:cNvPr id="7" name="Rectangle : avec coins arrondis en haut 11">
              <a:extLst>
                <a:ext uri="{FF2B5EF4-FFF2-40B4-BE49-F238E27FC236}">
                  <a16:creationId xmlns:a16="http://schemas.microsoft.com/office/drawing/2014/main" xmlns="" id="{CC3CD7E8-A33D-0D8A-9D92-8ADC64146238}"/>
                </a:ext>
              </a:extLst>
            </p:cNvPr>
            <p:cNvSpPr/>
            <p:nvPr/>
          </p:nvSpPr>
          <p:spPr>
            <a:xfrm flipH="1" flipV="1">
              <a:off x="1598062" y="3939460"/>
              <a:ext cx="5382000" cy="516662"/>
            </a:xfrm>
            <a:prstGeom prst="round1Rect">
              <a:avLst>
                <a:gd name="adj" fmla="val 50000"/>
              </a:avLst>
            </a:prstGeom>
            <a:solidFill>
              <a:srgbClr val="A2BC3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Ins="271950" rtlCol="0" anchor="ctr"/>
            <a:lstStyle/>
            <a:p>
              <a:pPr algn="r" defTabSz="986798">
                <a:defRPr/>
              </a:pPr>
              <a:endParaRPr lang="fr-FR" sz="2158" dirty="0">
                <a:solidFill>
                  <a:prstClr val="white"/>
                </a:solidFill>
                <a:latin typeface="Hacen Liner XXL" panose="02000000000000000000" pitchFamily="2" charset="-78"/>
                <a:cs typeface="Hacen Liner XXL" panose="02000000000000000000" pitchFamily="2" charset="-78"/>
              </a:endParaRPr>
            </a:p>
          </p:txBody>
        </p:sp>
        <p:sp>
          <p:nvSpPr>
            <p:cNvPr id="8" name="Rectangle : avec coins arrondis en haut 11">
              <a:extLst>
                <a:ext uri="{FF2B5EF4-FFF2-40B4-BE49-F238E27FC236}">
                  <a16:creationId xmlns:a16="http://schemas.microsoft.com/office/drawing/2014/main" xmlns="" id="{6377BBD6-833B-E25D-F9C6-00113CFA441B}"/>
                </a:ext>
              </a:extLst>
            </p:cNvPr>
            <p:cNvSpPr/>
            <p:nvPr/>
          </p:nvSpPr>
          <p:spPr>
            <a:xfrm flipH="1" flipV="1">
              <a:off x="6794650" y="3939460"/>
              <a:ext cx="5205281" cy="516662"/>
            </a:xfrm>
            <a:prstGeom prst="rect">
              <a:avLst/>
            </a:prstGeom>
            <a:solidFill>
              <a:srgbClr val="64B33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Ins="271950" rtlCol="0" anchor="ctr"/>
            <a:lstStyle/>
            <a:p>
              <a:pPr algn="r" defTabSz="986798">
                <a:defRPr/>
              </a:pPr>
              <a:endParaRPr lang="fr-FR" sz="2158" dirty="0">
                <a:solidFill>
                  <a:prstClr val="white"/>
                </a:solidFill>
                <a:latin typeface="Hacen Liner XXL" panose="02000000000000000000" pitchFamily="2" charset="-78"/>
                <a:cs typeface="Hacen Liner XXL" panose="02000000000000000000" pitchFamily="2" charset="-78"/>
              </a:endParaRP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xmlns="" id="{54C9B846-8211-6419-126A-FACF70D5A020}"/>
                </a:ext>
              </a:extLst>
            </p:cNvPr>
            <p:cNvSpPr txBox="1"/>
            <p:nvPr/>
          </p:nvSpPr>
          <p:spPr>
            <a:xfrm>
              <a:off x="5193331" y="3926135"/>
              <a:ext cx="6857436" cy="479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ctr">
                <a:lnSpc>
                  <a:spcPct val="115000"/>
                </a:lnSpc>
                <a:defRPr/>
              </a:pPr>
              <a:r>
                <a:rPr lang="fr-FR" sz="1511" b="1" dirty="0">
                  <a:solidFill>
                    <a:prstClr val="black"/>
                  </a:solidFill>
                  <a:latin typeface="Acrom ExtraBold" panose="00000900000000000000"/>
                </a:rPr>
                <a:t> Unités de conditionnement</a:t>
              </a:r>
            </a:p>
          </p:txBody>
        </p:sp>
      </p:grpSp>
      <p:sp>
        <p:nvSpPr>
          <p:cNvPr id="11" name="Rectangle : avec coins arrondis en haut 11">
            <a:extLst>
              <a:ext uri="{FF2B5EF4-FFF2-40B4-BE49-F238E27FC236}">
                <a16:creationId xmlns:a16="http://schemas.microsoft.com/office/drawing/2014/main" xmlns="" id="{488840EF-FE93-3C90-1C7D-9B17413BB46B}"/>
              </a:ext>
            </a:extLst>
          </p:cNvPr>
          <p:cNvSpPr/>
          <p:nvPr/>
        </p:nvSpPr>
        <p:spPr>
          <a:xfrm flipH="1">
            <a:off x="6569481" y="1879472"/>
            <a:ext cx="4498846" cy="524701"/>
          </a:xfrm>
          <a:prstGeom prst="round1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271950" rtlCol="0" anchor="ctr"/>
          <a:lstStyle/>
          <a:p>
            <a:pPr>
              <a:buClrTx/>
              <a:defRPr/>
            </a:pPr>
            <a:r>
              <a:rPr lang="en-US" sz="1727" b="1" dirty="0">
                <a:solidFill>
                  <a:schemeClr val="tx1"/>
                </a:solidFill>
                <a:latin typeface="Acrom ExtraBold" panose="00000900000000000000"/>
              </a:rPr>
              <a:t>Maraichages (80% </a:t>
            </a:r>
            <a:r>
              <a:rPr lang="en-US" sz="1727" b="1" dirty="0" err="1" smtClean="0">
                <a:solidFill>
                  <a:schemeClr val="tx1"/>
                </a:solidFill>
                <a:latin typeface="Acrom ExtraBold" panose="00000900000000000000"/>
              </a:rPr>
              <a:t>chtouka</a:t>
            </a:r>
            <a:r>
              <a:rPr lang="ar-MA" sz="1727" b="1" dirty="0">
                <a:solidFill>
                  <a:schemeClr val="tx1"/>
                </a:solidFill>
                <a:latin typeface="Acrom ExtraBold" panose="00000900000000000000"/>
              </a:rPr>
              <a:t>(</a:t>
            </a:r>
            <a:endParaRPr lang="fr-FR" sz="1727" b="1" dirty="0">
              <a:solidFill>
                <a:schemeClr val="tx1"/>
              </a:solidFill>
              <a:latin typeface="Acrom ExtraBold" panose="0000090000000000000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3FA57E4F-F20E-2963-DB22-31E8DF6E24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759" t="4436" r="12384"/>
          <a:stretch>
            <a:fillRect/>
          </a:stretch>
        </p:blipFill>
        <p:spPr>
          <a:xfrm>
            <a:off x="1042908" y="6138671"/>
            <a:ext cx="453605" cy="37151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FCA9F535-7653-E52F-FFF3-17AC344471A4}"/>
              </a:ext>
            </a:extLst>
          </p:cNvPr>
          <p:cNvSpPr/>
          <p:nvPr/>
        </p:nvSpPr>
        <p:spPr>
          <a:xfrm>
            <a:off x="678423" y="5665126"/>
            <a:ext cx="1365101" cy="408105"/>
          </a:xfrm>
          <a:prstGeom prst="rect">
            <a:avLst/>
          </a:prstGeom>
          <a:solidFill>
            <a:srgbClr val="A47F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buClrTx/>
              <a:defRPr/>
            </a:pPr>
            <a:r>
              <a:rPr lang="en-US" sz="1295" b="1" dirty="0">
                <a:solidFill>
                  <a:schemeClr val="tx1"/>
                </a:solidFill>
                <a:latin typeface="Acrom ExtraBold" panose="00000900000000000000"/>
              </a:rPr>
              <a:t>Exportations       Agrumes</a:t>
            </a:r>
            <a:endParaRPr lang="fr-FR" sz="1295" b="1" dirty="0">
              <a:solidFill>
                <a:schemeClr val="tx1"/>
              </a:solidFill>
              <a:latin typeface="Acrom ExtraBold" panose="00000900000000000000"/>
            </a:endParaRPr>
          </a:p>
        </p:txBody>
      </p:sp>
      <p:pic>
        <p:nvPicPr>
          <p:cNvPr id="39" name="Image 38">
            <a:extLst>
              <a:ext uri="{FF2B5EF4-FFF2-40B4-BE49-F238E27FC236}">
                <a16:creationId xmlns:a16="http://schemas.microsoft.com/office/drawing/2014/main" xmlns="" id="{41EBE7BF-D423-447C-CDD1-3C14E5BFCF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21" t="49490" r="25633" b="6797"/>
          <a:stretch/>
        </p:blipFill>
        <p:spPr>
          <a:xfrm>
            <a:off x="6829822" y="3942578"/>
            <a:ext cx="2979520" cy="322256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EC6E4BF6-EF40-139E-D89E-AA66B9B3CF20}"/>
              </a:ext>
            </a:extLst>
          </p:cNvPr>
          <p:cNvSpPr/>
          <p:nvPr/>
        </p:nvSpPr>
        <p:spPr>
          <a:xfrm>
            <a:off x="2228804" y="5709953"/>
            <a:ext cx="1320900" cy="799247"/>
          </a:xfrm>
          <a:prstGeom prst="rect">
            <a:avLst/>
          </a:prstGeom>
          <a:solidFill>
            <a:srgbClr val="6149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295" b="1" dirty="0">
                <a:solidFill>
                  <a:schemeClr val="bg1"/>
                </a:solidFill>
                <a:latin typeface="Acrom ExtraBold" panose="00000900000000000000"/>
              </a:rPr>
              <a:t>1er</a:t>
            </a:r>
          </a:p>
          <a:p>
            <a:pPr algn="ctr">
              <a:defRPr/>
            </a:pPr>
            <a:r>
              <a:rPr lang="en-US" sz="1295" b="1" dirty="0">
                <a:solidFill>
                  <a:schemeClr val="bg1"/>
                </a:solidFill>
                <a:latin typeface="Acrom ExtraBold" panose="00000900000000000000"/>
              </a:rPr>
              <a:t>Fournisseur</a:t>
            </a:r>
          </a:p>
          <a:p>
            <a:pPr algn="ctr">
              <a:defRPr/>
            </a:pPr>
            <a:r>
              <a:rPr lang="en-US" sz="1295" b="1" dirty="0">
                <a:solidFill>
                  <a:schemeClr val="bg1"/>
                </a:solidFill>
                <a:latin typeface="Acrom ExtraBold" panose="00000900000000000000"/>
              </a:rPr>
              <a:t> du marché intérieur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166EAB7D-44F5-15C9-48F9-006BE441B890}"/>
              </a:ext>
            </a:extLst>
          </p:cNvPr>
          <p:cNvSpPr/>
          <p:nvPr/>
        </p:nvSpPr>
        <p:spPr>
          <a:xfrm>
            <a:off x="6872287" y="5644562"/>
            <a:ext cx="1320900" cy="466200"/>
          </a:xfrm>
          <a:prstGeom prst="rect">
            <a:avLst/>
          </a:prstGeom>
          <a:solidFill>
            <a:srgbClr val="0EAF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defRPr/>
            </a:pPr>
            <a:r>
              <a:rPr lang="en-US" sz="1295" b="1" dirty="0">
                <a:solidFill>
                  <a:schemeClr val="tx1"/>
                </a:solidFill>
                <a:latin typeface="Acrom ExtraBold" panose="00000900000000000000"/>
              </a:rPr>
              <a:t>Exportations Maraichages</a:t>
            </a:r>
            <a:endParaRPr lang="fr-FR" sz="1295" b="1" dirty="0">
              <a:solidFill>
                <a:schemeClr val="tx1"/>
              </a:solidFill>
              <a:latin typeface="Acrom ExtraBold" panose="00000900000000000000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xmlns="" id="{AA7C636E-AA9E-BC02-7267-EAA7EEB800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6723" y="6128175"/>
            <a:ext cx="513594" cy="387488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xmlns="" id="{CB2B6D96-B194-622D-53A3-2073F903F0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0317" y="6131088"/>
            <a:ext cx="311226" cy="43426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xmlns="" id="{11FA37B0-5F68-0A67-EACF-755663AC73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66827" y="6109575"/>
            <a:ext cx="287407" cy="401033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xmlns="" id="{A282CE64-5953-FE30-B015-9CCBB0B28B6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96511" y="6120054"/>
            <a:ext cx="338297" cy="366686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xmlns="" id="{5C5F060B-4F49-4723-36BF-B7A38B36F02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21335" y="6109575"/>
            <a:ext cx="467696" cy="418832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A836314C-03AC-AFD5-D61D-82FCE130013B}"/>
              </a:ext>
            </a:extLst>
          </p:cNvPr>
          <p:cNvSpPr/>
          <p:nvPr/>
        </p:nvSpPr>
        <p:spPr>
          <a:xfrm>
            <a:off x="8378467" y="5684827"/>
            <a:ext cx="1293354" cy="408105"/>
          </a:xfrm>
          <a:prstGeom prst="rect">
            <a:avLst/>
          </a:prstGeom>
          <a:solidFill>
            <a:srgbClr val="C097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buClrTx/>
              <a:defRPr/>
            </a:pPr>
            <a:r>
              <a:rPr lang="en-US" sz="1295" b="1" dirty="0">
                <a:solidFill>
                  <a:schemeClr val="tx1"/>
                </a:solidFill>
                <a:latin typeface="Acrom ExtraBold" panose="00000900000000000000"/>
              </a:rPr>
              <a:t>Exportations Tomate</a:t>
            </a:r>
            <a:endParaRPr lang="fr-FR" sz="1295" b="1" dirty="0">
              <a:solidFill>
                <a:schemeClr val="tx1"/>
              </a:solidFill>
              <a:latin typeface="Acrom ExtraBold" panose="00000900000000000000"/>
            </a:endParaRPr>
          </a:p>
        </p:txBody>
      </p:sp>
      <p:graphicFrame>
        <p:nvGraphicFramePr>
          <p:cNvPr id="22" name="Tableau 21">
            <a:extLst>
              <a:ext uri="{FF2B5EF4-FFF2-40B4-BE49-F238E27FC236}">
                <a16:creationId xmlns:a16="http://schemas.microsoft.com/office/drawing/2014/main" xmlns="" id="{5ACED2F5-17F2-4AF9-98F9-626673BA230F}"/>
              </a:ext>
            </a:extLst>
          </p:cNvPr>
          <p:cNvGraphicFramePr>
            <a:graphicFrameLocks noGrp="1"/>
          </p:cNvGraphicFramePr>
          <p:nvPr/>
        </p:nvGraphicFramePr>
        <p:xfrm>
          <a:off x="6540132" y="2325015"/>
          <a:ext cx="6193805" cy="99061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5556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381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54795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sz="16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Productions</a:t>
                      </a:r>
                      <a:endParaRPr lang="ar-MA" sz="1600" b="1" kern="1200" dirty="0">
                        <a:solidFill>
                          <a:prstClr val="black"/>
                        </a:solidFill>
                        <a:latin typeface="Acrom ExtraBold" panose="00000900000000000000"/>
                        <a:ea typeface="+mn-ea"/>
                        <a:cs typeface="+mn-cs"/>
                      </a:endParaRPr>
                    </a:p>
                  </a:txBody>
                  <a:tcPr marL="77700" marR="38850" marT="77700" marB="77700" anchor="ctr">
                    <a:solidFill>
                      <a:srgbClr val="2CA44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fr-FR" sz="16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Exportations Aout 2023</a:t>
                      </a:r>
                    </a:p>
                  </a:txBody>
                  <a:tcPr marL="77700" marR="103728" marT="0" marB="0" anchor="ctr">
                    <a:solidFill>
                      <a:srgbClr val="76B72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2798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fr-FR" sz="16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1.818.000 T</a:t>
                      </a:r>
                    </a:p>
                  </a:txBody>
                  <a:tcPr marL="77700" marR="38850" marT="77700" marB="77700" anchor="ctr">
                    <a:solidFill>
                      <a:srgbClr val="C9E9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ct val="115000"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sz="16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1.350.000 T</a:t>
                      </a:r>
                      <a:endParaRPr lang="ar-MA" sz="1600" b="1" kern="1200" dirty="0">
                        <a:solidFill>
                          <a:prstClr val="black"/>
                        </a:solidFill>
                        <a:latin typeface="Acrom ExtraBold" panose="00000900000000000000"/>
                        <a:ea typeface="+mn-ea"/>
                        <a:cs typeface="+mn-cs"/>
                      </a:endParaRPr>
                    </a:p>
                  </a:txBody>
                  <a:tcPr marL="77700" marR="0" marT="0" marB="0" anchor="ctr">
                    <a:solidFill>
                      <a:srgbClr val="DDED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pSp>
        <p:nvGrpSpPr>
          <p:cNvPr id="23" name="Groupe 22">
            <a:extLst>
              <a:ext uri="{FF2B5EF4-FFF2-40B4-BE49-F238E27FC236}">
                <a16:creationId xmlns:a16="http://schemas.microsoft.com/office/drawing/2014/main" xmlns="" id="{9624CAD2-B6CB-239F-7DA7-1228B7F76D3A}"/>
              </a:ext>
            </a:extLst>
          </p:cNvPr>
          <p:cNvGrpSpPr/>
          <p:nvPr/>
        </p:nvGrpSpPr>
        <p:grpSpPr>
          <a:xfrm flipH="1">
            <a:off x="6540131" y="3232985"/>
            <a:ext cx="6207585" cy="359714"/>
            <a:chOff x="1598062" y="3904903"/>
            <a:chExt cx="10451283" cy="593351"/>
          </a:xfrm>
        </p:grpSpPr>
        <p:sp>
          <p:nvSpPr>
            <p:cNvPr id="24" name="Rectangle : avec coins arrondis en haut 11">
              <a:extLst>
                <a:ext uri="{FF2B5EF4-FFF2-40B4-BE49-F238E27FC236}">
                  <a16:creationId xmlns:a16="http://schemas.microsoft.com/office/drawing/2014/main" xmlns="" id="{BF86D0B3-F0C7-D613-85F9-EE9A71D30FED}"/>
                </a:ext>
              </a:extLst>
            </p:cNvPr>
            <p:cNvSpPr/>
            <p:nvPr/>
          </p:nvSpPr>
          <p:spPr>
            <a:xfrm flipH="1" flipV="1">
              <a:off x="1598062" y="3939460"/>
              <a:ext cx="5382000" cy="516662"/>
            </a:xfrm>
            <a:prstGeom prst="round1Rect">
              <a:avLst>
                <a:gd name="adj" fmla="val 50000"/>
              </a:avLst>
            </a:prstGeom>
            <a:solidFill>
              <a:srgbClr val="A2BC3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Ins="271950" rtlCol="0" anchor="ctr"/>
            <a:lstStyle/>
            <a:p>
              <a:pPr algn="r" defTabSz="986798">
                <a:defRPr/>
              </a:pPr>
              <a:endParaRPr lang="fr-FR" sz="2158" dirty="0">
                <a:solidFill>
                  <a:prstClr val="white"/>
                </a:solidFill>
                <a:latin typeface="Hacen Liner XXL" panose="02000000000000000000" pitchFamily="2" charset="-78"/>
                <a:cs typeface="Hacen Liner XXL" panose="02000000000000000000" pitchFamily="2" charset="-78"/>
              </a:endParaRPr>
            </a:p>
          </p:txBody>
        </p:sp>
        <p:sp>
          <p:nvSpPr>
            <p:cNvPr id="25" name="Rectangle : avec coins arrondis en haut 11">
              <a:extLst>
                <a:ext uri="{FF2B5EF4-FFF2-40B4-BE49-F238E27FC236}">
                  <a16:creationId xmlns:a16="http://schemas.microsoft.com/office/drawing/2014/main" xmlns="" id="{993D1640-617E-0B91-295F-53B72154AD18}"/>
                </a:ext>
              </a:extLst>
            </p:cNvPr>
            <p:cNvSpPr/>
            <p:nvPr/>
          </p:nvSpPr>
          <p:spPr>
            <a:xfrm flipH="1" flipV="1">
              <a:off x="6794650" y="3939460"/>
              <a:ext cx="5205281" cy="516662"/>
            </a:xfrm>
            <a:prstGeom prst="rect">
              <a:avLst/>
            </a:prstGeom>
            <a:solidFill>
              <a:srgbClr val="64B33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Ins="271950" rtlCol="0" anchor="ctr"/>
            <a:lstStyle/>
            <a:p>
              <a:pPr algn="r" defTabSz="986798">
                <a:defRPr/>
              </a:pPr>
              <a:endParaRPr lang="fr-FR" sz="2158" dirty="0">
                <a:solidFill>
                  <a:prstClr val="white"/>
                </a:solidFill>
                <a:latin typeface="Hacen Liner XXL" panose="02000000000000000000" pitchFamily="2" charset="-78"/>
                <a:cs typeface="Hacen Liner XXL" panose="02000000000000000000" pitchFamily="2" charset="-78"/>
              </a:endParaRPr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xmlns="" id="{540432FA-32DB-E6FE-0323-88F36F89EF13}"/>
                </a:ext>
              </a:extLst>
            </p:cNvPr>
            <p:cNvSpPr txBox="1"/>
            <p:nvPr/>
          </p:nvSpPr>
          <p:spPr>
            <a:xfrm>
              <a:off x="4425535" y="3904903"/>
              <a:ext cx="7623810" cy="593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ctr">
                <a:lnSpc>
                  <a:spcPct val="115000"/>
                </a:lnSpc>
                <a:defRPr/>
              </a:pPr>
              <a:r>
                <a:rPr lang="fr-FR" sz="1511" b="1" dirty="0">
                  <a:solidFill>
                    <a:prstClr val="black"/>
                  </a:solidFill>
                  <a:latin typeface="Acrom ExtraBold" panose="00000900000000000000"/>
                </a:rPr>
                <a:t>Unités de </a:t>
              </a:r>
              <a:r>
                <a:rPr lang="fr-FR" sz="1511" b="1" dirty="0" smtClean="0">
                  <a:solidFill>
                    <a:prstClr val="black"/>
                  </a:solidFill>
                  <a:latin typeface="Acrom ExtraBold" panose="00000900000000000000"/>
                </a:rPr>
                <a:t>conditionnement    </a:t>
              </a:r>
              <a:endParaRPr lang="fr-FR" sz="1511" b="1" dirty="0">
                <a:solidFill>
                  <a:prstClr val="black"/>
                </a:solidFill>
                <a:latin typeface="Acrom ExtraBold" panose="00000900000000000000"/>
              </a:endParaRPr>
            </a:p>
          </p:txBody>
        </p:sp>
      </p:grpSp>
      <p:sp>
        <p:nvSpPr>
          <p:cNvPr id="27" name="ZoneTexte 26">
            <a:extLst>
              <a:ext uri="{FF2B5EF4-FFF2-40B4-BE49-F238E27FC236}">
                <a16:creationId xmlns:a16="http://schemas.microsoft.com/office/drawing/2014/main" xmlns="" id="{B9FEA83C-F462-FE17-23ED-C89B9C98B066}"/>
              </a:ext>
            </a:extLst>
          </p:cNvPr>
          <p:cNvSpPr txBox="1"/>
          <p:nvPr/>
        </p:nvSpPr>
        <p:spPr>
          <a:xfrm flipH="1">
            <a:off x="3648073" y="3216909"/>
            <a:ext cx="2073518" cy="324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6798">
              <a:defRPr/>
            </a:pPr>
            <a:r>
              <a:rPr lang="fr-FR" sz="1511" b="1" dirty="0">
                <a:solidFill>
                  <a:prstClr val="white"/>
                </a:solidFill>
                <a:latin typeface="Acrom Medium" panose="00000600000000000000" pitchFamily="50" charset="0"/>
              </a:rPr>
              <a:t>             </a:t>
            </a:r>
            <a:r>
              <a:rPr lang="fr-FR" sz="1511" b="1" dirty="0" smtClean="0">
                <a:solidFill>
                  <a:prstClr val="white"/>
                </a:solidFill>
                <a:latin typeface="Acrom Medium" panose="00000600000000000000" pitchFamily="50" charset="0"/>
              </a:rPr>
              <a:t>26</a:t>
            </a:r>
            <a:endParaRPr lang="fr-FR" sz="1511" b="1" dirty="0">
              <a:solidFill>
                <a:prstClr val="white"/>
              </a:solidFill>
              <a:latin typeface="Acrom Medium" panose="00000600000000000000" pitchFamily="50" charset="0"/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xmlns="" id="{BE827DD1-E8E7-7E1F-833D-60BC62CAA17D}"/>
              </a:ext>
            </a:extLst>
          </p:cNvPr>
          <p:cNvSpPr txBox="1"/>
          <p:nvPr/>
        </p:nvSpPr>
        <p:spPr>
          <a:xfrm flipH="1">
            <a:off x="9692555" y="3240166"/>
            <a:ext cx="2381547" cy="324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86798">
              <a:defRPr/>
            </a:pPr>
            <a:r>
              <a:rPr lang="fr-FR" sz="1511" b="1" dirty="0">
                <a:solidFill>
                  <a:prstClr val="white"/>
                </a:solidFill>
                <a:latin typeface="Acrom Medium" panose="00000600000000000000" pitchFamily="50" charset="0"/>
              </a:rPr>
              <a:t>116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xmlns="" id="{4B62DD72-A642-DB95-E9A7-E8D0B13AC045}"/>
              </a:ext>
            </a:extLst>
          </p:cNvPr>
          <p:cNvSpPr txBox="1"/>
          <p:nvPr/>
        </p:nvSpPr>
        <p:spPr>
          <a:xfrm flipH="1">
            <a:off x="663502" y="3688133"/>
            <a:ext cx="5827401" cy="35971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fontAlgn="ctr">
              <a:lnSpc>
                <a:spcPct val="115000"/>
              </a:lnSpc>
              <a:defRPr/>
            </a:pPr>
            <a:r>
              <a:rPr lang="fr-FR" sz="1511" b="1" dirty="0">
                <a:solidFill>
                  <a:prstClr val="black"/>
                </a:solidFill>
                <a:latin typeface="Acrom ExtraBold" panose="00000900000000000000"/>
              </a:rPr>
              <a:t> Emploi :                  11 Millions JT/an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xmlns="" id="{B620E5BF-8A50-C4C6-63B2-79080514ACCC}"/>
              </a:ext>
            </a:extLst>
          </p:cNvPr>
          <p:cNvSpPr txBox="1"/>
          <p:nvPr/>
        </p:nvSpPr>
        <p:spPr>
          <a:xfrm flipH="1">
            <a:off x="6584841" y="3585325"/>
            <a:ext cx="6104385" cy="35971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fontAlgn="ctr">
              <a:lnSpc>
                <a:spcPct val="115000"/>
              </a:lnSpc>
              <a:defRPr/>
            </a:pPr>
            <a:r>
              <a:rPr lang="fr-FR" sz="1511" b="1" dirty="0">
                <a:solidFill>
                  <a:prstClr val="black"/>
                </a:solidFill>
                <a:latin typeface="Acrom ExtraBold" panose="00000900000000000000"/>
              </a:rPr>
              <a:t> Emploi :                  15 Millions JT/an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xmlns="" id="{E08BC950-18B2-3F40-18EF-FB950017CA58}"/>
              </a:ext>
            </a:extLst>
          </p:cNvPr>
          <p:cNvSpPr txBox="1"/>
          <p:nvPr/>
        </p:nvSpPr>
        <p:spPr>
          <a:xfrm>
            <a:off x="120830" y="512424"/>
            <a:ext cx="7319988" cy="371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1992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014" b="1" dirty="0">
                <a:solidFill>
                  <a:schemeClr val="bg1"/>
                </a:solidFill>
                <a:latin typeface="Playfair Display" panose="00000500000000000000" pitchFamily="2" charset="0"/>
              </a:rPr>
              <a:t>Contribution de la région Souss Massa au niveau agricole</a:t>
            </a:r>
            <a:endParaRPr lang="fr-FR" sz="2014" dirty="0">
              <a:solidFill>
                <a:schemeClr val="bg1"/>
              </a:solidFill>
              <a:latin typeface="Playfair Display" panose="00000500000000000000" pitchFamily="2" charset="0"/>
            </a:endParaRPr>
          </a:p>
        </p:txBody>
      </p:sp>
      <p:pic>
        <p:nvPicPr>
          <p:cNvPr id="37" name="Image 36">
            <a:extLst>
              <a:ext uri="{FF2B5EF4-FFF2-40B4-BE49-F238E27FC236}">
                <a16:creationId xmlns:a16="http://schemas.microsoft.com/office/drawing/2014/main" xmlns="" id="{D7E6DB7C-83B1-075D-3F3B-C911ED175A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25" t="49490" r="51098" b="22372"/>
          <a:stretch/>
        </p:blipFill>
        <p:spPr>
          <a:xfrm>
            <a:off x="3723902" y="4127063"/>
            <a:ext cx="2891588" cy="2074373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xmlns="" id="{5E0390AD-8878-B903-153C-68F9F7E27B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44" t="49490" r="4290" b="22441"/>
          <a:stretch/>
        </p:blipFill>
        <p:spPr>
          <a:xfrm>
            <a:off x="10117314" y="4169849"/>
            <a:ext cx="2719155" cy="2069278"/>
          </a:xfrm>
          <a:prstGeom prst="rect">
            <a:avLst/>
          </a:prstGeom>
        </p:spPr>
      </p:pic>
      <p:pic>
        <p:nvPicPr>
          <p:cNvPr id="44" name="object 3">
            <a:extLst>
              <a:ext uri="{FF2B5EF4-FFF2-40B4-BE49-F238E27FC236}">
                <a16:creationId xmlns:a16="http://schemas.microsoft.com/office/drawing/2014/main" xmlns="" id="{EA543E6C-828E-E412-3922-2251E0652FF9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1199468"/>
            <a:ext cx="5800642" cy="644776"/>
          </a:xfrm>
          <a:prstGeom prst="rect">
            <a:avLst/>
          </a:prstGeom>
        </p:spPr>
      </p:pic>
      <p:sp>
        <p:nvSpPr>
          <p:cNvPr id="43" name="ZoneTexte 42">
            <a:extLst>
              <a:ext uri="{FF2B5EF4-FFF2-40B4-BE49-F238E27FC236}">
                <a16:creationId xmlns:a16="http://schemas.microsoft.com/office/drawing/2014/main" xmlns="" id="{E692D593-262F-87C4-1D8C-11630B5DDD32}"/>
              </a:ext>
            </a:extLst>
          </p:cNvPr>
          <p:cNvSpPr txBox="1"/>
          <p:nvPr/>
        </p:nvSpPr>
        <p:spPr>
          <a:xfrm>
            <a:off x="-1" y="1178733"/>
            <a:ext cx="5350596" cy="6238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86798">
              <a:defRPr/>
            </a:pPr>
            <a:r>
              <a:rPr lang="en-US" sz="1727" b="1" dirty="0">
                <a:solidFill>
                  <a:schemeClr val="bg1"/>
                </a:solidFill>
                <a:latin typeface="Playfair Display" panose="00000500000000000000" pitchFamily="2" charset="0"/>
              </a:rPr>
              <a:t>Production et exportation des primeurs et </a:t>
            </a:r>
            <a:r>
              <a:rPr lang="en-US" sz="1727" b="1" dirty="0" err="1">
                <a:solidFill>
                  <a:schemeClr val="bg1"/>
                </a:solidFill>
                <a:latin typeface="Playfair Display" panose="00000500000000000000" pitchFamily="2" charset="0"/>
              </a:rPr>
              <a:t>agrumes</a:t>
            </a:r>
            <a:r>
              <a:rPr lang="en-US" sz="1727" b="1" dirty="0">
                <a:solidFill>
                  <a:schemeClr val="bg1"/>
                </a:solidFill>
                <a:latin typeface="Playfair Display" panose="00000500000000000000" pitchFamily="2" charset="0"/>
              </a:rPr>
              <a:t> et chiffres </a:t>
            </a:r>
            <a:r>
              <a:rPr lang="en-US" sz="1727" b="1" dirty="0" err="1">
                <a:solidFill>
                  <a:schemeClr val="bg1"/>
                </a:solidFill>
                <a:latin typeface="Playfair Display" panose="00000500000000000000" pitchFamily="2" charset="0"/>
              </a:rPr>
              <a:t>clés</a:t>
            </a:r>
            <a:r>
              <a:rPr lang="en-US" sz="1727" b="1" dirty="0">
                <a:solidFill>
                  <a:schemeClr val="bg1"/>
                </a:solidFill>
                <a:latin typeface="Playfair Display" panose="00000500000000000000" pitchFamily="2" charset="0"/>
              </a:rPr>
              <a:t> 2022-2023</a:t>
            </a:r>
            <a:endParaRPr lang="fr-FR" sz="1727" b="1" dirty="0">
              <a:solidFill>
                <a:schemeClr val="bg1"/>
              </a:solidFill>
              <a:latin typeface="Playfair Display" panose="00000500000000000000" pitchFamily="2" charset="0"/>
            </a:endParaRP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xmlns="" id="{8CE5E1F8-56B2-6671-4194-9CD6B06FF264}"/>
              </a:ext>
            </a:extLst>
          </p:cNvPr>
          <p:cNvSpPr txBox="1"/>
          <p:nvPr/>
        </p:nvSpPr>
        <p:spPr>
          <a:xfrm>
            <a:off x="12415117" y="7342397"/>
            <a:ext cx="548218" cy="335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83" b="1" dirty="0" smtClean="0">
                <a:latin typeface="Playfair Display" panose="00000500000000000000" pitchFamily="2" charset="0"/>
              </a:rPr>
              <a:t>5</a:t>
            </a:r>
            <a:endParaRPr lang="fr-FR" sz="1583" dirty="0"/>
          </a:p>
        </p:txBody>
      </p:sp>
    </p:spTree>
    <p:extLst>
      <p:ext uri="{BB962C8B-B14F-4D97-AF65-F5344CB8AC3E}">
        <p14:creationId xmlns:p14="http://schemas.microsoft.com/office/powerpoint/2010/main" val="340829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leau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432237"/>
              </p:ext>
            </p:extLst>
          </p:nvPr>
        </p:nvGraphicFramePr>
        <p:xfrm>
          <a:off x="141169" y="1223653"/>
          <a:ext cx="7357015" cy="203418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12017">
                  <a:extLst>
                    <a:ext uri="{9D8B030D-6E8A-4147-A177-3AD203B41FA5}">
                      <a16:colId xmlns:a16="http://schemas.microsoft.com/office/drawing/2014/main" xmlns="" val="4199388383"/>
                    </a:ext>
                  </a:extLst>
                </a:gridCol>
                <a:gridCol w="2451692">
                  <a:extLst>
                    <a:ext uri="{9D8B030D-6E8A-4147-A177-3AD203B41FA5}">
                      <a16:colId xmlns:a16="http://schemas.microsoft.com/office/drawing/2014/main" xmlns="" val="3775030119"/>
                    </a:ext>
                  </a:extLst>
                </a:gridCol>
                <a:gridCol w="3193306">
                  <a:extLst>
                    <a:ext uri="{9D8B030D-6E8A-4147-A177-3AD203B41FA5}">
                      <a16:colId xmlns:a16="http://schemas.microsoft.com/office/drawing/2014/main" xmlns="" val="3029752758"/>
                    </a:ext>
                  </a:extLst>
                </a:gridCol>
              </a:tblGrid>
              <a:tr h="328930">
                <a:tc>
                  <a:txBody>
                    <a:bodyPr/>
                    <a:lstStyle/>
                    <a:p>
                      <a:pPr algn="ctr"/>
                      <a:r>
                        <a:rPr lang="fr-FR" sz="1500" b="1" kern="1200" dirty="0" smtClean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Saisons</a:t>
                      </a:r>
                      <a:endParaRPr lang="fr-FR" sz="1500" b="1" kern="1200" dirty="0">
                        <a:solidFill>
                          <a:prstClr val="black"/>
                        </a:solidFill>
                        <a:latin typeface="Acrom ExtraBold" panose="00000900000000000000"/>
                        <a:ea typeface="+mn-ea"/>
                        <a:cs typeface="+mn-cs"/>
                      </a:endParaRPr>
                    </a:p>
                  </a:txBody>
                  <a:tcPr marL="98679" marR="98679" marT="49340" marB="4934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b="1" kern="1200" dirty="0" smtClean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Superficies en Ha</a:t>
                      </a:r>
                      <a:endParaRPr lang="fr-FR" sz="1500" b="1" kern="1200" dirty="0">
                        <a:solidFill>
                          <a:prstClr val="black"/>
                        </a:solidFill>
                        <a:latin typeface="Acrom ExtraBold" panose="00000900000000000000"/>
                        <a:ea typeface="+mn-ea"/>
                        <a:cs typeface="+mn-cs"/>
                      </a:endParaRPr>
                    </a:p>
                  </a:txBody>
                  <a:tcPr marL="98679" marR="98679" marT="49340" marB="4934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b="1" kern="1200" dirty="0" smtClean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Production en T</a:t>
                      </a:r>
                      <a:endParaRPr lang="fr-FR" sz="1500" b="1" kern="1200" dirty="0">
                        <a:solidFill>
                          <a:prstClr val="black"/>
                        </a:solidFill>
                        <a:latin typeface="Acrom ExtraBold" panose="00000900000000000000"/>
                        <a:ea typeface="+mn-ea"/>
                        <a:cs typeface="+mn-cs"/>
                      </a:endParaRPr>
                    </a:p>
                  </a:txBody>
                  <a:tcPr marL="98679" marR="98679" marT="49340" marB="4934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33906334"/>
                  </a:ext>
                </a:extLst>
              </a:tr>
              <a:tr h="328930">
                <a:tc>
                  <a:txBody>
                    <a:bodyPr/>
                    <a:lstStyle/>
                    <a:p>
                      <a:pPr algn="ctr"/>
                      <a:r>
                        <a:rPr lang="fr-FR" sz="1500" b="1" kern="1200" dirty="0" smtClean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Eté</a:t>
                      </a:r>
                      <a:endParaRPr lang="fr-FR" sz="1500" b="1" kern="1200" dirty="0">
                        <a:solidFill>
                          <a:prstClr val="black"/>
                        </a:solidFill>
                        <a:latin typeface="Acrom ExtraBold" panose="00000900000000000000"/>
                        <a:ea typeface="+mn-ea"/>
                        <a:cs typeface="+mn-cs"/>
                      </a:endParaRPr>
                    </a:p>
                  </a:txBody>
                  <a:tcPr marL="98679" marR="98679" marT="49340" marB="4934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 panose="020B0604020202020204"/>
                        <a:buNone/>
                      </a:pPr>
                      <a:r>
                        <a:rPr lang="en-US" sz="1500" b="1" kern="1200" dirty="0" smtClean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  <a:sym typeface="Arial" panose="020B0604020202020204"/>
                        </a:rPr>
                        <a:t>5.820 (+23%)</a:t>
                      </a:r>
                      <a:endParaRPr sz="1500" b="1" kern="1200" dirty="0">
                        <a:solidFill>
                          <a:prstClr val="black"/>
                        </a:solidFill>
                        <a:latin typeface="Acrom ExtraBold" panose="00000900000000000000"/>
                        <a:ea typeface="+mn-ea"/>
                        <a:cs typeface="+mn-cs"/>
                      </a:endParaRPr>
                    </a:p>
                  </a:txBody>
                  <a:tcPr marL="103735" marR="10373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 panose="020B0604020202020204"/>
                        <a:buNone/>
                      </a:pPr>
                      <a:r>
                        <a:rPr lang="en-US" sz="1500" b="1" kern="1200" dirty="0" smtClean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  <a:sym typeface="Arial" panose="020B0604020202020204"/>
                        </a:rPr>
                        <a:t>780.000</a:t>
                      </a:r>
                      <a:endParaRPr lang="en-US" sz="1500" b="1" kern="1200" dirty="0">
                        <a:solidFill>
                          <a:prstClr val="black"/>
                        </a:solidFill>
                        <a:latin typeface="Acrom ExtraBold" panose="00000900000000000000"/>
                        <a:ea typeface="+mn-ea"/>
                        <a:cs typeface="+mn-cs"/>
                        <a:sym typeface="Arial" panose="020B0604020202020204"/>
                      </a:endParaRPr>
                    </a:p>
                  </a:txBody>
                  <a:tcPr marL="103735" marR="103735" marT="0" marB="0" anchor="ctr"/>
                </a:tc>
                <a:extLst>
                  <a:ext uri="{0D108BD9-81ED-4DB2-BD59-A6C34878D82A}">
                    <a16:rowId xmlns:a16="http://schemas.microsoft.com/office/drawing/2014/main" xmlns="" val="1672467391"/>
                  </a:ext>
                </a:extLst>
              </a:tr>
              <a:tr h="328930">
                <a:tc>
                  <a:txBody>
                    <a:bodyPr/>
                    <a:lstStyle/>
                    <a:p>
                      <a:pPr algn="ctr"/>
                      <a:r>
                        <a:rPr lang="fr-FR" sz="1500" b="1" kern="1200" dirty="0" smtClean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Hiver</a:t>
                      </a:r>
                      <a:endParaRPr lang="fr-FR" sz="1500" b="1" kern="1200" dirty="0">
                        <a:solidFill>
                          <a:prstClr val="black"/>
                        </a:solidFill>
                        <a:latin typeface="Acrom ExtraBold" panose="00000900000000000000"/>
                        <a:ea typeface="+mn-ea"/>
                        <a:cs typeface="+mn-cs"/>
                      </a:endParaRPr>
                    </a:p>
                  </a:txBody>
                  <a:tcPr marL="98679" marR="98679" marT="49340" marB="4934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 panose="020B0604020202020204"/>
                        <a:buNone/>
                      </a:pPr>
                      <a:r>
                        <a:rPr lang="en-US" sz="1500" b="1" kern="1200" dirty="0" smtClean="0">
                          <a:solidFill>
                            <a:srgbClr val="F3961F"/>
                          </a:solidFill>
                          <a:latin typeface="Acrom ExtraBold" panose="00000900000000000000"/>
                          <a:ea typeface="+mn-ea"/>
                          <a:cs typeface="+mn-cs"/>
                          <a:sym typeface="Arial" panose="020B0604020202020204"/>
                        </a:rPr>
                        <a:t>15.900</a:t>
                      </a:r>
                      <a:endParaRPr sz="1500" b="1" kern="1200" dirty="0">
                        <a:solidFill>
                          <a:srgbClr val="F3961F"/>
                        </a:solidFill>
                        <a:latin typeface="Acrom ExtraBold" panose="00000900000000000000"/>
                        <a:ea typeface="+mn-ea"/>
                        <a:cs typeface="+mn-cs"/>
                        <a:sym typeface="Arial" panose="020B0604020202020204"/>
                      </a:endParaRPr>
                    </a:p>
                  </a:txBody>
                  <a:tcPr marL="103735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 panose="020B0604020202020204"/>
                        <a:buNone/>
                      </a:pPr>
                      <a:r>
                        <a:rPr lang="en-US" sz="1500" b="1" kern="1200" dirty="0" smtClean="0">
                          <a:solidFill>
                            <a:srgbClr val="F3961F"/>
                          </a:solidFill>
                          <a:latin typeface="Acrom ExtraBold" panose="00000900000000000000"/>
                          <a:ea typeface="+mn-ea"/>
                          <a:cs typeface="+mn-cs"/>
                          <a:sym typeface="Arial" panose="020B0604020202020204"/>
                        </a:rPr>
                        <a:t>790.000</a:t>
                      </a:r>
                      <a:endParaRPr sz="1500" b="1" kern="1200" dirty="0">
                        <a:solidFill>
                          <a:srgbClr val="F3961F"/>
                        </a:solidFill>
                        <a:latin typeface="Acrom ExtraBold" panose="00000900000000000000"/>
                        <a:ea typeface="+mn-ea"/>
                        <a:cs typeface="+mn-cs"/>
                        <a:sym typeface="Arial" panose="020B0604020202020204"/>
                      </a:endParaRPr>
                    </a:p>
                  </a:txBody>
                  <a:tcPr marL="103735" marR="0" marT="0" marB="0" anchor="ctr"/>
                </a:tc>
                <a:extLst>
                  <a:ext uri="{0D108BD9-81ED-4DB2-BD59-A6C34878D82A}">
                    <a16:rowId xmlns:a16="http://schemas.microsoft.com/office/drawing/2014/main" xmlns="" val="515579582"/>
                  </a:ext>
                </a:extLst>
              </a:tr>
              <a:tr h="328930">
                <a:tc>
                  <a:txBody>
                    <a:bodyPr/>
                    <a:lstStyle/>
                    <a:p>
                      <a:pPr algn="ctr"/>
                      <a:r>
                        <a:rPr lang="fr-FR" sz="1500" b="1" kern="1200" dirty="0" smtClean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Automne</a:t>
                      </a:r>
                      <a:endParaRPr lang="fr-FR" sz="1500" b="1" kern="1200" dirty="0">
                        <a:solidFill>
                          <a:prstClr val="black"/>
                        </a:solidFill>
                        <a:latin typeface="Acrom ExtraBold" panose="00000900000000000000"/>
                        <a:ea typeface="+mn-ea"/>
                        <a:cs typeface="+mn-cs"/>
                      </a:endParaRPr>
                    </a:p>
                  </a:txBody>
                  <a:tcPr marL="98679" marR="98679" marT="49340" marB="4934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 panose="020B0604020202020204"/>
                        <a:buNone/>
                      </a:pPr>
                      <a:r>
                        <a:rPr lang="en-US" sz="1500" b="1" kern="1200" dirty="0" smtClean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  <a:sym typeface="Arial" panose="020B0604020202020204"/>
                        </a:rPr>
                        <a:t>3.100</a:t>
                      </a:r>
                      <a:endParaRPr sz="1500" b="1" kern="1200" dirty="0">
                        <a:solidFill>
                          <a:prstClr val="black"/>
                        </a:solidFill>
                        <a:latin typeface="Acrom ExtraBold" panose="00000900000000000000"/>
                        <a:ea typeface="+mn-ea"/>
                        <a:cs typeface="+mn-cs"/>
                        <a:sym typeface="Arial" panose="020B0604020202020204"/>
                      </a:endParaRPr>
                    </a:p>
                  </a:txBody>
                  <a:tcPr marL="103735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 panose="020B0604020202020204"/>
                        <a:buNone/>
                      </a:pPr>
                      <a:r>
                        <a:rPr lang="en-US" sz="1500" b="1" kern="1200" dirty="0" smtClean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  <a:sym typeface="Arial" panose="020B0604020202020204"/>
                        </a:rPr>
                        <a:t>115.000</a:t>
                      </a:r>
                      <a:endParaRPr sz="1500" b="1" kern="1200" dirty="0">
                        <a:solidFill>
                          <a:prstClr val="black"/>
                        </a:solidFill>
                        <a:latin typeface="Acrom ExtraBold" panose="00000900000000000000"/>
                        <a:ea typeface="+mn-ea"/>
                        <a:cs typeface="+mn-cs"/>
                        <a:sym typeface="Arial" panose="020B0604020202020204"/>
                      </a:endParaRPr>
                    </a:p>
                  </a:txBody>
                  <a:tcPr marL="103735" marR="0" marT="0" marB="0" anchor="ctr"/>
                </a:tc>
                <a:extLst>
                  <a:ext uri="{0D108BD9-81ED-4DB2-BD59-A6C34878D82A}">
                    <a16:rowId xmlns:a16="http://schemas.microsoft.com/office/drawing/2014/main" xmlns="" val="1988627755"/>
                  </a:ext>
                </a:extLst>
              </a:tr>
              <a:tr h="328930">
                <a:tc>
                  <a:txBody>
                    <a:bodyPr/>
                    <a:lstStyle/>
                    <a:p>
                      <a:pPr algn="ctr"/>
                      <a:r>
                        <a:rPr lang="fr-FR" sz="1500" b="1" kern="1200" dirty="0" smtClean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Printemps</a:t>
                      </a:r>
                      <a:endParaRPr lang="fr-FR" sz="1500" b="1" kern="1200" dirty="0">
                        <a:solidFill>
                          <a:prstClr val="black"/>
                        </a:solidFill>
                        <a:latin typeface="Acrom ExtraBold" panose="00000900000000000000"/>
                        <a:ea typeface="+mn-ea"/>
                        <a:cs typeface="+mn-cs"/>
                      </a:endParaRPr>
                    </a:p>
                  </a:txBody>
                  <a:tcPr marL="98679" marR="98679" marT="49340" marB="4934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 panose="020B0604020202020204"/>
                        <a:buNone/>
                      </a:pPr>
                      <a:r>
                        <a:rPr lang="en-US" sz="1500" b="1" kern="1200" dirty="0" smtClean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  <a:sym typeface="Arial" panose="020B0604020202020204"/>
                        </a:rPr>
                        <a:t>3.300</a:t>
                      </a:r>
                      <a:endParaRPr sz="1500" b="1" kern="1200" dirty="0">
                        <a:solidFill>
                          <a:prstClr val="black"/>
                        </a:solidFill>
                        <a:latin typeface="Acrom ExtraBold" panose="00000900000000000000"/>
                        <a:ea typeface="+mn-ea"/>
                        <a:cs typeface="+mn-cs"/>
                        <a:sym typeface="Arial" panose="020B0604020202020204"/>
                      </a:endParaRPr>
                    </a:p>
                  </a:txBody>
                  <a:tcPr marL="103735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Arial" panose="020B0604020202020204"/>
                        <a:buNone/>
                      </a:pPr>
                      <a:r>
                        <a:rPr lang="en-US" sz="1500" b="1" kern="1200" dirty="0" smtClean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  <a:sym typeface="Arial" panose="020B0604020202020204"/>
                        </a:rPr>
                        <a:t>133.000</a:t>
                      </a:r>
                      <a:endParaRPr sz="1500" b="1" kern="1200" dirty="0">
                        <a:solidFill>
                          <a:prstClr val="black"/>
                        </a:solidFill>
                        <a:latin typeface="Acrom ExtraBold" panose="00000900000000000000"/>
                        <a:ea typeface="+mn-ea"/>
                        <a:cs typeface="+mn-cs"/>
                        <a:sym typeface="Arial" panose="020B0604020202020204"/>
                      </a:endParaRPr>
                    </a:p>
                  </a:txBody>
                  <a:tcPr marL="103735" marR="0" marT="0" marB="0" anchor="ctr"/>
                </a:tc>
                <a:extLst>
                  <a:ext uri="{0D108BD9-81ED-4DB2-BD59-A6C34878D82A}">
                    <a16:rowId xmlns:a16="http://schemas.microsoft.com/office/drawing/2014/main" xmlns="" val="1542686909"/>
                  </a:ext>
                </a:extLst>
              </a:tr>
              <a:tr h="3895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kern="1200" dirty="0" smtClean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Total</a:t>
                      </a:r>
                      <a:endParaRPr lang="fr-FR" sz="1500" b="1" kern="1200" dirty="0" smtClean="0">
                        <a:solidFill>
                          <a:prstClr val="black"/>
                        </a:solidFill>
                        <a:latin typeface="Acrom ExtraBold" panose="00000900000000000000"/>
                        <a:ea typeface="+mn-ea"/>
                        <a:cs typeface="+mn-cs"/>
                      </a:endParaRPr>
                    </a:p>
                  </a:txBody>
                  <a:tcPr marL="98679" marR="98679" marT="49340" marB="4934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kern="1200" dirty="0" smtClean="0">
                          <a:solidFill>
                            <a:srgbClr val="F3961F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28.120 (+5%)</a:t>
                      </a:r>
                      <a:endParaRPr lang="fr-FR" sz="1500" b="1" kern="1200" dirty="0" smtClean="0">
                        <a:solidFill>
                          <a:srgbClr val="F3961F"/>
                        </a:solidFill>
                        <a:latin typeface="Acrom ExtraBold" panose="00000900000000000000"/>
                        <a:ea typeface="+mn-ea"/>
                        <a:cs typeface="+mn-cs"/>
                      </a:endParaRPr>
                    </a:p>
                  </a:txBody>
                  <a:tcPr marL="98679" marR="98679" marT="49340" marB="4934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500" b="1" kern="1200" dirty="0" smtClean="0">
                          <a:solidFill>
                            <a:srgbClr val="F3961F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1.818.000 (+2,5%)</a:t>
                      </a:r>
                    </a:p>
                  </a:txBody>
                  <a:tcPr marL="98679" marR="98679" marT="49340" marB="49340"/>
                </a:tc>
                <a:extLst>
                  <a:ext uri="{0D108BD9-81ED-4DB2-BD59-A6C34878D82A}">
                    <a16:rowId xmlns:a16="http://schemas.microsoft.com/office/drawing/2014/main" xmlns="" val="613951636"/>
                  </a:ext>
                </a:extLst>
              </a:tr>
            </a:tbl>
          </a:graphicData>
        </a:graphic>
      </p:graphicFrame>
      <p:pic>
        <p:nvPicPr>
          <p:cNvPr id="18" name="Imag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4887" y="6311277"/>
            <a:ext cx="1320559" cy="1323010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210074" y="3345448"/>
            <a:ext cx="7282926" cy="452674"/>
          </a:xfrm>
          <a:prstGeom prst="rect">
            <a:avLst/>
          </a:prstGeom>
          <a:solidFill>
            <a:srgbClr val="EE79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dk1"/>
              </a:buClr>
              <a:buSzPts val="1700"/>
            </a:pPr>
            <a:r>
              <a:rPr lang="en-US" sz="1600" b="1" dirty="0">
                <a:solidFill>
                  <a:schemeClr val="bg1"/>
                </a:solidFill>
                <a:latin typeface="Acrom ExtraBold" panose="00000900000000000000"/>
              </a:rPr>
              <a:t>Assolement et Production de la </a:t>
            </a:r>
            <a:r>
              <a:rPr lang="en-US" sz="1600" b="1" dirty="0" err="1">
                <a:solidFill>
                  <a:schemeClr val="bg1"/>
                </a:solidFill>
                <a:latin typeface="Acrom ExtraBold" panose="00000900000000000000"/>
              </a:rPr>
              <a:t>Tomate</a:t>
            </a:r>
            <a:r>
              <a:rPr lang="en-US" sz="1600" b="1" dirty="0">
                <a:solidFill>
                  <a:schemeClr val="bg1"/>
                </a:solidFill>
                <a:latin typeface="Acrom ExtraBold" panose="00000900000000000000"/>
              </a:rPr>
              <a:t>  2022-2023 </a:t>
            </a:r>
            <a:r>
              <a:rPr lang="en-US" sz="1600" b="1" dirty="0" smtClean="0">
                <a:solidFill>
                  <a:schemeClr val="bg1"/>
                </a:solidFill>
                <a:latin typeface="Acrom ExtraBold" panose="00000900000000000000"/>
              </a:rPr>
              <a:t>(</a:t>
            </a:r>
            <a:r>
              <a:rPr lang="en-US" sz="1600" b="1" dirty="0" err="1" smtClean="0">
                <a:solidFill>
                  <a:schemeClr val="bg1"/>
                </a:solidFill>
                <a:latin typeface="Acrom ExtraBold" panose="00000900000000000000"/>
              </a:rPr>
              <a:t>Chtouka</a:t>
            </a:r>
            <a:r>
              <a:rPr lang="en-US" sz="1600" b="1" dirty="0">
                <a:solidFill>
                  <a:schemeClr val="bg1"/>
                </a:solidFill>
                <a:latin typeface="Acrom ExtraBold" panose="00000900000000000000"/>
              </a:rPr>
              <a:t>)</a:t>
            </a:r>
            <a:endParaRPr lang="fr-FR" sz="1511" b="1" dirty="0">
              <a:solidFill>
                <a:schemeClr val="bg1"/>
              </a:solidFill>
              <a:latin typeface="Acrom ExtraBold" panose="00000900000000000000"/>
            </a:endParaRPr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4632" y="6144034"/>
            <a:ext cx="1490255" cy="1457137"/>
          </a:xfrm>
          <a:prstGeom prst="rect">
            <a:avLst/>
          </a:prstGeom>
        </p:spPr>
      </p:pic>
      <p:graphicFrame>
        <p:nvGraphicFramePr>
          <p:cNvPr id="11" name="Graphique 10"/>
          <p:cNvGraphicFramePr/>
          <p:nvPr>
            <p:extLst/>
          </p:nvPr>
        </p:nvGraphicFramePr>
        <p:xfrm>
          <a:off x="8105775" y="2925117"/>
          <a:ext cx="4801370" cy="2492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Google Shape;355;p36"/>
          <p:cNvSpPr/>
          <p:nvPr/>
        </p:nvSpPr>
        <p:spPr>
          <a:xfrm>
            <a:off x="8424636" y="2240744"/>
            <a:ext cx="4405313" cy="454554"/>
          </a:xfrm>
          <a:prstGeom prst="rect">
            <a:avLst/>
          </a:prstGeom>
          <a:solidFill>
            <a:srgbClr val="EE791A"/>
          </a:solidFill>
          <a:ln>
            <a:noFill/>
          </a:ln>
        </p:spPr>
        <p:txBody>
          <a:bodyPr spcFirstLastPara="1" wrap="square" lIns="98663" tIns="49318" rIns="98663" bIns="49318" anchor="ctr" anchorCtr="0">
            <a:noAutofit/>
          </a:bodyPr>
          <a:lstStyle/>
          <a:p>
            <a:pPr algn="ctr" fontAlgn="auto">
              <a:buClr>
                <a:schemeClr val="dk1"/>
              </a:buClr>
              <a:buSzPts val="1700"/>
              <a:tabLst/>
              <a:defRPr/>
            </a:pPr>
            <a:r>
              <a:rPr lang="en-US" sz="1511" b="1" dirty="0">
                <a:solidFill>
                  <a:schemeClr val="bg1"/>
                </a:solidFill>
                <a:latin typeface="Acrom ExtraBold" panose="00000900000000000000"/>
                <a:sym typeface="Arial" panose="020B0604020202020204"/>
              </a:rPr>
              <a:t>Production et exportations de la T</a:t>
            </a:r>
            <a:r>
              <a:rPr lang="en-US" sz="1511" b="1" dirty="0" err="1">
                <a:solidFill>
                  <a:schemeClr val="bg1"/>
                </a:solidFill>
                <a:latin typeface="Acrom ExtraBold" panose="00000900000000000000"/>
                <a:sym typeface="Arial" panose="020B0604020202020204"/>
              </a:rPr>
              <a:t>omate</a:t>
            </a:r>
            <a:r>
              <a:rPr lang="en-US" sz="1511" b="1" dirty="0">
                <a:solidFill>
                  <a:schemeClr val="bg1"/>
                </a:solidFill>
                <a:latin typeface="Acrom ExtraBold" panose="00000900000000000000"/>
                <a:sym typeface="Arial" panose="020B0604020202020204"/>
              </a:rPr>
              <a:t> 2022-2023</a:t>
            </a:r>
            <a:endParaRPr sz="1511" b="1" dirty="0">
              <a:solidFill>
                <a:schemeClr val="bg1"/>
              </a:solidFill>
              <a:latin typeface="Acrom ExtraBold" panose="00000900000000000000"/>
              <a:sym typeface="Arial" panose="020B0604020202020204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8954" y="5619640"/>
            <a:ext cx="611867" cy="62541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9383077" y="5647386"/>
            <a:ext cx="2075770" cy="204638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86820">
              <a:defRPr/>
            </a:pPr>
            <a:r>
              <a:rPr lang="en-US" sz="1079" b="1" dirty="0">
                <a:solidFill>
                  <a:prstClr val="black"/>
                </a:solidFill>
                <a:latin typeface="Acrom ExtraBold" panose="00000900000000000000"/>
                <a:sym typeface="Arial" panose="020B0604020202020204"/>
              </a:rPr>
              <a:t>Productions </a:t>
            </a:r>
            <a:r>
              <a:rPr lang="en-US" sz="1079" b="1" dirty="0" err="1">
                <a:solidFill>
                  <a:prstClr val="black"/>
                </a:solidFill>
                <a:latin typeface="Acrom ExtraBold" panose="00000900000000000000"/>
                <a:sym typeface="Arial" panose="020B0604020202020204"/>
              </a:rPr>
              <a:t>Tomates</a:t>
            </a:r>
            <a:endParaRPr lang="fr-FR" sz="1079" b="1" dirty="0">
              <a:solidFill>
                <a:prstClr val="black"/>
              </a:solidFill>
              <a:latin typeface="Acrom ExtraBold" panose="00000900000000000000"/>
              <a:sym typeface="Arial" panose="020B0604020202020204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383077" y="5929891"/>
            <a:ext cx="2075770" cy="214143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86820">
              <a:defRPr/>
            </a:pPr>
            <a:r>
              <a:rPr lang="en-US" sz="1079" b="1" dirty="0">
                <a:solidFill>
                  <a:prstClr val="black"/>
                </a:solidFill>
                <a:latin typeface="Acrom ExtraBold" panose="00000900000000000000"/>
                <a:sym typeface="Arial" panose="020B0604020202020204"/>
              </a:rPr>
              <a:t>Exportations Tomates</a:t>
            </a:r>
            <a:endParaRPr lang="fr-FR" sz="1079" b="1" dirty="0">
              <a:solidFill>
                <a:prstClr val="black"/>
              </a:solidFill>
              <a:latin typeface="Acrom ExtraBold" panose="00000900000000000000"/>
              <a:sym typeface="Arial" panose="020B0604020202020204"/>
            </a:endParaRPr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414497"/>
              </p:ext>
            </p:extLst>
          </p:nvPr>
        </p:nvGraphicFramePr>
        <p:xfrm>
          <a:off x="224060" y="3991818"/>
          <a:ext cx="7191231" cy="186020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443180">
                  <a:extLst>
                    <a:ext uri="{9D8B030D-6E8A-4147-A177-3AD203B41FA5}">
                      <a16:colId xmlns:a16="http://schemas.microsoft.com/office/drawing/2014/main" xmlns="" val="3445834680"/>
                    </a:ext>
                  </a:extLst>
                </a:gridCol>
                <a:gridCol w="3448056">
                  <a:extLst>
                    <a:ext uri="{9D8B030D-6E8A-4147-A177-3AD203B41FA5}">
                      <a16:colId xmlns:a16="http://schemas.microsoft.com/office/drawing/2014/main" xmlns="" val="2726161354"/>
                    </a:ext>
                  </a:extLst>
                </a:gridCol>
                <a:gridCol w="1107621">
                  <a:extLst>
                    <a:ext uri="{9D8B030D-6E8A-4147-A177-3AD203B41FA5}">
                      <a16:colId xmlns:a16="http://schemas.microsoft.com/office/drawing/2014/main" xmlns="" val="158563919"/>
                    </a:ext>
                  </a:extLst>
                </a:gridCol>
                <a:gridCol w="1192374">
                  <a:extLst>
                    <a:ext uri="{9D8B030D-6E8A-4147-A177-3AD203B41FA5}">
                      <a16:colId xmlns:a16="http://schemas.microsoft.com/office/drawing/2014/main" xmlns="" val="3251145605"/>
                    </a:ext>
                  </a:extLst>
                </a:gridCol>
              </a:tblGrid>
              <a:tr h="250283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SUPERFICIES (HA)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M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M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M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73028153"/>
                  </a:ext>
                </a:extLst>
              </a:tr>
              <a:tr h="5544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Campagne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Tomate ronde (ha)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Tomate segmentée (ha)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Total (Ha)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2998780"/>
                  </a:ext>
                </a:extLst>
              </a:tr>
              <a:tr h="9241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2022/2023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3903 Ha </a:t>
                      </a:r>
                      <a:r>
                        <a:rPr lang="fr-FR" sz="1500" b="1" kern="1200" dirty="0" smtClean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dont 3210 </a:t>
                      </a:r>
                      <a:r>
                        <a:rPr lang="fr-FR" sz="15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Ha </a:t>
                      </a:r>
                      <a:r>
                        <a:rPr lang="fr-FR" sz="1500" b="1" kern="1200" dirty="0" smtClean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en stations et </a:t>
                      </a:r>
                      <a:endParaRPr lang="fr-FR" sz="1500" b="1" kern="1200" dirty="0">
                        <a:solidFill>
                          <a:prstClr val="black"/>
                        </a:solidFill>
                        <a:latin typeface="Acrom ExtraBold" panose="00000900000000000000"/>
                        <a:ea typeface="+mn-ea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693 Ha hors stations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3300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 dirty="0" smtClean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7200</a:t>
                      </a:r>
                      <a:endParaRPr lang="fr-FR" sz="1500" b="1" kern="1200" dirty="0">
                        <a:solidFill>
                          <a:prstClr val="black"/>
                        </a:solidFill>
                        <a:latin typeface="Acrom ExtraBold" panose="0000090000000000000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07314181"/>
                  </a:ext>
                </a:extLst>
              </a:tr>
            </a:tbl>
          </a:graphicData>
        </a:graphic>
      </p:graphicFrame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3354437"/>
              </p:ext>
            </p:extLst>
          </p:nvPr>
        </p:nvGraphicFramePr>
        <p:xfrm>
          <a:off x="217016" y="6111471"/>
          <a:ext cx="7269041" cy="148635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336779">
                  <a:extLst>
                    <a:ext uri="{9D8B030D-6E8A-4147-A177-3AD203B41FA5}">
                      <a16:colId xmlns:a16="http://schemas.microsoft.com/office/drawing/2014/main" xmlns="" val="657365195"/>
                    </a:ext>
                  </a:extLst>
                </a:gridCol>
                <a:gridCol w="1218383">
                  <a:extLst>
                    <a:ext uri="{9D8B030D-6E8A-4147-A177-3AD203B41FA5}">
                      <a16:colId xmlns:a16="http://schemas.microsoft.com/office/drawing/2014/main" xmlns="" val="4282272864"/>
                    </a:ext>
                  </a:extLst>
                </a:gridCol>
                <a:gridCol w="1161435">
                  <a:extLst>
                    <a:ext uri="{9D8B030D-6E8A-4147-A177-3AD203B41FA5}">
                      <a16:colId xmlns:a16="http://schemas.microsoft.com/office/drawing/2014/main" xmlns="" val="409720021"/>
                    </a:ext>
                  </a:extLst>
                </a:gridCol>
                <a:gridCol w="1355887">
                  <a:extLst>
                    <a:ext uri="{9D8B030D-6E8A-4147-A177-3AD203B41FA5}">
                      <a16:colId xmlns:a16="http://schemas.microsoft.com/office/drawing/2014/main" xmlns="" val="613606024"/>
                    </a:ext>
                  </a:extLst>
                </a:gridCol>
                <a:gridCol w="1141482">
                  <a:extLst>
                    <a:ext uri="{9D8B030D-6E8A-4147-A177-3AD203B41FA5}">
                      <a16:colId xmlns:a16="http://schemas.microsoft.com/office/drawing/2014/main" xmlns="" val="4235371855"/>
                    </a:ext>
                  </a:extLst>
                </a:gridCol>
                <a:gridCol w="1055075">
                  <a:extLst>
                    <a:ext uri="{9D8B030D-6E8A-4147-A177-3AD203B41FA5}">
                      <a16:colId xmlns:a16="http://schemas.microsoft.com/office/drawing/2014/main" xmlns="" val="1221768082"/>
                    </a:ext>
                  </a:extLst>
                </a:gridCol>
              </a:tblGrid>
              <a:tr h="335097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PRODUCTIONS (T)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M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M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M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M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M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32918307"/>
                  </a:ext>
                </a:extLst>
              </a:tr>
              <a:tr h="6907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Campagne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Tomate ronde (T)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Rendement (T/Ha)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Tomate segmentée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(T)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Rendement (T/Ha)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Total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40938437"/>
                  </a:ext>
                </a:extLst>
              </a:tr>
              <a:tr h="4605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2022/2023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695.054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180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396.000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120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500" b="1" kern="1200" dirty="0">
                          <a:solidFill>
                            <a:prstClr val="black"/>
                          </a:solidFill>
                          <a:latin typeface="Acrom ExtraBold" panose="00000900000000000000"/>
                          <a:ea typeface="+mn-ea"/>
                          <a:cs typeface="+mn-cs"/>
                        </a:rPr>
                        <a:t>1.091.054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68706199"/>
                  </a:ext>
                </a:extLst>
              </a:tr>
            </a:tbl>
          </a:graphicData>
        </a:graphic>
      </p:graphicFrame>
      <p:pic>
        <p:nvPicPr>
          <p:cNvPr id="5" name="Imag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2600" y="497212"/>
            <a:ext cx="7623175" cy="64623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97840" y="533515"/>
            <a:ext cx="76262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86820">
              <a:defRPr/>
            </a:pPr>
            <a:r>
              <a:rPr lang="en-US" b="1" dirty="0" err="1">
                <a:solidFill>
                  <a:schemeClr val="bg1"/>
                </a:solidFill>
                <a:latin typeface="Acrom ExtraBold" panose="00000900000000000000"/>
              </a:rPr>
              <a:t>Assolement</a:t>
            </a:r>
            <a:r>
              <a:rPr lang="en-US" b="1" dirty="0">
                <a:solidFill>
                  <a:schemeClr val="bg1"/>
                </a:solidFill>
                <a:latin typeface="Acrom ExtraBold" panose="00000900000000000000"/>
              </a:rPr>
              <a:t> et Production du </a:t>
            </a:r>
            <a:r>
              <a:rPr lang="en-US" b="1" dirty="0" err="1">
                <a:solidFill>
                  <a:schemeClr val="bg1"/>
                </a:solidFill>
                <a:latin typeface="Acrom ExtraBold" panose="00000900000000000000"/>
              </a:rPr>
              <a:t>maraichage</a:t>
            </a:r>
            <a:r>
              <a:rPr lang="en-US" b="1" dirty="0">
                <a:solidFill>
                  <a:schemeClr val="bg1"/>
                </a:solidFill>
                <a:latin typeface="Acrom ExtraBold" panose="00000900000000000000"/>
              </a:rPr>
              <a:t> </a:t>
            </a:r>
            <a:r>
              <a:rPr lang="en-US" b="1" dirty="0" smtClean="0">
                <a:solidFill>
                  <a:schemeClr val="bg1"/>
                </a:solidFill>
                <a:latin typeface="Acrom ExtraBold" panose="00000900000000000000"/>
              </a:rPr>
              <a:t>2022-2023</a:t>
            </a:r>
            <a:endParaRPr lang="fr-FR" b="1" dirty="0">
              <a:solidFill>
                <a:schemeClr val="bg1"/>
              </a:solidFill>
              <a:latin typeface="Acrom ExtraBold" panose="0000090000000000000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xmlns="" id="{04CBA959-20F3-54F1-33A8-DAC8BEE64188}"/>
              </a:ext>
            </a:extLst>
          </p:cNvPr>
          <p:cNvSpPr txBox="1"/>
          <p:nvPr/>
        </p:nvSpPr>
        <p:spPr>
          <a:xfrm>
            <a:off x="12633036" y="7429860"/>
            <a:ext cx="548218" cy="335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83" b="1" dirty="0" smtClean="0">
                <a:latin typeface="Playfair Display" panose="00000500000000000000" pitchFamily="2" charset="0"/>
              </a:rPr>
              <a:t>6</a:t>
            </a:r>
            <a:endParaRPr lang="fr-FR" sz="1583" dirty="0"/>
          </a:p>
        </p:txBody>
      </p:sp>
    </p:spTree>
    <p:extLst>
      <p:ext uri="{BB962C8B-B14F-4D97-AF65-F5344CB8AC3E}">
        <p14:creationId xmlns:p14="http://schemas.microsoft.com/office/powerpoint/2010/main" val="3970372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age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591" y="2425556"/>
            <a:ext cx="2033996" cy="2569484"/>
          </a:xfrm>
          <a:prstGeom prst="rect">
            <a:avLst/>
          </a:prstGeom>
        </p:spPr>
      </p:pic>
      <p:sp>
        <p:nvSpPr>
          <p:cNvPr id="35" name="Google Shape;563;p49"/>
          <p:cNvSpPr/>
          <p:nvPr/>
        </p:nvSpPr>
        <p:spPr>
          <a:xfrm>
            <a:off x="2306587" y="2454133"/>
            <a:ext cx="5557831" cy="527393"/>
          </a:xfrm>
          <a:prstGeom prst="roundRect">
            <a:avLst>
              <a:gd name="adj" fmla="val 14071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1" wrap="square" lIns="98663" tIns="49318" rIns="98663" bIns="49318" anchor="ctr" anchorCtr="0">
            <a:noAutofit/>
          </a:bodyPr>
          <a:lstStyle/>
          <a:p>
            <a:r>
              <a:rPr lang="en-US" sz="1295" b="1" dirty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Coordination avec Morocco </a:t>
            </a:r>
            <a:r>
              <a:rPr lang="en-US" sz="1295" b="1" dirty="0" err="1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Foodex</a:t>
            </a:r>
            <a:r>
              <a:rPr lang="en-US" sz="1295" b="1" dirty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 </a:t>
            </a:r>
            <a:endParaRPr sz="1295" b="1" dirty="0">
              <a:solidFill>
                <a:srgbClr val="C00000"/>
              </a:solidFill>
              <a:latin typeface="Arial Narrow" panose="020B0606020202030204" pitchFamily="34" charset="0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6" name="Google Shape;565;p49"/>
          <p:cNvSpPr/>
          <p:nvPr/>
        </p:nvSpPr>
        <p:spPr>
          <a:xfrm>
            <a:off x="2306588" y="3067678"/>
            <a:ext cx="5557832" cy="562266"/>
          </a:xfrm>
          <a:prstGeom prst="roundRect">
            <a:avLst>
              <a:gd name="adj" fmla="val 15179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1" wrap="square" lIns="98663" tIns="49318" rIns="98663" bIns="49318" anchor="ctr" anchorCtr="0">
            <a:noAutofit/>
          </a:bodyPr>
          <a:lstStyle/>
          <a:p>
            <a:pPr>
              <a:buClr>
                <a:schemeClr val="dk1"/>
              </a:buClr>
              <a:buSzPts val="1200"/>
            </a:pPr>
            <a:r>
              <a:rPr lang="en-US" sz="1295" b="1" dirty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Enqûete auprès des stations et toutes les exploitations </a:t>
            </a:r>
            <a:r>
              <a:rPr lang="en-US" sz="1295" b="1" dirty="0" err="1" smtClean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déclarées</a:t>
            </a:r>
            <a:r>
              <a:rPr lang="en-US" sz="1295" b="1" dirty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 </a:t>
            </a:r>
            <a:endParaRPr sz="1295" b="1" dirty="0">
              <a:latin typeface="Arial Narrow" panose="020B0606020202030204" pitchFamily="34" charset="0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7" name="Google Shape;568;p49"/>
          <p:cNvSpPr/>
          <p:nvPr/>
        </p:nvSpPr>
        <p:spPr>
          <a:xfrm>
            <a:off x="2360405" y="3724424"/>
            <a:ext cx="5450194" cy="569900"/>
          </a:xfrm>
          <a:prstGeom prst="roundRect">
            <a:avLst>
              <a:gd name="adj" fmla="val 12500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1" wrap="square" lIns="98663" tIns="49318" rIns="98663" bIns="49318" anchor="ctr" anchorCtr="0">
            <a:noAutofit/>
          </a:bodyPr>
          <a:lstStyle/>
          <a:p>
            <a:r>
              <a:rPr lang="en-US" sz="1295" b="1" dirty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Géolocalisation de toutes les </a:t>
            </a:r>
            <a:r>
              <a:rPr lang="en-US" sz="1295" b="1" dirty="0" err="1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serres</a:t>
            </a:r>
            <a:r>
              <a:rPr lang="en-US" sz="1295" b="1" dirty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,  </a:t>
            </a:r>
            <a:r>
              <a:rPr lang="en-US" sz="1295" b="1" dirty="0" err="1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Analyse</a:t>
            </a:r>
            <a:r>
              <a:rPr lang="en-US" sz="1295" b="1" dirty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 des </a:t>
            </a:r>
            <a:r>
              <a:rPr lang="en-US" sz="1295" b="1" dirty="0" err="1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données</a:t>
            </a:r>
            <a:r>
              <a:rPr lang="en-US" sz="1295" b="1" dirty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 </a:t>
            </a:r>
            <a:endParaRPr sz="1295" b="1" dirty="0">
              <a:latin typeface="Arial Narrow" panose="020B0606020202030204" pitchFamily="34" charset="0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076183"/>
              </p:ext>
            </p:extLst>
          </p:nvPr>
        </p:nvGraphicFramePr>
        <p:xfrm>
          <a:off x="341994" y="5156226"/>
          <a:ext cx="12011897" cy="164617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042252">
                  <a:extLst>
                    <a:ext uri="{9D8B030D-6E8A-4147-A177-3AD203B41FA5}">
                      <a16:colId xmlns:a16="http://schemas.microsoft.com/office/drawing/2014/main" xmlns="" val="4048032994"/>
                    </a:ext>
                  </a:extLst>
                </a:gridCol>
                <a:gridCol w="1273073">
                  <a:extLst>
                    <a:ext uri="{9D8B030D-6E8A-4147-A177-3AD203B41FA5}">
                      <a16:colId xmlns:a16="http://schemas.microsoft.com/office/drawing/2014/main" xmlns="" val="2306476788"/>
                    </a:ext>
                  </a:extLst>
                </a:gridCol>
                <a:gridCol w="1283934">
                  <a:extLst>
                    <a:ext uri="{9D8B030D-6E8A-4147-A177-3AD203B41FA5}">
                      <a16:colId xmlns:a16="http://schemas.microsoft.com/office/drawing/2014/main" xmlns="" val="41947884"/>
                    </a:ext>
                  </a:extLst>
                </a:gridCol>
                <a:gridCol w="2789747">
                  <a:extLst>
                    <a:ext uri="{9D8B030D-6E8A-4147-A177-3AD203B41FA5}">
                      <a16:colId xmlns:a16="http://schemas.microsoft.com/office/drawing/2014/main" xmlns="" val="350405183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xmlns="" val="2380583236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xmlns="" val="882087723"/>
                    </a:ext>
                  </a:extLst>
                </a:gridCol>
                <a:gridCol w="1660491">
                  <a:extLst>
                    <a:ext uri="{9D8B030D-6E8A-4147-A177-3AD203B41FA5}">
                      <a16:colId xmlns:a16="http://schemas.microsoft.com/office/drawing/2014/main" xmlns="" val="4283425603"/>
                    </a:ext>
                  </a:extLst>
                </a:gridCol>
              </a:tblGrid>
              <a:tr h="493395"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Nombre de stations: </a:t>
                      </a:r>
                      <a:endParaRPr lang="fr-FR" sz="13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8679" marR="98679" marT="49340" marB="49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Nombre de producteurs: </a:t>
                      </a:r>
                      <a:endParaRPr lang="fr-FR" sz="13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8679" marR="98679" marT="49340" marB="49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Nombre d’exploitations</a:t>
                      </a:r>
                      <a:endParaRPr lang="fr-FR" sz="13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8679" marR="98679" marT="49340" marB="49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Superficie </a:t>
                      </a:r>
                      <a:r>
                        <a:rPr lang="en-US" sz="1300" b="1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enquetée</a:t>
                      </a:r>
                      <a:r>
                        <a:rPr lang="en-US" sz="1300" b="1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3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via les stations</a:t>
                      </a:r>
                      <a:endParaRPr lang="fr-FR" sz="13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8679" marR="98679" marT="49340" marB="49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Sup </a:t>
                      </a:r>
                      <a:r>
                        <a:rPr lang="en-US" sz="1300" b="1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enquetée</a:t>
                      </a:r>
                      <a:r>
                        <a:rPr lang="en-US" sz="13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(Hors Stations): </a:t>
                      </a:r>
                      <a:endParaRPr lang="fr-FR" sz="13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8679" marR="98679" marT="49340" marB="49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Moy Exploitation  ronde</a:t>
                      </a:r>
                      <a:endParaRPr lang="fr-FR" sz="13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8679" marR="98679" marT="49340" marB="49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Moy Exploitation </a:t>
                      </a:r>
                    </a:p>
                    <a:p>
                      <a:pPr algn="ctr"/>
                      <a:r>
                        <a:rPr lang="en-US" sz="1300" b="1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Tomate</a:t>
                      </a:r>
                      <a:r>
                        <a:rPr lang="en-US" sz="13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grappe</a:t>
                      </a:r>
                      <a:endParaRPr lang="fr-FR" sz="13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8679" marR="98679" marT="49340" marB="49340"/>
                </a:tc>
                <a:extLst>
                  <a:ext uri="{0D108BD9-81ED-4DB2-BD59-A6C34878D82A}">
                    <a16:rowId xmlns:a16="http://schemas.microsoft.com/office/drawing/2014/main" xmlns="" val="3356486514"/>
                  </a:ext>
                </a:extLst>
              </a:tr>
              <a:tr h="1151255">
                <a:tc>
                  <a:txBody>
                    <a:bodyPr/>
                    <a:lstStyle/>
                    <a:p>
                      <a:pPr algn="ctr"/>
                      <a:r>
                        <a:rPr lang="fr-FR" sz="1700" b="1" dirty="0" smtClean="0"/>
                        <a:t>47</a:t>
                      </a:r>
                      <a:endParaRPr lang="fr-FR" sz="1700" b="1" dirty="0"/>
                    </a:p>
                  </a:txBody>
                  <a:tcPr marL="98679" marR="98679" marT="49340" marB="49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700" b="1" dirty="0" smtClean="0"/>
                        <a:t>370</a:t>
                      </a:r>
                      <a:endParaRPr lang="fr-FR" sz="1700" b="1" dirty="0"/>
                    </a:p>
                  </a:txBody>
                  <a:tcPr marL="98679" marR="98679" marT="49340" marB="49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700" b="1" dirty="0" smtClean="0"/>
                        <a:t>450</a:t>
                      </a:r>
                      <a:endParaRPr lang="fr-FR" sz="1700" b="1" dirty="0"/>
                    </a:p>
                  </a:txBody>
                  <a:tcPr marL="98679" marR="98679" marT="49340" marB="4934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700" b="1" dirty="0" smtClean="0">
                          <a:solidFill>
                            <a:schemeClr val="accent5"/>
                          </a:solidFill>
                        </a:rPr>
                        <a:t>2950 ha dont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700" b="1" dirty="0" smtClean="0">
                          <a:solidFill>
                            <a:schemeClr val="accent5"/>
                          </a:solidFill>
                        </a:rPr>
                        <a:t>-</a:t>
                      </a:r>
                      <a:r>
                        <a:rPr lang="fr-FR" sz="1700" b="1" dirty="0" smtClean="0"/>
                        <a:t> </a:t>
                      </a:r>
                      <a:r>
                        <a:rPr lang="en-US" sz="17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Tomate</a:t>
                      </a:r>
                      <a:r>
                        <a:rPr lang="en-US" sz="1700" b="1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7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ronde: 2500 Ha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- Tomate Grappe: 450 Ha</a:t>
                      </a:r>
                      <a:endParaRPr lang="fr-FR" sz="1700" b="1" dirty="0">
                        <a:solidFill>
                          <a:schemeClr val="tx1"/>
                        </a:solidFill>
                      </a:endParaRPr>
                    </a:p>
                  </a:txBody>
                  <a:tcPr marL="98679" marR="98679" marT="49340" marB="49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700" b="1" dirty="0" smtClean="0">
                          <a:solidFill>
                            <a:schemeClr val="accent5"/>
                          </a:solidFill>
                        </a:rPr>
                        <a:t>900</a:t>
                      </a:r>
                      <a:r>
                        <a:rPr lang="fr-FR" sz="1700" b="1" dirty="0" smtClean="0"/>
                        <a:t> Ha</a:t>
                      </a:r>
                      <a:endParaRPr lang="fr-FR" sz="1700" b="1" dirty="0"/>
                    </a:p>
                  </a:txBody>
                  <a:tcPr marL="98679" marR="98679" marT="49340" marB="49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700" b="1" dirty="0" smtClean="0"/>
                        <a:t>6,50 Ha</a:t>
                      </a:r>
                      <a:endParaRPr lang="fr-FR" sz="1700" b="1" dirty="0"/>
                    </a:p>
                  </a:txBody>
                  <a:tcPr marL="98679" marR="98679" marT="49340" marB="493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700" b="1" dirty="0" smtClean="0"/>
                        <a:t>1,00 Ha</a:t>
                      </a:r>
                      <a:endParaRPr lang="fr-FR" sz="1700" b="1" dirty="0"/>
                    </a:p>
                  </a:txBody>
                  <a:tcPr marL="98679" marR="98679" marT="49340" marB="49340"/>
                </a:tc>
                <a:extLst>
                  <a:ext uri="{0D108BD9-81ED-4DB2-BD59-A6C34878D82A}">
                    <a16:rowId xmlns:a16="http://schemas.microsoft.com/office/drawing/2014/main" xmlns="" val="1341001804"/>
                  </a:ext>
                </a:extLst>
              </a:tr>
            </a:tbl>
          </a:graphicData>
        </a:graphic>
      </p:graphicFrame>
      <p:sp>
        <p:nvSpPr>
          <p:cNvPr id="38" name="Rectangle à coins arrondis 37"/>
          <p:cNvSpPr/>
          <p:nvPr/>
        </p:nvSpPr>
        <p:spPr>
          <a:xfrm>
            <a:off x="482111" y="1306963"/>
            <a:ext cx="7764398" cy="25669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86820">
              <a:defRPr/>
            </a:pPr>
            <a:r>
              <a:rPr lang="en-US" sz="1511" b="1" dirty="0">
                <a:solidFill>
                  <a:schemeClr val="accent5"/>
                </a:solidFill>
                <a:latin typeface="Arial Narrow" panose="020B0606020202030204" pitchFamily="34" charset="0"/>
                <a:cs typeface="Poppins Light" panose="00000400000000000000" pitchFamily="50" charset="0"/>
              </a:rPr>
              <a:t>Résumé de l’enqûete Terrain (Tomate ronde et grappe)</a:t>
            </a:r>
            <a:endParaRPr lang="fr-FR" sz="1511" b="1" dirty="0">
              <a:solidFill>
                <a:schemeClr val="accent5"/>
              </a:solidFill>
              <a:latin typeface="Arial Narrow" panose="020B0606020202030204" pitchFamily="34" charset="0"/>
              <a:cs typeface="Poppins Light" panose="00000400000000000000" pitchFamily="50" charset="0"/>
            </a:endParaRPr>
          </a:p>
        </p:txBody>
      </p:sp>
      <p:sp>
        <p:nvSpPr>
          <p:cNvPr id="4" name="Flèche vers le bas 3"/>
          <p:cNvSpPr/>
          <p:nvPr/>
        </p:nvSpPr>
        <p:spPr>
          <a:xfrm>
            <a:off x="5528038" y="4358199"/>
            <a:ext cx="634365" cy="76842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943"/>
          </a:p>
        </p:txBody>
      </p:sp>
      <p:pic>
        <p:nvPicPr>
          <p:cNvPr id="8" name="Picture 2" descr="Méthodologie d'enquête Icônes informatiques Enquête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346" y="4325660"/>
            <a:ext cx="1194853" cy="7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Flèche vers le bas 12"/>
          <p:cNvSpPr/>
          <p:nvPr/>
        </p:nvSpPr>
        <p:spPr>
          <a:xfrm rot="16200000">
            <a:off x="8385824" y="2848166"/>
            <a:ext cx="634365" cy="76842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943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303" y="2180154"/>
            <a:ext cx="2836298" cy="2104447"/>
          </a:xfrm>
          <a:prstGeom prst="rect">
            <a:avLst/>
          </a:prstGeom>
        </p:spPr>
      </p:pic>
      <p:sp>
        <p:nvSpPr>
          <p:cNvPr id="17" name="Google Shape;563;p49"/>
          <p:cNvSpPr/>
          <p:nvPr/>
        </p:nvSpPr>
        <p:spPr>
          <a:xfrm>
            <a:off x="2324318" y="1639685"/>
            <a:ext cx="5557831" cy="696577"/>
          </a:xfrm>
          <a:prstGeom prst="roundRect">
            <a:avLst>
              <a:gd name="adj" fmla="val 14071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1" wrap="square" lIns="98663" tIns="49318" rIns="98663" bIns="49318" anchor="ctr" anchorCtr="0">
            <a:noAutofit/>
          </a:bodyPr>
          <a:lstStyle/>
          <a:p>
            <a:r>
              <a:rPr lang="en-US" sz="1295" b="1" dirty="0" err="1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Enquête</a:t>
            </a:r>
            <a:r>
              <a:rPr lang="en-US" sz="1295" b="1" dirty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  7 </a:t>
            </a:r>
            <a:r>
              <a:rPr lang="en-US" sz="1295" b="1" dirty="0" err="1" smtClean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Pépinieres</a:t>
            </a:r>
            <a:r>
              <a:rPr lang="en-US" sz="1295" b="1" dirty="0" smtClean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 : </a:t>
            </a:r>
            <a:r>
              <a:rPr lang="en-US" sz="1295" b="1" dirty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39 Millions plants </a:t>
            </a:r>
            <a:r>
              <a:rPr lang="en-US" sz="1295" b="1" dirty="0" err="1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Tomate</a:t>
            </a:r>
            <a:r>
              <a:rPr lang="en-US" sz="1295" b="1" dirty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 ronde</a:t>
            </a:r>
          </a:p>
          <a:p>
            <a:r>
              <a:rPr lang="en-US" sz="1295" b="1" dirty="0">
                <a:solidFill>
                  <a:srgbClr val="C00000"/>
                </a:solidFill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                                        39 Millions </a:t>
            </a:r>
            <a:r>
              <a:rPr lang="en-US" sz="1295" b="1" dirty="0" err="1">
                <a:solidFill>
                  <a:srgbClr val="C00000"/>
                </a:solidFill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Tomate</a:t>
            </a:r>
            <a:r>
              <a:rPr lang="en-US" sz="1295" b="1" dirty="0">
                <a:solidFill>
                  <a:srgbClr val="C00000"/>
                </a:solidFill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 </a:t>
            </a:r>
            <a:r>
              <a:rPr lang="en-US" sz="1295" b="1" dirty="0" err="1">
                <a:solidFill>
                  <a:srgbClr val="C00000"/>
                </a:solidFill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segmentée</a:t>
            </a:r>
            <a:endParaRPr sz="1295" b="1" dirty="0">
              <a:solidFill>
                <a:srgbClr val="C00000"/>
              </a:solidFill>
              <a:latin typeface="Arial Narrow" panose="020B0606020202030204" pitchFamily="34" charset="0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5" name="Google Shape;568;p49"/>
          <p:cNvSpPr/>
          <p:nvPr/>
        </p:nvSpPr>
        <p:spPr>
          <a:xfrm>
            <a:off x="395026" y="6922979"/>
            <a:ext cx="7469393" cy="569900"/>
          </a:xfrm>
          <a:prstGeom prst="roundRect">
            <a:avLst>
              <a:gd name="adj" fmla="val 12500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1" wrap="square" lIns="98663" tIns="49318" rIns="98663" bIns="49318" anchor="ctr" anchorCtr="0">
            <a:noAutofit/>
          </a:bodyPr>
          <a:lstStyle/>
          <a:p>
            <a:r>
              <a:rPr lang="en-US" sz="1295" b="1" dirty="0" err="1" smtClean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L’objectif</a:t>
            </a:r>
            <a:r>
              <a:rPr lang="en-US" sz="1295" b="1" dirty="0" smtClean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 </a:t>
            </a:r>
            <a:r>
              <a:rPr lang="en-US" sz="1295" b="1" dirty="0" err="1" smtClean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en</a:t>
            </a:r>
            <a:r>
              <a:rPr lang="en-US" sz="1295" b="1" dirty="0" smtClean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 2023/2024 : </a:t>
            </a:r>
            <a:r>
              <a:rPr lang="en-US" sz="1295" b="1" dirty="0" err="1" smtClean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géolocaliser</a:t>
            </a:r>
            <a:r>
              <a:rPr lang="en-US" sz="1295" b="1" dirty="0" smtClean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 </a:t>
            </a:r>
            <a:r>
              <a:rPr lang="en-US" sz="1295" b="1" dirty="0" err="1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toutes</a:t>
            </a:r>
            <a:r>
              <a:rPr lang="en-US" sz="1295" b="1" dirty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 les </a:t>
            </a:r>
            <a:r>
              <a:rPr lang="en-US" sz="1295" b="1" dirty="0" err="1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serres</a:t>
            </a:r>
            <a:r>
              <a:rPr lang="en-US" sz="1295" b="1" dirty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: </a:t>
            </a:r>
            <a:r>
              <a:rPr lang="en-US" sz="1295" b="1" dirty="0" err="1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Tomate</a:t>
            </a:r>
            <a:r>
              <a:rPr lang="en-US" sz="1295" b="1" dirty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 ronde (4000 Ha)  et de segmentation (3300 Ha) </a:t>
            </a:r>
            <a:r>
              <a:rPr lang="en-US" sz="1295" b="1" dirty="0" smtClean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et 2200 </a:t>
            </a:r>
            <a:r>
              <a:rPr lang="en-US" sz="1295" b="1" dirty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Ha de </a:t>
            </a:r>
            <a:r>
              <a:rPr lang="en-US" sz="1295" b="1" dirty="0" err="1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Poivron</a:t>
            </a:r>
            <a:r>
              <a:rPr lang="en-US" sz="1295" b="1" dirty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 et </a:t>
            </a:r>
            <a:r>
              <a:rPr lang="en-US" sz="1295" b="1" dirty="0" err="1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analyse</a:t>
            </a:r>
            <a:r>
              <a:rPr lang="en-US" sz="1295" b="1" dirty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 </a:t>
            </a:r>
            <a:r>
              <a:rPr lang="en-US" sz="1295" b="1" dirty="0" err="1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téchnico-économique</a:t>
            </a:r>
            <a:r>
              <a:rPr lang="en-US" sz="1295" b="1" dirty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 des principals  </a:t>
            </a:r>
            <a:r>
              <a:rPr lang="en-US" sz="1295" b="1" dirty="0" err="1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filières</a:t>
            </a:r>
            <a:r>
              <a:rPr lang="en-US" sz="1295" b="1" dirty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 du </a:t>
            </a:r>
            <a:r>
              <a:rPr lang="en-US" sz="1295" b="1" dirty="0" err="1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maraîchage</a:t>
            </a:r>
            <a:r>
              <a:rPr lang="en-US" sz="1295" b="1" dirty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. </a:t>
            </a:r>
            <a:endParaRPr sz="1295" b="1" dirty="0">
              <a:latin typeface="Arial Narrow" panose="020B0606020202030204" pitchFamily="34" charset="0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6" name="Google Shape;568;p49"/>
          <p:cNvSpPr/>
          <p:nvPr/>
        </p:nvSpPr>
        <p:spPr>
          <a:xfrm>
            <a:off x="513253" y="1767871"/>
            <a:ext cx="1432361" cy="569900"/>
          </a:xfrm>
          <a:prstGeom prst="roundRect">
            <a:avLst>
              <a:gd name="adj" fmla="val 12500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1" wrap="square" lIns="98663" tIns="49318" rIns="98663" bIns="49318" anchor="ctr" anchorCtr="0">
            <a:noAutofit/>
          </a:bodyPr>
          <a:lstStyle/>
          <a:p>
            <a:r>
              <a:rPr lang="en-US" sz="1727" b="1" dirty="0" smtClean="0">
                <a:latin typeface="Arial Narrow" panose="020B0606020202030204" pitchFamily="34" charset="0"/>
                <a:ea typeface="Arial" panose="020B0604020202020204"/>
                <a:cs typeface="Arial" panose="020B0604020202020204"/>
                <a:sym typeface="Arial" panose="020B0604020202020204"/>
              </a:rPr>
              <a:t>2022-23</a:t>
            </a:r>
            <a:endParaRPr sz="1727" b="1" dirty="0">
              <a:latin typeface="Arial Narrow" panose="020B0606020202030204" pitchFamily="34" charset="0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1168" y="150691"/>
            <a:ext cx="65786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86820">
              <a:defRPr/>
            </a:pPr>
            <a:endParaRPr lang="fr-FR" b="1" dirty="0">
              <a:solidFill>
                <a:prstClr val="white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013" y="622716"/>
            <a:ext cx="8442788" cy="64623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1167" y="665693"/>
            <a:ext cx="84096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fr-FR" sz="2000" b="1" dirty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Recensement et géolocalisation des unités de production des tomates 2022-2023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xmlns="" id="{04CBA959-20F3-54F1-33A8-DAC8BEE64188}"/>
              </a:ext>
            </a:extLst>
          </p:cNvPr>
          <p:cNvSpPr txBox="1"/>
          <p:nvPr/>
        </p:nvSpPr>
        <p:spPr>
          <a:xfrm>
            <a:off x="12608982" y="7324916"/>
            <a:ext cx="548218" cy="335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83" b="1" dirty="0" smtClean="0">
                <a:latin typeface="Playfair Display" panose="00000500000000000000" pitchFamily="2" charset="0"/>
              </a:rPr>
              <a:t>7</a:t>
            </a:r>
            <a:endParaRPr lang="fr-FR" sz="1583" dirty="0"/>
          </a:p>
        </p:txBody>
      </p:sp>
    </p:spTree>
    <p:extLst>
      <p:ext uri="{BB962C8B-B14F-4D97-AF65-F5344CB8AC3E}">
        <p14:creationId xmlns:p14="http://schemas.microsoft.com/office/powerpoint/2010/main" val="24417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object 2"/>
          <p:cNvGrpSpPr/>
          <p:nvPr/>
        </p:nvGrpSpPr>
        <p:grpSpPr>
          <a:xfrm>
            <a:off x="0" y="0"/>
            <a:ext cx="13163143" cy="1509966"/>
            <a:chOff x="0" y="0"/>
            <a:chExt cx="13163143" cy="1509966"/>
          </a:xfrm>
        </p:grpSpPr>
        <p:pic>
          <p:nvPicPr>
            <p:cNvPr id="58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7436" y="724292"/>
              <a:ext cx="3975876" cy="527533"/>
            </a:xfrm>
            <a:prstGeom prst="rect">
              <a:avLst/>
            </a:prstGeom>
          </p:spPr>
        </p:pic>
        <p:pic>
          <p:nvPicPr>
            <p:cNvPr id="97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8378" y="671804"/>
              <a:ext cx="732129" cy="651671"/>
            </a:xfrm>
            <a:prstGeom prst="rect">
              <a:avLst/>
            </a:prstGeom>
          </p:spPr>
        </p:pic>
        <p:pic>
          <p:nvPicPr>
            <p:cNvPr id="264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3994" y="766965"/>
              <a:ext cx="502920" cy="502920"/>
            </a:xfrm>
            <a:prstGeom prst="rect">
              <a:avLst/>
            </a:prstGeom>
          </p:spPr>
        </p:pic>
        <p:pic>
          <p:nvPicPr>
            <p:cNvPr id="265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479" y="787450"/>
              <a:ext cx="420379" cy="420376"/>
            </a:xfrm>
            <a:prstGeom prst="rect">
              <a:avLst/>
            </a:prstGeom>
          </p:spPr>
        </p:pic>
        <p:sp>
          <p:nvSpPr>
            <p:cNvPr id="266" name="object 7"/>
            <p:cNvSpPr/>
            <p:nvPr/>
          </p:nvSpPr>
          <p:spPr>
            <a:xfrm>
              <a:off x="0" y="568058"/>
              <a:ext cx="13162915" cy="212090"/>
            </a:xfrm>
            <a:custGeom>
              <a:avLst/>
              <a:gdLst/>
              <a:ahLst/>
              <a:cxnLst/>
              <a:rect l="l" t="t" r="r" b="b"/>
              <a:pathLst>
                <a:path w="13162915" h="212090">
                  <a:moveTo>
                    <a:pt x="13162914" y="201058"/>
                  </a:moveTo>
                  <a:lnTo>
                    <a:pt x="4689106" y="211658"/>
                  </a:lnTo>
                  <a:lnTo>
                    <a:pt x="4392776" y="0"/>
                  </a:lnTo>
                  <a:lnTo>
                    <a:pt x="0" y="16588"/>
                  </a:lnTo>
                </a:path>
              </a:pathLst>
            </a:custGeom>
            <a:ln w="50800">
              <a:solidFill>
                <a:srgbClr val="239DD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" name="object 8"/>
            <p:cNvSpPr/>
            <p:nvPr/>
          </p:nvSpPr>
          <p:spPr>
            <a:xfrm>
              <a:off x="3825468" y="0"/>
              <a:ext cx="9337675" cy="709930"/>
            </a:xfrm>
            <a:custGeom>
              <a:avLst/>
              <a:gdLst/>
              <a:ahLst/>
              <a:cxnLst/>
              <a:rect l="l" t="t" r="r" b="b"/>
              <a:pathLst>
                <a:path w="9337675" h="709930">
                  <a:moveTo>
                    <a:pt x="9337445" y="0"/>
                  </a:moveTo>
                  <a:lnTo>
                    <a:pt x="2359261" y="0"/>
                  </a:lnTo>
                  <a:lnTo>
                    <a:pt x="0" y="35217"/>
                  </a:lnTo>
                  <a:lnTo>
                    <a:pt x="863600" y="699287"/>
                  </a:lnTo>
                  <a:lnTo>
                    <a:pt x="9337445" y="709500"/>
                  </a:lnTo>
                  <a:lnTo>
                    <a:pt x="9337445" y="0"/>
                  </a:lnTo>
                  <a:close/>
                </a:path>
              </a:pathLst>
            </a:custGeom>
            <a:solidFill>
              <a:srgbClr val="A1C01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" name="object 9"/>
            <p:cNvSpPr/>
            <p:nvPr/>
          </p:nvSpPr>
          <p:spPr>
            <a:xfrm>
              <a:off x="0" y="0"/>
              <a:ext cx="7228840" cy="491490"/>
            </a:xfrm>
            <a:custGeom>
              <a:avLst/>
              <a:gdLst/>
              <a:ahLst/>
              <a:cxnLst/>
              <a:rect l="l" t="t" r="r" b="b"/>
              <a:pathLst>
                <a:path w="7228840" h="491490">
                  <a:moveTo>
                    <a:pt x="7228822" y="0"/>
                  </a:moveTo>
                  <a:lnTo>
                    <a:pt x="0" y="0"/>
                  </a:lnTo>
                  <a:lnTo>
                    <a:pt x="0" y="491134"/>
                  </a:lnTo>
                  <a:lnTo>
                    <a:pt x="6956971" y="491134"/>
                  </a:lnTo>
                  <a:lnTo>
                    <a:pt x="7228822" y="0"/>
                  </a:lnTo>
                  <a:close/>
                </a:path>
              </a:pathLst>
            </a:custGeom>
            <a:solidFill>
              <a:srgbClr val="F396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9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812601" y="252666"/>
              <a:ext cx="1257300" cy="1257300"/>
            </a:xfrm>
            <a:prstGeom prst="rect">
              <a:avLst/>
            </a:prstGeom>
          </p:spPr>
        </p:pic>
        <p:pic>
          <p:nvPicPr>
            <p:cNvPr id="270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174301" y="252666"/>
              <a:ext cx="1257300" cy="1257300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083537" y="753926"/>
            <a:ext cx="3663849" cy="446276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fr-FR" sz="1400" spc="10" dirty="0"/>
              <a:t>Projet de dessalement de l’eau de mer</a:t>
            </a:r>
            <a:br>
              <a:rPr lang="fr-FR" sz="1400" spc="10" dirty="0"/>
            </a:br>
            <a:r>
              <a:rPr lang="fr-FR" sz="1400" spc="10" dirty="0"/>
              <a:t>pour l’irrigation de la plaine </a:t>
            </a:r>
            <a:r>
              <a:rPr lang="fr-FR" sz="1400" spc="10" dirty="0" err="1"/>
              <a:t>Chtouka</a:t>
            </a:r>
            <a:endParaRPr sz="1400" dirty="0"/>
          </a:p>
        </p:txBody>
      </p:sp>
      <p:sp>
        <p:nvSpPr>
          <p:cNvPr id="14" name="object 14"/>
          <p:cNvSpPr/>
          <p:nvPr/>
        </p:nvSpPr>
        <p:spPr>
          <a:xfrm>
            <a:off x="324942" y="1579676"/>
            <a:ext cx="5814695" cy="5915660"/>
          </a:xfrm>
          <a:custGeom>
            <a:avLst/>
            <a:gdLst/>
            <a:ahLst/>
            <a:cxnLst/>
            <a:rect l="l" t="t" r="r" b="b"/>
            <a:pathLst>
              <a:path w="5814695" h="5915659">
                <a:moveTo>
                  <a:pt x="1005751" y="0"/>
                </a:moveTo>
                <a:lnTo>
                  <a:pt x="0" y="1308"/>
                </a:lnTo>
                <a:lnTo>
                  <a:pt x="7708" y="5915634"/>
                </a:lnTo>
                <a:lnTo>
                  <a:pt x="5814301" y="5908078"/>
                </a:lnTo>
                <a:lnTo>
                  <a:pt x="5814289" y="5899137"/>
                </a:lnTo>
                <a:lnTo>
                  <a:pt x="40627" y="5899137"/>
                </a:lnTo>
                <a:lnTo>
                  <a:pt x="24155" y="5882665"/>
                </a:lnTo>
                <a:lnTo>
                  <a:pt x="40648" y="5882665"/>
                </a:lnTo>
                <a:lnTo>
                  <a:pt x="48241" y="49548"/>
                </a:lnTo>
                <a:lnTo>
                  <a:pt x="24155" y="49517"/>
                </a:lnTo>
                <a:lnTo>
                  <a:pt x="48272" y="25400"/>
                </a:lnTo>
                <a:lnTo>
                  <a:pt x="1005751" y="25400"/>
                </a:lnTo>
                <a:lnTo>
                  <a:pt x="1005751" y="0"/>
                </a:lnTo>
                <a:close/>
              </a:path>
              <a:path w="5814695" h="5915659">
                <a:moveTo>
                  <a:pt x="24155" y="5882665"/>
                </a:moveTo>
                <a:lnTo>
                  <a:pt x="40627" y="5899137"/>
                </a:lnTo>
                <a:lnTo>
                  <a:pt x="40648" y="5882686"/>
                </a:lnTo>
                <a:lnTo>
                  <a:pt x="24155" y="5882665"/>
                </a:lnTo>
                <a:close/>
              </a:path>
              <a:path w="5814695" h="5915659">
                <a:moveTo>
                  <a:pt x="40648" y="5882686"/>
                </a:moveTo>
                <a:lnTo>
                  <a:pt x="40627" y="5899137"/>
                </a:lnTo>
                <a:lnTo>
                  <a:pt x="5796394" y="5899137"/>
                </a:lnTo>
                <a:lnTo>
                  <a:pt x="5796405" y="5890184"/>
                </a:lnTo>
                <a:lnTo>
                  <a:pt x="40648" y="5882686"/>
                </a:lnTo>
                <a:close/>
              </a:path>
              <a:path w="5814695" h="5915659">
                <a:moveTo>
                  <a:pt x="5796405" y="5890184"/>
                </a:moveTo>
                <a:lnTo>
                  <a:pt x="5796394" y="5899137"/>
                </a:lnTo>
                <a:lnTo>
                  <a:pt x="5805335" y="5890196"/>
                </a:lnTo>
                <a:lnTo>
                  <a:pt x="5796405" y="5890184"/>
                </a:lnTo>
                <a:close/>
              </a:path>
              <a:path w="5814695" h="5915659">
                <a:moveTo>
                  <a:pt x="5804038" y="26693"/>
                </a:moveTo>
                <a:lnTo>
                  <a:pt x="5796405" y="5890184"/>
                </a:lnTo>
                <a:lnTo>
                  <a:pt x="5805335" y="5890196"/>
                </a:lnTo>
                <a:lnTo>
                  <a:pt x="5796394" y="5899137"/>
                </a:lnTo>
                <a:lnTo>
                  <a:pt x="5814289" y="5899137"/>
                </a:lnTo>
                <a:lnTo>
                  <a:pt x="5806633" y="26695"/>
                </a:lnTo>
                <a:lnTo>
                  <a:pt x="5804038" y="26693"/>
                </a:lnTo>
                <a:close/>
              </a:path>
              <a:path w="5814695" h="5915659">
                <a:moveTo>
                  <a:pt x="40648" y="5882665"/>
                </a:moveTo>
                <a:lnTo>
                  <a:pt x="24155" y="5882665"/>
                </a:lnTo>
                <a:lnTo>
                  <a:pt x="40648" y="5882686"/>
                </a:lnTo>
                <a:close/>
              </a:path>
              <a:path w="5814695" h="5915659">
                <a:moveTo>
                  <a:pt x="1005751" y="25400"/>
                </a:moveTo>
                <a:lnTo>
                  <a:pt x="48272" y="25400"/>
                </a:lnTo>
                <a:lnTo>
                  <a:pt x="48241" y="49548"/>
                </a:lnTo>
                <a:lnTo>
                  <a:pt x="1005751" y="50800"/>
                </a:lnTo>
                <a:lnTo>
                  <a:pt x="1005751" y="25400"/>
                </a:lnTo>
                <a:close/>
              </a:path>
              <a:path w="5814695" h="5915659">
                <a:moveTo>
                  <a:pt x="48272" y="25400"/>
                </a:moveTo>
                <a:lnTo>
                  <a:pt x="24155" y="49517"/>
                </a:lnTo>
                <a:lnTo>
                  <a:pt x="48241" y="49548"/>
                </a:lnTo>
                <a:lnTo>
                  <a:pt x="48272" y="25400"/>
                </a:lnTo>
                <a:close/>
              </a:path>
              <a:path w="5814695" h="5915659">
                <a:moveTo>
                  <a:pt x="5804039" y="25400"/>
                </a:moveTo>
                <a:lnTo>
                  <a:pt x="5804038" y="26693"/>
                </a:lnTo>
                <a:lnTo>
                  <a:pt x="5805335" y="26695"/>
                </a:lnTo>
                <a:lnTo>
                  <a:pt x="5804039" y="25400"/>
                </a:lnTo>
                <a:close/>
              </a:path>
              <a:path w="5814695" h="5915659">
                <a:moveTo>
                  <a:pt x="5806632" y="25400"/>
                </a:moveTo>
                <a:lnTo>
                  <a:pt x="5804039" y="25400"/>
                </a:lnTo>
                <a:lnTo>
                  <a:pt x="5805335" y="26695"/>
                </a:lnTo>
                <a:lnTo>
                  <a:pt x="5806633" y="26695"/>
                </a:lnTo>
                <a:lnTo>
                  <a:pt x="5806632" y="25400"/>
                </a:lnTo>
                <a:close/>
              </a:path>
              <a:path w="5814695" h="5915659">
                <a:moveTo>
                  <a:pt x="5806630" y="24104"/>
                </a:moveTo>
                <a:lnTo>
                  <a:pt x="5805335" y="24104"/>
                </a:lnTo>
                <a:lnTo>
                  <a:pt x="5804038" y="26693"/>
                </a:lnTo>
                <a:lnTo>
                  <a:pt x="5804039" y="25400"/>
                </a:lnTo>
                <a:lnTo>
                  <a:pt x="5806632" y="25400"/>
                </a:lnTo>
                <a:lnTo>
                  <a:pt x="5806630" y="24104"/>
                </a:lnTo>
                <a:close/>
              </a:path>
            </a:pathLst>
          </a:custGeom>
          <a:solidFill>
            <a:srgbClr val="94949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object 15"/>
          <p:cNvGrpSpPr/>
          <p:nvPr/>
        </p:nvGrpSpPr>
        <p:grpSpPr>
          <a:xfrm>
            <a:off x="6433629" y="1579676"/>
            <a:ext cx="6373495" cy="3060700"/>
            <a:chOff x="6433629" y="1579676"/>
            <a:chExt cx="6373495" cy="3060700"/>
          </a:xfrm>
        </p:grpSpPr>
        <p:sp>
          <p:nvSpPr>
            <p:cNvPr id="16" name="object 16"/>
            <p:cNvSpPr/>
            <p:nvPr/>
          </p:nvSpPr>
          <p:spPr>
            <a:xfrm>
              <a:off x="6433629" y="1579676"/>
              <a:ext cx="6373495" cy="3060700"/>
            </a:xfrm>
            <a:custGeom>
              <a:avLst/>
              <a:gdLst/>
              <a:ahLst/>
              <a:cxnLst/>
              <a:rect l="l" t="t" r="r" b="b"/>
              <a:pathLst>
                <a:path w="6373495" h="3060700">
                  <a:moveTo>
                    <a:pt x="1847062" y="0"/>
                  </a:moveTo>
                  <a:lnTo>
                    <a:pt x="0" y="2895"/>
                  </a:lnTo>
                  <a:lnTo>
                    <a:pt x="4800" y="3060382"/>
                  </a:lnTo>
                  <a:lnTo>
                    <a:pt x="6373037" y="3050400"/>
                  </a:lnTo>
                  <a:lnTo>
                    <a:pt x="6373025" y="3042539"/>
                  </a:lnTo>
                  <a:lnTo>
                    <a:pt x="40385" y="3042539"/>
                  </a:lnTo>
                  <a:lnTo>
                    <a:pt x="22580" y="3024733"/>
                  </a:lnTo>
                  <a:lnTo>
                    <a:pt x="40413" y="3024733"/>
                  </a:lnTo>
                  <a:lnTo>
                    <a:pt x="45087" y="47977"/>
                  </a:lnTo>
                  <a:lnTo>
                    <a:pt x="22580" y="47942"/>
                  </a:lnTo>
                  <a:lnTo>
                    <a:pt x="45123" y="25400"/>
                  </a:lnTo>
                  <a:lnTo>
                    <a:pt x="1847062" y="25400"/>
                  </a:lnTo>
                  <a:lnTo>
                    <a:pt x="1847062" y="0"/>
                  </a:lnTo>
                  <a:close/>
                </a:path>
                <a:path w="6373495" h="3060700">
                  <a:moveTo>
                    <a:pt x="22580" y="3024733"/>
                  </a:moveTo>
                  <a:lnTo>
                    <a:pt x="40385" y="3042539"/>
                  </a:lnTo>
                  <a:lnTo>
                    <a:pt x="40413" y="3024761"/>
                  </a:lnTo>
                  <a:lnTo>
                    <a:pt x="22580" y="3024733"/>
                  </a:lnTo>
                  <a:close/>
                </a:path>
                <a:path w="6373495" h="3060700">
                  <a:moveTo>
                    <a:pt x="40413" y="3024761"/>
                  </a:moveTo>
                  <a:lnTo>
                    <a:pt x="40385" y="3042539"/>
                  </a:lnTo>
                  <a:lnTo>
                    <a:pt x="6357302" y="3042539"/>
                  </a:lnTo>
                  <a:lnTo>
                    <a:pt x="6357314" y="3034665"/>
                  </a:lnTo>
                  <a:lnTo>
                    <a:pt x="40413" y="3024761"/>
                  </a:lnTo>
                  <a:close/>
                </a:path>
                <a:path w="6373495" h="3060700">
                  <a:moveTo>
                    <a:pt x="6357314" y="3034665"/>
                  </a:moveTo>
                  <a:lnTo>
                    <a:pt x="6357302" y="3042539"/>
                  </a:lnTo>
                  <a:lnTo>
                    <a:pt x="6365163" y="3034677"/>
                  </a:lnTo>
                  <a:lnTo>
                    <a:pt x="6357314" y="3034665"/>
                  </a:lnTo>
                  <a:close/>
                </a:path>
                <a:path w="6373495" h="3060700">
                  <a:moveTo>
                    <a:pt x="6362026" y="25400"/>
                  </a:moveTo>
                  <a:lnTo>
                    <a:pt x="6357314" y="3034665"/>
                  </a:lnTo>
                  <a:lnTo>
                    <a:pt x="6365163" y="3034677"/>
                  </a:lnTo>
                  <a:lnTo>
                    <a:pt x="6357302" y="3042539"/>
                  </a:lnTo>
                  <a:lnTo>
                    <a:pt x="6373025" y="3042539"/>
                  </a:lnTo>
                  <a:lnTo>
                    <a:pt x="6368310" y="28536"/>
                  </a:lnTo>
                  <a:lnTo>
                    <a:pt x="6365158" y="28531"/>
                  </a:lnTo>
                  <a:lnTo>
                    <a:pt x="6362026" y="25400"/>
                  </a:lnTo>
                  <a:close/>
                </a:path>
                <a:path w="6373495" h="3060700">
                  <a:moveTo>
                    <a:pt x="40413" y="3024733"/>
                  </a:moveTo>
                  <a:lnTo>
                    <a:pt x="22580" y="3024733"/>
                  </a:lnTo>
                  <a:lnTo>
                    <a:pt x="40413" y="3024761"/>
                  </a:lnTo>
                  <a:close/>
                </a:path>
                <a:path w="6373495" h="3060700">
                  <a:moveTo>
                    <a:pt x="1847062" y="25400"/>
                  </a:moveTo>
                  <a:lnTo>
                    <a:pt x="45123" y="25400"/>
                  </a:lnTo>
                  <a:lnTo>
                    <a:pt x="45087" y="47977"/>
                  </a:lnTo>
                  <a:lnTo>
                    <a:pt x="1847062" y="50800"/>
                  </a:lnTo>
                  <a:lnTo>
                    <a:pt x="1847062" y="25400"/>
                  </a:lnTo>
                  <a:close/>
                </a:path>
                <a:path w="6373495" h="3060700">
                  <a:moveTo>
                    <a:pt x="45123" y="25400"/>
                  </a:moveTo>
                  <a:lnTo>
                    <a:pt x="22580" y="47942"/>
                  </a:lnTo>
                  <a:lnTo>
                    <a:pt x="45087" y="47977"/>
                  </a:lnTo>
                  <a:lnTo>
                    <a:pt x="45123" y="25400"/>
                  </a:lnTo>
                  <a:close/>
                </a:path>
                <a:path w="6373495" h="3060700">
                  <a:moveTo>
                    <a:pt x="6365158" y="28531"/>
                  </a:moveTo>
                  <a:lnTo>
                    <a:pt x="6362021" y="28531"/>
                  </a:lnTo>
                  <a:lnTo>
                    <a:pt x="6365163" y="28536"/>
                  </a:lnTo>
                  <a:close/>
                </a:path>
                <a:path w="6373495" h="3060700">
                  <a:moveTo>
                    <a:pt x="6368305" y="25400"/>
                  </a:moveTo>
                  <a:lnTo>
                    <a:pt x="6362026" y="25400"/>
                  </a:lnTo>
                  <a:lnTo>
                    <a:pt x="6365163" y="28536"/>
                  </a:lnTo>
                  <a:lnTo>
                    <a:pt x="6368310" y="28536"/>
                  </a:lnTo>
                  <a:lnTo>
                    <a:pt x="6368305" y="25400"/>
                  </a:lnTo>
                  <a:close/>
                </a:path>
                <a:path w="6373495" h="3060700">
                  <a:moveTo>
                    <a:pt x="6368300" y="22263"/>
                  </a:moveTo>
                  <a:lnTo>
                    <a:pt x="6365163" y="22263"/>
                  </a:lnTo>
                  <a:lnTo>
                    <a:pt x="6362021" y="28531"/>
                  </a:lnTo>
                  <a:lnTo>
                    <a:pt x="6362026" y="25400"/>
                  </a:lnTo>
                  <a:lnTo>
                    <a:pt x="6368305" y="25400"/>
                  </a:lnTo>
                  <a:lnTo>
                    <a:pt x="6368300" y="22263"/>
                  </a:lnTo>
                  <a:close/>
                </a:path>
              </a:pathLst>
            </a:custGeom>
            <a:solidFill>
              <a:srgbClr val="9494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089138" y="2896514"/>
              <a:ext cx="19278" cy="109769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493977" y="3130282"/>
              <a:ext cx="11468" cy="1019517"/>
            </a:xfrm>
            <a:prstGeom prst="rect">
              <a:avLst/>
            </a:prstGeom>
          </p:spPr>
        </p:pic>
      </p:grpSp>
      <p:sp>
        <p:nvSpPr>
          <p:cNvPr id="33" name="object 33"/>
          <p:cNvSpPr txBox="1"/>
          <p:nvPr/>
        </p:nvSpPr>
        <p:spPr>
          <a:xfrm>
            <a:off x="2375845" y="1437620"/>
            <a:ext cx="1938846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8175" marR="5080" indent="-626110">
              <a:lnSpc>
                <a:spcPct val="100000"/>
              </a:lnSpc>
              <a:spcBef>
                <a:spcPts val="100"/>
              </a:spcBef>
            </a:pPr>
            <a:r>
              <a:rPr lang="fr-FR" sz="1500" b="1" spc="10" dirty="0">
                <a:solidFill>
                  <a:srgbClr val="140682"/>
                </a:solidFill>
                <a:latin typeface="Arial" panose="020B0604020202020204"/>
                <a:cs typeface="Arial" panose="020B0604020202020204"/>
              </a:rPr>
              <a:t>Etat d’avancement</a:t>
            </a:r>
            <a:endParaRPr sz="15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8341834" y="1491854"/>
            <a:ext cx="2176780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1790"/>
              </a:lnSpc>
              <a:spcBef>
                <a:spcPts val="100"/>
              </a:spcBef>
            </a:pPr>
            <a:r>
              <a:rPr lang="fr-FR" sz="1500" b="1" spc="10" dirty="0">
                <a:solidFill>
                  <a:srgbClr val="140682"/>
                </a:solidFill>
                <a:latin typeface="Arial" panose="020B0604020202020204"/>
                <a:cs typeface="Arial" panose="020B0604020202020204"/>
              </a:rPr>
              <a:t>Prochaines étapes</a:t>
            </a:r>
            <a:endParaRPr sz="1500" dirty="0">
              <a:latin typeface="Arial" panose="020B0604020202020204"/>
              <a:cs typeface="Arial" panose="020B0604020202020204"/>
            </a:endParaRPr>
          </a:p>
        </p:txBody>
      </p:sp>
      <p:grpSp>
        <p:nvGrpSpPr>
          <p:cNvPr id="257" name="object 257"/>
          <p:cNvGrpSpPr/>
          <p:nvPr/>
        </p:nvGrpSpPr>
        <p:grpSpPr>
          <a:xfrm>
            <a:off x="6403530" y="4778756"/>
            <a:ext cx="6586535" cy="2889152"/>
            <a:chOff x="6438823" y="4845654"/>
            <a:chExt cx="6377940" cy="2786115"/>
          </a:xfrm>
        </p:grpSpPr>
        <p:sp>
          <p:nvSpPr>
            <p:cNvPr id="258" name="object 258"/>
            <p:cNvSpPr/>
            <p:nvPr/>
          </p:nvSpPr>
          <p:spPr>
            <a:xfrm>
              <a:off x="6438823" y="4845654"/>
              <a:ext cx="6377940" cy="2665095"/>
            </a:xfrm>
            <a:custGeom>
              <a:avLst/>
              <a:gdLst/>
              <a:ahLst/>
              <a:cxnLst/>
              <a:rect l="l" t="t" r="r" b="b"/>
              <a:pathLst>
                <a:path w="6377940" h="2665095">
                  <a:moveTo>
                    <a:pt x="3746" y="0"/>
                  </a:moveTo>
                  <a:lnTo>
                    <a:pt x="0" y="2655900"/>
                  </a:lnTo>
                  <a:lnTo>
                    <a:pt x="6373698" y="2664904"/>
                  </a:lnTo>
                  <a:lnTo>
                    <a:pt x="6373734" y="2639504"/>
                  </a:lnTo>
                  <a:lnTo>
                    <a:pt x="32842" y="2639504"/>
                  </a:lnTo>
                  <a:lnTo>
                    <a:pt x="16433" y="2623096"/>
                  </a:lnTo>
                  <a:lnTo>
                    <a:pt x="32819" y="2623072"/>
                  </a:lnTo>
                  <a:lnTo>
                    <a:pt x="29151" y="25425"/>
                  </a:lnTo>
                  <a:lnTo>
                    <a:pt x="16433" y="25425"/>
                  </a:lnTo>
                  <a:lnTo>
                    <a:pt x="29133" y="12725"/>
                  </a:lnTo>
                  <a:lnTo>
                    <a:pt x="6377452" y="12725"/>
                  </a:lnTo>
                  <a:lnTo>
                    <a:pt x="6377457" y="9017"/>
                  </a:lnTo>
                  <a:lnTo>
                    <a:pt x="3746" y="0"/>
                  </a:lnTo>
                  <a:close/>
                </a:path>
                <a:path w="6377940" h="2665095">
                  <a:moveTo>
                    <a:pt x="32819" y="2623072"/>
                  </a:moveTo>
                  <a:lnTo>
                    <a:pt x="16433" y="2623096"/>
                  </a:lnTo>
                  <a:lnTo>
                    <a:pt x="32842" y="2639504"/>
                  </a:lnTo>
                  <a:lnTo>
                    <a:pt x="32819" y="2623072"/>
                  </a:lnTo>
                  <a:close/>
                </a:path>
                <a:path w="6377940" h="2665095">
                  <a:moveTo>
                    <a:pt x="6377452" y="12725"/>
                  </a:moveTo>
                  <a:lnTo>
                    <a:pt x="6370015" y="12725"/>
                  </a:lnTo>
                  <a:lnTo>
                    <a:pt x="6373736" y="16433"/>
                  </a:lnTo>
                  <a:lnTo>
                    <a:pt x="6370020" y="16439"/>
                  </a:lnTo>
                  <a:lnTo>
                    <a:pt x="6373698" y="2614104"/>
                  </a:lnTo>
                  <a:lnTo>
                    <a:pt x="32819" y="2623072"/>
                  </a:lnTo>
                  <a:lnTo>
                    <a:pt x="32842" y="2639504"/>
                  </a:lnTo>
                  <a:lnTo>
                    <a:pt x="6373734" y="2639504"/>
                  </a:lnTo>
                  <a:lnTo>
                    <a:pt x="6377452" y="12725"/>
                  </a:lnTo>
                  <a:close/>
                </a:path>
                <a:path w="6377940" h="2665095">
                  <a:moveTo>
                    <a:pt x="29133" y="12725"/>
                  </a:moveTo>
                  <a:lnTo>
                    <a:pt x="16433" y="25425"/>
                  </a:lnTo>
                  <a:lnTo>
                    <a:pt x="29151" y="25407"/>
                  </a:lnTo>
                  <a:lnTo>
                    <a:pt x="29133" y="12725"/>
                  </a:lnTo>
                  <a:close/>
                </a:path>
                <a:path w="6377940" h="2665095">
                  <a:moveTo>
                    <a:pt x="29151" y="25407"/>
                  </a:moveTo>
                  <a:lnTo>
                    <a:pt x="16433" y="25425"/>
                  </a:lnTo>
                  <a:lnTo>
                    <a:pt x="29151" y="25425"/>
                  </a:lnTo>
                  <a:close/>
                </a:path>
                <a:path w="6377940" h="2665095">
                  <a:moveTo>
                    <a:pt x="6370015" y="12725"/>
                  </a:moveTo>
                  <a:lnTo>
                    <a:pt x="29133" y="12725"/>
                  </a:lnTo>
                  <a:lnTo>
                    <a:pt x="29151" y="25407"/>
                  </a:lnTo>
                  <a:lnTo>
                    <a:pt x="6370020" y="16439"/>
                  </a:lnTo>
                  <a:lnTo>
                    <a:pt x="6370015" y="12725"/>
                  </a:lnTo>
                  <a:close/>
                </a:path>
                <a:path w="6377940" h="2665095">
                  <a:moveTo>
                    <a:pt x="6370015" y="12725"/>
                  </a:moveTo>
                  <a:lnTo>
                    <a:pt x="6370020" y="16439"/>
                  </a:lnTo>
                  <a:lnTo>
                    <a:pt x="6373736" y="16433"/>
                  </a:lnTo>
                  <a:lnTo>
                    <a:pt x="6370015" y="12725"/>
                  </a:lnTo>
                  <a:close/>
                </a:path>
              </a:pathLst>
            </a:custGeom>
            <a:solidFill>
              <a:srgbClr val="9494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9" name="object 25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905339" y="7211555"/>
              <a:ext cx="472087" cy="420214"/>
            </a:xfrm>
            <a:prstGeom prst="rect">
              <a:avLst/>
            </a:prstGeom>
          </p:spPr>
        </p:pic>
        <p:pic>
          <p:nvPicPr>
            <p:cNvPr id="260" name="object 26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011304" y="7265638"/>
              <a:ext cx="353567" cy="353568"/>
            </a:xfrm>
            <a:prstGeom prst="rect">
              <a:avLst/>
            </a:prstGeom>
          </p:spPr>
        </p:pic>
        <p:pic>
          <p:nvPicPr>
            <p:cNvPr id="261" name="object 26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2050254" y="7349890"/>
              <a:ext cx="240091" cy="238974"/>
            </a:xfrm>
            <a:prstGeom prst="rect">
              <a:avLst/>
            </a:prstGeom>
          </p:spPr>
        </p:pic>
      </p:grpSp>
      <p:sp>
        <p:nvSpPr>
          <p:cNvPr id="262" name="object 262"/>
          <p:cNvSpPr txBox="1">
            <a:spLocks noGrp="1"/>
          </p:cNvSpPr>
          <p:nvPr>
            <p:ph type="sldNum" sz="quarter" idx="7"/>
          </p:nvPr>
        </p:nvSpPr>
        <p:spPr>
          <a:xfrm>
            <a:off x="12099239" y="7327268"/>
            <a:ext cx="248619" cy="271227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7165">
              <a:lnSpc>
                <a:spcPct val="100000"/>
              </a:lnSpc>
              <a:spcBef>
                <a:spcPts val="435"/>
              </a:spcBef>
            </a:pPr>
            <a:r>
              <a:rPr lang="en-US" sz="1400" b="1" spc="15" dirty="0" smtClean="0"/>
              <a:t>8</a:t>
            </a:r>
            <a:endParaRPr sz="1400" b="1" spc="15" dirty="0"/>
          </a:p>
        </p:txBody>
      </p:sp>
      <p:grpSp>
        <p:nvGrpSpPr>
          <p:cNvPr id="2" name="object 13"/>
          <p:cNvGrpSpPr/>
          <p:nvPr/>
        </p:nvGrpSpPr>
        <p:grpSpPr>
          <a:xfrm>
            <a:off x="296950" y="1883625"/>
            <a:ext cx="5814695" cy="775831"/>
            <a:chOff x="603252" y="2081110"/>
            <a:chExt cx="7355205" cy="1914525"/>
          </a:xfrm>
        </p:grpSpPr>
        <p:pic>
          <p:nvPicPr>
            <p:cNvPr id="3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03252" y="2081110"/>
              <a:ext cx="7354821" cy="1914143"/>
            </a:xfrm>
            <a:prstGeom prst="rect">
              <a:avLst/>
            </a:prstGeom>
          </p:spPr>
        </p:pic>
        <p:sp>
          <p:nvSpPr>
            <p:cNvPr id="4" name="object 15"/>
            <p:cNvSpPr/>
            <p:nvPr/>
          </p:nvSpPr>
          <p:spPr>
            <a:xfrm>
              <a:off x="808405" y="2308770"/>
              <a:ext cx="7017384" cy="1388745"/>
            </a:xfrm>
            <a:custGeom>
              <a:avLst/>
              <a:gdLst/>
              <a:ahLst/>
              <a:cxnLst/>
              <a:rect l="l" t="t" r="r" b="b"/>
              <a:pathLst>
                <a:path w="7017384" h="1388745">
                  <a:moveTo>
                    <a:pt x="73507" y="0"/>
                  </a:moveTo>
                  <a:lnTo>
                    <a:pt x="0" y="0"/>
                  </a:lnTo>
                  <a:lnTo>
                    <a:pt x="0" y="1388211"/>
                  </a:lnTo>
                  <a:lnTo>
                    <a:pt x="73507" y="1388211"/>
                  </a:lnTo>
                  <a:lnTo>
                    <a:pt x="73507" y="0"/>
                  </a:lnTo>
                  <a:close/>
                </a:path>
                <a:path w="7017384" h="1388745">
                  <a:moveTo>
                    <a:pt x="7017347" y="0"/>
                  </a:moveTo>
                  <a:lnTo>
                    <a:pt x="6943814" y="0"/>
                  </a:lnTo>
                  <a:lnTo>
                    <a:pt x="6943814" y="1388211"/>
                  </a:lnTo>
                  <a:lnTo>
                    <a:pt x="7017347" y="1388211"/>
                  </a:lnTo>
                  <a:lnTo>
                    <a:pt x="7017347" y="0"/>
                  </a:lnTo>
                  <a:close/>
                </a:path>
              </a:pathLst>
            </a:custGeom>
            <a:solidFill>
              <a:srgbClr val="2391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16"/>
            <p:cNvSpPr/>
            <p:nvPr/>
          </p:nvSpPr>
          <p:spPr>
            <a:xfrm>
              <a:off x="881926" y="2214270"/>
              <a:ext cx="6870700" cy="1577340"/>
            </a:xfrm>
            <a:custGeom>
              <a:avLst/>
              <a:gdLst/>
              <a:ahLst/>
              <a:cxnLst/>
              <a:rect l="l" t="t" r="r" b="b"/>
              <a:pathLst>
                <a:path w="6870700" h="1577339">
                  <a:moveTo>
                    <a:pt x="6870293" y="0"/>
                  </a:moveTo>
                  <a:lnTo>
                    <a:pt x="0" y="0"/>
                  </a:lnTo>
                  <a:lnTo>
                    <a:pt x="0" y="1577200"/>
                  </a:lnTo>
                  <a:lnTo>
                    <a:pt x="6870293" y="1577200"/>
                  </a:lnTo>
                  <a:lnTo>
                    <a:pt x="68702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ZoneTexte 7"/>
          <p:cNvSpPr txBox="1"/>
          <p:nvPr/>
        </p:nvSpPr>
        <p:spPr>
          <a:xfrm>
            <a:off x="673397" y="2000839"/>
            <a:ext cx="51995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Travaux de construction de la station et réseau d’irrigation: </a:t>
            </a:r>
            <a:r>
              <a:rPr lang="en-US" sz="1400" b="1" dirty="0">
                <a:latin typeface="Cambria" panose="02040503050406030204" pitchFamily="18" charset="0"/>
                <a:ea typeface="Cambria" panose="02040503050406030204" pitchFamily="18" charset="0"/>
              </a:rPr>
              <a:t>achevés à 100%</a:t>
            </a:r>
            <a:endParaRPr lang="fr-FR" sz="1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9" name="object 27"/>
          <p:cNvGrpSpPr/>
          <p:nvPr/>
        </p:nvGrpSpPr>
        <p:grpSpPr>
          <a:xfrm>
            <a:off x="296950" y="2609150"/>
            <a:ext cx="5843391" cy="610302"/>
            <a:chOff x="603252" y="5091010"/>
            <a:chExt cx="7355205" cy="1953895"/>
          </a:xfrm>
        </p:grpSpPr>
        <p:pic>
          <p:nvPicPr>
            <p:cNvPr id="10" name="object 2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03252" y="5091010"/>
              <a:ext cx="7354821" cy="1953763"/>
            </a:xfrm>
            <a:prstGeom prst="rect">
              <a:avLst/>
            </a:prstGeom>
          </p:spPr>
        </p:pic>
        <p:sp>
          <p:nvSpPr>
            <p:cNvPr id="11" name="object 29"/>
            <p:cNvSpPr/>
            <p:nvPr/>
          </p:nvSpPr>
          <p:spPr>
            <a:xfrm>
              <a:off x="808405" y="5318658"/>
              <a:ext cx="7017384" cy="1426845"/>
            </a:xfrm>
            <a:custGeom>
              <a:avLst/>
              <a:gdLst/>
              <a:ahLst/>
              <a:cxnLst/>
              <a:rect l="l" t="t" r="r" b="b"/>
              <a:pathLst>
                <a:path w="7017384" h="1426845">
                  <a:moveTo>
                    <a:pt x="73507" y="0"/>
                  </a:moveTo>
                  <a:lnTo>
                    <a:pt x="0" y="0"/>
                  </a:lnTo>
                  <a:lnTo>
                    <a:pt x="0" y="1426324"/>
                  </a:lnTo>
                  <a:lnTo>
                    <a:pt x="73507" y="1426324"/>
                  </a:lnTo>
                  <a:lnTo>
                    <a:pt x="73507" y="0"/>
                  </a:lnTo>
                  <a:close/>
                </a:path>
                <a:path w="7017384" h="1426845">
                  <a:moveTo>
                    <a:pt x="7017347" y="0"/>
                  </a:moveTo>
                  <a:lnTo>
                    <a:pt x="6943814" y="0"/>
                  </a:lnTo>
                  <a:lnTo>
                    <a:pt x="6943814" y="1426324"/>
                  </a:lnTo>
                  <a:lnTo>
                    <a:pt x="7017347" y="1426324"/>
                  </a:lnTo>
                  <a:lnTo>
                    <a:pt x="7017347" y="0"/>
                  </a:lnTo>
                  <a:close/>
                </a:path>
              </a:pathLst>
            </a:custGeom>
            <a:solidFill>
              <a:srgbClr val="A1C01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30"/>
            <p:cNvSpPr/>
            <p:nvPr/>
          </p:nvSpPr>
          <p:spPr>
            <a:xfrm>
              <a:off x="881926" y="5224170"/>
              <a:ext cx="6870700" cy="1615440"/>
            </a:xfrm>
            <a:custGeom>
              <a:avLst/>
              <a:gdLst/>
              <a:ahLst/>
              <a:cxnLst/>
              <a:rect l="l" t="t" r="r" b="b"/>
              <a:pathLst>
                <a:path w="6870700" h="1615440">
                  <a:moveTo>
                    <a:pt x="6870293" y="0"/>
                  </a:moveTo>
                  <a:lnTo>
                    <a:pt x="0" y="0"/>
                  </a:lnTo>
                  <a:lnTo>
                    <a:pt x="0" y="1615300"/>
                  </a:lnTo>
                  <a:lnTo>
                    <a:pt x="6870293" y="1615300"/>
                  </a:lnTo>
                  <a:lnTo>
                    <a:pt x="68702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1" name="ZoneTexte 270"/>
          <p:cNvSpPr txBox="1"/>
          <p:nvPr/>
        </p:nvSpPr>
        <p:spPr>
          <a:xfrm>
            <a:off x="549798" y="2764443"/>
            <a:ext cx="53839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Entrée en service de la station de dessalement (AEP): </a:t>
            </a:r>
            <a:r>
              <a:rPr lang="en-US" sz="1400" b="1" dirty="0">
                <a:latin typeface="Cambria" panose="02040503050406030204" pitchFamily="18" charset="0"/>
                <a:ea typeface="Cambria" panose="02040503050406030204" pitchFamily="18" charset="0"/>
              </a:rPr>
              <a:t>29/01/2022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fr-FR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272" name="object 27"/>
          <p:cNvGrpSpPr/>
          <p:nvPr/>
        </p:nvGrpSpPr>
        <p:grpSpPr>
          <a:xfrm>
            <a:off x="296950" y="3249584"/>
            <a:ext cx="5843391" cy="610302"/>
            <a:chOff x="603252" y="5091010"/>
            <a:chExt cx="7355205" cy="1953895"/>
          </a:xfrm>
        </p:grpSpPr>
        <p:pic>
          <p:nvPicPr>
            <p:cNvPr id="273" name="object 2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03252" y="5091010"/>
              <a:ext cx="7354821" cy="1953763"/>
            </a:xfrm>
            <a:prstGeom prst="rect">
              <a:avLst/>
            </a:prstGeom>
          </p:spPr>
        </p:pic>
        <p:sp>
          <p:nvSpPr>
            <p:cNvPr id="274" name="object 29"/>
            <p:cNvSpPr/>
            <p:nvPr/>
          </p:nvSpPr>
          <p:spPr>
            <a:xfrm>
              <a:off x="808405" y="5318658"/>
              <a:ext cx="7017384" cy="1426845"/>
            </a:xfrm>
            <a:custGeom>
              <a:avLst/>
              <a:gdLst/>
              <a:ahLst/>
              <a:cxnLst/>
              <a:rect l="l" t="t" r="r" b="b"/>
              <a:pathLst>
                <a:path w="7017384" h="1426845">
                  <a:moveTo>
                    <a:pt x="73507" y="0"/>
                  </a:moveTo>
                  <a:lnTo>
                    <a:pt x="0" y="0"/>
                  </a:lnTo>
                  <a:lnTo>
                    <a:pt x="0" y="1426324"/>
                  </a:lnTo>
                  <a:lnTo>
                    <a:pt x="73507" y="1426324"/>
                  </a:lnTo>
                  <a:lnTo>
                    <a:pt x="73507" y="0"/>
                  </a:lnTo>
                  <a:close/>
                </a:path>
                <a:path w="7017384" h="1426845">
                  <a:moveTo>
                    <a:pt x="7017347" y="0"/>
                  </a:moveTo>
                  <a:lnTo>
                    <a:pt x="6943814" y="0"/>
                  </a:lnTo>
                  <a:lnTo>
                    <a:pt x="6943814" y="1426324"/>
                  </a:lnTo>
                  <a:lnTo>
                    <a:pt x="7017347" y="1426324"/>
                  </a:lnTo>
                  <a:lnTo>
                    <a:pt x="7017347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" name="object 30"/>
            <p:cNvSpPr/>
            <p:nvPr/>
          </p:nvSpPr>
          <p:spPr>
            <a:xfrm>
              <a:off x="881926" y="5224170"/>
              <a:ext cx="6870700" cy="1615440"/>
            </a:xfrm>
            <a:custGeom>
              <a:avLst/>
              <a:gdLst/>
              <a:ahLst/>
              <a:cxnLst/>
              <a:rect l="l" t="t" r="r" b="b"/>
              <a:pathLst>
                <a:path w="6870700" h="1615440">
                  <a:moveTo>
                    <a:pt x="6870293" y="0"/>
                  </a:moveTo>
                  <a:lnTo>
                    <a:pt x="0" y="0"/>
                  </a:lnTo>
                  <a:lnTo>
                    <a:pt x="0" y="1615300"/>
                  </a:lnTo>
                  <a:lnTo>
                    <a:pt x="6870293" y="1615300"/>
                  </a:lnTo>
                  <a:lnTo>
                    <a:pt x="68702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7" name="ZoneTexte 276"/>
          <p:cNvSpPr txBox="1"/>
          <p:nvPr/>
        </p:nvSpPr>
        <p:spPr>
          <a:xfrm>
            <a:off x="566597" y="3385718"/>
            <a:ext cx="480827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Mis en service partielle du réseau d’irrigation: </a:t>
            </a:r>
            <a:r>
              <a:rPr lang="en-US" sz="1400" b="1" dirty="0">
                <a:latin typeface="Cambria" panose="02040503050406030204" pitchFamily="18" charset="0"/>
                <a:ea typeface="Cambria" panose="02040503050406030204" pitchFamily="18" charset="0"/>
              </a:rPr>
              <a:t>16/06/2022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fr-FR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278" name="object 27"/>
          <p:cNvGrpSpPr/>
          <p:nvPr/>
        </p:nvGrpSpPr>
        <p:grpSpPr>
          <a:xfrm>
            <a:off x="314740" y="3859845"/>
            <a:ext cx="5843391" cy="610302"/>
            <a:chOff x="603252" y="5091010"/>
            <a:chExt cx="7355205" cy="1953895"/>
          </a:xfrm>
        </p:grpSpPr>
        <p:pic>
          <p:nvPicPr>
            <p:cNvPr id="279" name="object 2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03252" y="5091010"/>
              <a:ext cx="7354821" cy="1953763"/>
            </a:xfrm>
            <a:prstGeom prst="rect">
              <a:avLst/>
            </a:prstGeom>
          </p:spPr>
        </p:pic>
        <p:sp>
          <p:nvSpPr>
            <p:cNvPr id="280" name="object 29"/>
            <p:cNvSpPr/>
            <p:nvPr/>
          </p:nvSpPr>
          <p:spPr>
            <a:xfrm>
              <a:off x="808405" y="5318658"/>
              <a:ext cx="7017384" cy="1426845"/>
            </a:xfrm>
            <a:custGeom>
              <a:avLst/>
              <a:gdLst/>
              <a:ahLst/>
              <a:cxnLst/>
              <a:rect l="l" t="t" r="r" b="b"/>
              <a:pathLst>
                <a:path w="7017384" h="1426845">
                  <a:moveTo>
                    <a:pt x="73507" y="0"/>
                  </a:moveTo>
                  <a:lnTo>
                    <a:pt x="0" y="0"/>
                  </a:lnTo>
                  <a:lnTo>
                    <a:pt x="0" y="1426324"/>
                  </a:lnTo>
                  <a:lnTo>
                    <a:pt x="73507" y="1426324"/>
                  </a:lnTo>
                  <a:lnTo>
                    <a:pt x="73507" y="0"/>
                  </a:lnTo>
                  <a:close/>
                </a:path>
                <a:path w="7017384" h="1426845">
                  <a:moveTo>
                    <a:pt x="7017347" y="0"/>
                  </a:moveTo>
                  <a:lnTo>
                    <a:pt x="6943814" y="0"/>
                  </a:lnTo>
                  <a:lnTo>
                    <a:pt x="6943814" y="1426324"/>
                  </a:lnTo>
                  <a:lnTo>
                    <a:pt x="7017347" y="1426324"/>
                  </a:lnTo>
                  <a:lnTo>
                    <a:pt x="7017347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" name="object 30"/>
            <p:cNvSpPr/>
            <p:nvPr/>
          </p:nvSpPr>
          <p:spPr>
            <a:xfrm>
              <a:off x="881926" y="5224170"/>
              <a:ext cx="6870700" cy="1615440"/>
            </a:xfrm>
            <a:custGeom>
              <a:avLst/>
              <a:gdLst/>
              <a:ahLst/>
              <a:cxnLst/>
              <a:rect l="l" t="t" r="r" b="b"/>
              <a:pathLst>
                <a:path w="6870700" h="1615440">
                  <a:moveTo>
                    <a:pt x="6870293" y="0"/>
                  </a:moveTo>
                  <a:lnTo>
                    <a:pt x="0" y="0"/>
                  </a:lnTo>
                  <a:lnTo>
                    <a:pt x="0" y="1615300"/>
                  </a:lnTo>
                  <a:lnTo>
                    <a:pt x="6870293" y="1615300"/>
                  </a:lnTo>
                  <a:lnTo>
                    <a:pt x="68702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3" name="ZoneTexte 282"/>
          <p:cNvSpPr txBox="1"/>
          <p:nvPr/>
        </p:nvSpPr>
        <p:spPr>
          <a:xfrm>
            <a:off x="559436" y="4010025"/>
            <a:ext cx="65865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Réception provisoire du réseau d’irrigation: </a:t>
            </a:r>
            <a:r>
              <a:rPr lang="en-US" sz="1400" b="1" dirty="0">
                <a:latin typeface="Cambria" panose="02040503050406030204" pitchFamily="18" charset="0"/>
                <a:ea typeface="Cambria" panose="02040503050406030204" pitchFamily="18" charset="0"/>
              </a:rPr>
              <a:t>09/12/2022</a:t>
            </a:r>
            <a:endParaRPr lang="fr-FR" sz="1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92" name="object 50"/>
          <p:cNvSpPr/>
          <p:nvPr/>
        </p:nvSpPr>
        <p:spPr>
          <a:xfrm>
            <a:off x="835457" y="6344991"/>
            <a:ext cx="1392950" cy="331048"/>
          </a:xfrm>
          <a:custGeom>
            <a:avLst/>
            <a:gdLst/>
            <a:ahLst/>
            <a:cxnLst/>
            <a:rect l="l" t="t" r="r" b="b"/>
            <a:pathLst>
              <a:path w="3087370" h="247014">
                <a:moveTo>
                  <a:pt x="3086976" y="0"/>
                </a:moveTo>
                <a:lnTo>
                  <a:pt x="66078" y="0"/>
                </a:lnTo>
                <a:lnTo>
                  <a:pt x="0" y="246824"/>
                </a:lnTo>
                <a:lnTo>
                  <a:pt x="2972574" y="246824"/>
                </a:lnTo>
                <a:lnTo>
                  <a:pt x="3086976" y="0"/>
                </a:lnTo>
                <a:close/>
              </a:path>
            </a:pathLst>
          </a:custGeom>
          <a:solidFill>
            <a:srgbClr val="A1C012"/>
          </a:solidFill>
        </p:spPr>
        <p:txBody>
          <a:bodyPr wrap="square" lIns="0" tIns="0" rIns="0" bIns="0" rtlCol="0"/>
          <a:lstStyle/>
          <a:p>
            <a:endParaRPr sz="1450" dirty="0"/>
          </a:p>
        </p:txBody>
      </p:sp>
      <p:sp>
        <p:nvSpPr>
          <p:cNvPr id="294" name="Rectangle 293"/>
          <p:cNvSpPr/>
          <p:nvPr/>
        </p:nvSpPr>
        <p:spPr>
          <a:xfrm>
            <a:off x="874897" y="6356323"/>
            <a:ext cx="18297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spc="-50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Sup. souscrite</a:t>
            </a:r>
            <a:endParaRPr lang="fr-FR" sz="1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95" name="object 50"/>
          <p:cNvSpPr/>
          <p:nvPr/>
        </p:nvSpPr>
        <p:spPr>
          <a:xfrm>
            <a:off x="3471247" y="6344990"/>
            <a:ext cx="1254734" cy="304800"/>
          </a:xfrm>
          <a:custGeom>
            <a:avLst/>
            <a:gdLst/>
            <a:ahLst/>
            <a:cxnLst/>
            <a:rect l="l" t="t" r="r" b="b"/>
            <a:pathLst>
              <a:path w="3087370" h="247014">
                <a:moveTo>
                  <a:pt x="3086976" y="0"/>
                </a:moveTo>
                <a:lnTo>
                  <a:pt x="66078" y="0"/>
                </a:lnTo>
                <a:lnTo>
                  <a:pt x="0" y="246824"/>
                </a:lnTo>
                <a:lnTo>
                  <a:pt x="2972574" y="246824"/>
                </a:lnTo>
                <a:lnTo>
                  <a:pt x="3086976" y="0"/>
                </a:lnTo>
                <a:close/>
              </a:path>
            </a:pathLst>
          </a:custGeom>
          <a:solidFill>
            <a:srgbClr val="A1C012"/>
          </a:solidFill>
        </p:spPr>
        <p:txBody>
          <a:bodyPr wrap="square" lIns="0" tIns="0" rIns="0" bIns="0" rtlCol="0"/>
          <a:lstStyle/>
          <a:p>
            <a:endParaRPr sz="1450" dirty="0"/>
          </a:p>
        </p:txBody>
      </p:sp>
      <p:sp>
        <p:nvSpPr>
          <p:cNvPr id="296" name="Rectangle 295"/>
          <p:cNvSpPr/>
          <p:nvPr/>
        </p:nvSpPr>
        <p:spPr>
          <a:xfrm>
            <a:off x="3439343" y="6345402"/>
            <a:ext cx="13251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spc="-50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Sup. raccordée</a:t>
            </a:r>
            <a:endParaRPr lang="fr-FR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97" name="object 50"/>
          <p:cNvSpPr/>
          <p:nvPr/>
        </p:nvSpPr>
        <p:spPr>
          <a:xfrm>
            <a:off x="2040689" y="6900806"/>
            <a:ext cx="1339389" cy="332890"/>
          </a:xfrm>
          <a:custGeom>
            <a:avLst/>
            <a:gdLst/>
            <a:ahLst/>
            <a:cxnLst/>
            <a:rect l="l" t="t" r="r" b="b"/>
            <a:pathLst>
              <a:path w="3087370" h="247014">
                <a:moveTo>
                  <a:pt x="3086976" y="0"/>
                </a:moveTo>
                <a:lnTo>
                  <a:pt x="66078" y="0"/>
                </a:lnTo>
                <a:lnTo>
                  <a:pt x="0" y="246824"/>
                </a:lnTo>
                <a:lnTo>
                  <a:pt x="2972574" y="246824"/>
                </a:lnTo>
                <a:lnTo>
                  <a:pt x="3086976" y="0"/>
                </a:lnTo>
                <a:close/>
              </a:path>
            </a:pathLst>
          </a:custGeom>
          <a:solidFill>
            <a:srgbClr val="A1C012"/>
          </a:solidFill>
        </p:spPr>
        <p:txBody>
          <a:bodyPr wrap="square" lIns="0" tIns="0" rIns="0" bIns="0" rtlCol="0"/>
          <a:lstStyle/>
          <a:p>
            <a:endParaRPr sz="1450" dirty="0"/>
          </a:p>
        </p:txBody>
      </p:sp>
      <p:sp>
        <p:nvSpPr>
          <p:cNvPr id="298" name="Rectangle 297"/>
          <p:cNvSpPr/>
          <p:nvPr/>
        </p:nvSpPr>
        <p:spPr>
          <a:xfrm>
            <a:off x="2060056" y="6898933"/>
            <a:ext cx="19401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spc="-50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Sup. irriguée</a:t>
            </a:r>
          </a:p>
        </p:txBody>
      </p:sp>
      <p:grpSp>
        <p:nvGrpSpPr>
          <p:cNvPr id="299" name="Groupe 298"/>
          <p:cNvGrpSpPr/>
          <p:nvPr/>
        </p:nvGrpSpPr>
        <p:grpSpPr>
          <a:xfrm>
            <a:off x="3272588" y="6891571"/>
            <a:ext cx="1140032" cy="355835"/>
            <a:chOff x="2130512" y="3942583"/>
            <a:chExt cx="1919404" cy="309563"/>
          </a:xfrm>
        </p:grpSpPr>
        <p:sp>
          <p:nvSpPr>
            <p:cNvPr id="300" name="object 50"/>
            <p:cNvSpPr/>
            <p:nvPr/>
          </p:nvSpPr>
          <p:spPr>
            <a:xfrm>
              <a:off x="2166571" y="3945560"/>
              <a:ext cx="1883345" cy="304800"/>
            </a:xfrm>
            <a:custGeom>
              <a:avLst/>
              <a:gdLst/>
              <a:ahLst/>
              <a:cxnLst/>
              <a:rect l="l" t="t" r="r" b="b"/>
              <a:pathLst>
                <a:path w="3087370" h="247014">
                  <a:moveTo>
                    <a:pt x="3086976" y="0"/>
                  </a:moveTo>
                  <a:lnTo>
                    <a:pt x="66078" y="0"/>
                  </a:lnTo>
                  <a:lnTo>
                    <a:pt x="0" y="246824"/>
                  </a:lnTo>
                  <a:lnTo>
                    <a:pt x="2972574" y="246824"/>
                  </a:lnTo>
                  <a:lnTo>
                    <a:pt x="3086976" y="0"/>
                  </a:lnTo>
                  <a:close/>
                </a:path>
              </a:pathLst>
            </a:custGeom>
            <a:solidFill>
              <a:schemeClr val="bg2"/>
            </a:solidFill>
          </p:spPr>
          <p:txBody>
            <a:bodyPr wrap="square" lIns="0" tIns="0" rIns="0" bIns="0" rtlCol="0"/>
            <a:lstStyle/>
            <a:p>
              <a:endParaRPr sz="1450" dirty="0"/>
            </a:p>
          </p:txBody>
        </p:sp>
        <p:sp>
          <p:nvSpPr>
            <p:cNvPr id="301" name="Forme libre 101"/>
            <p:cNvSpPr/>
            <p:nvPr/>
          </p:nvSpPr>
          <p:spPr>
            <a:xfrm>
              <a:off x="2130512" y="3942583"/>
              <a:ext cx="180975" cy="309563"/>
            </a:xfrm>
            <a:custGeom>
              <a:avLst/>
              <a:gdLst>
                <a:gd name="connsiteX0" fmla="*/ 71438 w 180975"/>
                <a:gd name="connsiteY0" fmla="*/ 0 h 309563"/>
                <a:gd name="connsiteX1" fmla="*/ 0 w 180975"/>
                <a:gd name="connsiteY1" fmla="*/ 302419 h 309563"/>
                <a:gd name="connsiteX2" fmla="*/ 133350 w 180975"/>
                <a:gd name="connsiteY2" fmla="*/ 309563 h 309563"/>
                <a:gd name="connsiteX3" fmla="*/ 180975 w 180975"/>
                <a:gd name="connsiteY3" fmla="*/ 7144 h 309563"/>
                <a:gd name="connsiteX4" fmla="*/ 71438 w 180975"/>
                <a:gd name="connsiteY4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309563">
                  <a:moveTo>
                    <a:pt x="71438" y="0"/>
                  </a:moveTo>
                  <a:lnTo>
                    <a:pt x="0" y="302419"/>
                  </a:lnTo>
                  <a:lnTo>
                    <a:pt x="133350" y="309563"/>
                  </a:lnTo>
                  <a:lnTo>
                    <a:pt x="180975" y="7144"/>
                  </a:lnTo>
                  <a:lnTo>
                    <a:pt x="71438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2" name="Rectangle 301"/>
          <p:cNvSpPr/>
          <p:nvPr/>
        </p:nvSpPr>
        <p:spPr>
          <a:xfrm>
            <a:off x="3432996" y="6895087"/>
            <a:ext cx="977087" cy="315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50" dirty="0">
                <a:solidFill>
                  <a:prstClr val="black"/>
                </a:solidFill>
                <a:ea typeface="Times New Roman" panose="02020603050405020304" pitchFamily="18" charset="0"/>
              </a:rPr>
              <a:t>9 500 ha</a:t>
            </a:r>
            <a:endParaRPr lang="en-US" sz="1450" dirty="0"/>
          </a:p>
        </p:txBody>
      </p:sp>
      <p:grpSp>
        <p:nvGrpSpPr>
          <p:cNvPr id="305" name="Groupe 304"/>
          <p:cNvGrpSpPr/>
          <p:nvPr/>
        </p:nvGrpSpPr>
        <p:grpSpPr>
          <a:xfrm>
            <a:off x="2115442" y="6336203"/>
            <a:ext cx="1140032" cy="344625"/>
            <a:chOff x="2130512" y="3942583"/>
            <a:chExt cx="1919404" cy="309563"/>
          </a:xfrm>
        </p:grpSpPr>
        <p:sp>
          <p:nvSpPr>
            <p:cNvPr id="306" name="object 50"/>
            <p:cNvSpPr/>
            <p:nvPr/>
          </p:nvSpPr>
          <p:spPr>
            <a:xfrm>
              <a:off x="2166571" y="3945560"/>
              <a:ext cx="1883345" cy="304800"/>
            </a:xfrm>
            <a:custGeom>
              <a:avLst/>
              <a:gdLst/>
              <a:ahLst/>
              <a:cxnLst/>
              <a:rect l="l" t="t" r="r" b="b"/>
              <a:pathLst>
                <a:path w="3087370" h="247014">
                  <a:moveTo>
                    <a:pt x="3086976" y="0"/>
                  </a:moveTo>
                  <a:lnTo>
                    <a:pt x="66078" y="0"/>
                  </a:lnTo>
                  <a:lnTo>
                    <a:pt x="0" y="246824"/>
                  </a:lnTo>
                  <a:lnTo>
                    <a:pt x="2972574" y="246824"/>
                  </a:lnTo>
                  <a:lnTo>
                    <a:pt x="3086976" y="0"/>
                  </a:lnTo>
                  <a:close/>
                </a:path>
              </a:pathLst>
            </a:custGeom>
            <a:solidFill>
              <a:schemeClr val="bg2"/>
            </a:solidFill>
          </p:spPr>
          <p:txBody>
            <a:bodyPr wrap="square" lIns="0" tIns="0" rIns="0" bIns="0" rtlCol="0"/>
            <a:lstStyle/>
            <a:p>
              <a:endParaRPr sz="1450" dirty="0"/>
            </a:p>
          </p:txBody>
        </p:sp>
        <p:sp>
          <p:nvSpPr>
            <p:cNvPr id="307" name="Forme libre 111"/>
            <p:cNvSpPr/>
            <p:nvPr/>
          </p:nvSpPr>
          <p:spPr>
            <a:xfrm>
              <a:off x="2130512" y="3942583"/>
              <a:ext cx="180975" cy="309563"/>
            </a:xfrm>
            <a:custGeom>
              <a:avLst/>
              <a:gdLst>
                <a:gd name="connsiteX0" fmla="*/ 71438 w 180975"/>
                <a:gd name="connsiteY0" fmla="*/ 0 h 309563"/>
                <a:gd name="connsiteX1" fmla="*/ 0 w 180975"/>
                <a:gd name="connsiteY1" fmla="*/ 302419 h 309563"/>
                <a:gd name="connsiteX2" fmla="*/ 133350 w 180975"/>
                <a:gd name="connsiteY2" fmla="*/ 309563 h 309563"/>
                <a:gd name="connsiteX3" fmla="*/ 180975 w 180975"/>
                <a:gd name="connsiteY3" fmla="*/ 7144 h 309563"/>
                <a:gd name="connsiteX4" fmla="*/ 71438 w 180975"/>
                <a:gd name="connsiteY4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309563">
                  <a:moveTo>
                    <a:pt x="71438" y="0"/>
                  </a:moveTo>
                  <a:lnTo>
                    <a:pt x="0" y="302419"/>
                  </a:lnTo>
                  <a:lnTo>
                    <a:pt x="133350" y="309563"/>
                  </a:lnTo>
                  <a:lnTo>
                    <a:pt x="180975" y="7144"/>
                  </a:lnTo>
                  <a:lnTo>
                    <a:pt x="71438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8" name="Rectangle 307"/>
          <p:cNvSpPr/>
          <p:nvPr/>
        </p:nvSpPr>
        <p:spPr>
          <a:xfrm>
            <a:off x="2282193" y="6372127"/>
            <a:ext cx="928459" cy="3154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50" dirty="0">
                <a:solidFill>
                  <a:prstClr val="black"/>
                </a:solidFill>
                <a:ea typeface="Times New Roman" panose="02020603050405020304" pitchFamily="18" charset="0"/>
              </a:rPr>
              <a:t>16 600 ha</a:t>
            </a:r>
            <a:endParaRPr lang="en-US" sz="1450" dirty="0"/>
          </a:p>
        </p:txBody>
      </p:sp>
      <p:grpSp>
        <p:nvGrpSpPr>
          <p:cNvPr id="309" name="Groupe 308"/>
          <p:cNvGrpSpPr/>
          <p:nvPr/>
        </p:nvGrpSpPr>
        <p:grpSpPr>
          <a:xfrm>
            <a:off x="4661998" y="6325371"/>
            <a:ext cx="1140032" cy="344625"/>
            <a:chOff x="2130512" y="3942583"/>
            <a:chExt cx="1919404" cy="309563"/>
          </a:xfrm>
        </p:grpSpPr>
        <p:sp>
          <p:nvSpPr>
            <p:cNvPr id="310" name="object 50"/>
            <p:cNvSpPr/>
            <p:nvPr/>
          </p:nvSpPr>
          <p:spPr>
            <a:xfrm>
              <a:off x="2166571" y="3945560"/>
              <a:ext cx="1883345" cy="304800"/>
            </a:xfrm>
            <a:custGeom>
              <a:avLst/>
              <a:gdLst/>
              <a:ahLst/>
              <a:cxnLst/>
              <a:rect l="l" t="t" r="r" b="b"/>
              <a:pathLst>
                <a:path w="3087370" h="247014">
                  <a:moveTo>
                    <a:pt x="3086976" y="0"/>
                  </a:moveTo>
                  <a:lnTo>
                    <a:pt x="66078" y="0"/>
                  </a:lnTo>
                  <a:lnTo>
                    <a:pt x="0" y="246824"/>
                  </a:lnTo>
                  <a:lnTo>
                    <a:pt x="2972574" y="246824"/>
                  </a:lnTo>
                  <a:lnTo>
                    <a:pt x="3086976" y="0"/>
                  </a:lnTo>
                  <a:close/>
                </a:path>
              </a:pathLst>
            </a:custGeom>
            <a:solidFill>
              <a:schemeClr val="bg2"/>
            </a:solidFill>
          </p:spPr>
          <p:txBody>
            <a:bodyPr wrap="square" lIns="0" tIns="0" rIns="0" bIns="0" rtlCol="0"/>
            <a:lstStyle/>
            <a:p>
              <a:endParaRPr sz="1450" dirty="0"/>
            </a:p>
          </p:txBody>
        </p:sp>
        <p:sp>
          <p:nvSpPr>
            <p:cNvPr id="311" name="Forme libre 114"/>
            <p:cNvSpPr/>
            <p:nvPr/>
          </p:nvSpPr>
          <p:spPr>
            <a:xfrm>
              <a:off x="2130512" y="3942583"/>
              <a:ext cx="180975" cy="309563"/>
            </a:xfrm>
            <a:custGeom>
              <a:avLst/>
              <a:gdLst>
                <a:gd name="connsiteX0" fmla="*/ 71438 w 180975"/>
                <a:gd name="connsiteY0" fmla="*/ 0 h 309563"/>
                <a:gd name="connsiteX1" fmla="*/ 0 w 180975"/>
                <a:gd name="connsiteY1" fmla="*/ 302419 h 309563"/>
                <a:gd name="connsiteX2" fmla="*/ 133350 w 180975"/>
                <a:gd name="connsiteY2" fmla="*/ 309563 h 309563"/>
                <a:gd name="connsiteX3" fmla="*/ 180975 w 180975"/>
                <a:gd name="connsiteY3" fmla="*/ 7144 h 309563"/>
                <a:gd name="connsiteX4" fmla="*/ 71438 w 180975"/>
                <a:gd name="connsiteY4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309563">
                  <a:moveTo>
                    <a:pt x="71438" y="0"/>
                  </a:moveTo>
                  <a:lnTo>
                    <a:pt x="0" y="302419"/>
                  </a:lnTo>
                  <a:lnTo>
                    <a:pt x="133350" y="309563"/>
                  </a:lnTo>
                  <a:lnTo>
                    <a:pt x="180975" y="7144"/>
                  </a:lnTo>
                  <a:lnTo>
                    <a:pt x="71438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2" name="Rectangle 311"/>
          <p:cNvSpPr/>
          <p:nvPr/>
        </p:nvSpPr>
        <p:spPr>
          <a:xfrm>
            <a:off x="4782705" y="6349900"/>
            <a:ext cx="928459" cy="3154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50" dirty="0">
                <a:solidFill>
                  <a:prstClr val="black"/>
                </a:solidFill>
                <a:ea typeface="Times New Roman" panose="02020603050405020304" pitchFamily="18" charset="0"/>
              </a:rPr>
              <a:t>13 500 ha</a:t>
            </a:r>
            <a:endParaRPr lang="en-US" sz="1450" dirty="0"/>
          </a:p>
        </p:txBody>
      </p:sp>
      <p:pic>
        <p:nvPicPr>
          <p:cNvPr id="317" name="Image 1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46" r="14528"/>
          <a:stretch>
            <a:fillRect/>
          </a:stretch>
        </p:blipFill>
        <p:spPr bwMode="auto">
          <a:xfrm>
            <a:off x="3453222" y="4605294"/>
            <a:ext cx="2363378" cy="1351124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bg1">
              <a:lumMod val="95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18" name="Image 9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37" y="4628222"/>
            <a:ext cx="2440591" cy="1363003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bg1">
              <a:lumMod val="95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19" name="Espace réservé pour une image  7" descr="C:\Users\USER1\Downloads\WhatsApp Image 2021-06-25 at 13.08.28.jpeg"/>
          <p:cNvPicPr/>
          <p:nvPr/>
        </p:nvPicPr>
        <p:blipFill>
          <a:blip r:embed="rId17"/>
          <a:srcRect l="12152" r="12152"/>
          <a:stretch>
            <a:fillRect/>
          </a:stretch>
        </p:blipFill>
        <p:spPr bwMode="auto">
          <a:xfrm>
            <a:off x="6443131" y="4988318"/>
            <a:ext cx="1558575" cy="1422098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bg1">
              <a:lumMod val="95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20" name="Image 31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346623" y="5717126"/>
            <a:ext cx="1446556" cy="1558576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bg1">
              <a:lumMod val="95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21" name="Image 320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9342" y="5853680"/>
            <a:ext cx="1484796" cy="1446557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bg1">
              <a:lumMod val="95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22" name="Image 10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1100"/>
          <a:stretch>
            <a:fillRect/>
          </a:stretch>
        </p:blipFill>
        <p:spPr bwMode="auto">
          <a:xfrm>
            <a:off x="9688531" y="5034481"/>
            <a:ext cx="1484796" cy="1375935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bg1">
              <a:lumMod val="95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323" name="Diagramme 322"/>
          <p:cNvGraphicFramePr/>
          <p:nvPr/>
        </p:nvGraphicFramePr>
        <p:xfrm>
          <a:off x="5777522" y="2442779"/>
          <a:ext cx="7685708" cy="17147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33"/>
          <p:cNvSpPr/>
          <p:nvPr/>
        </p:nvSpPr>
        <p:spPr>
          <a:xfrm>
            <a:off x="135446" y="1648511"/>
            <a:ext cx="12615354" cy="5866714"/>
          </a:xfrm>
          <a:custGeom>
            <a:avLst/>
            <a:gdLst/>
            <a:ahLst/>
            <a:cxnLst/>
            <a:rect l="l" t="t" r="r" b="b"/>
            <a:pathLst>
              <a:path w="12400915" h="2453004">
                <a:moveTo>
                  <a:pt x="655053" y="0"/>
                </a:moveTo>
                <a:lnTo>
                  <a:pt x="0" y="2336"/>
                </a:lnTo>
                <a:lnTo>
                  <a:pt x="2971" y="2452954"/>
                </a:lnTo>
                <a:lnTo>
                  <a:pt x="12400699" y="2437904"/>
                </a:lnTo>
                <a:lnTo>
                  <a:pt x="12400699" y="2432697"/>
                </a:lnTo>
                <a:lnTo>
                  <a:pt x="43408" y="2432697"/>
                </a:lnTo>
                <a:lnTo>
                  <a:pt x="23177" y="2412479"/>
                </a:lnTo>
                <a:lnTo>
                  <a:pt x="43433" y="2412479"/>
                </a:lnTo>
                <a:lnTo>
                  <a:pt x="46301" y="48634"/>
                </a:lnTo>
                <a:lnTo>
                  <a:pt x="23177" y="48552"/>
                </a:lnTo>
                <a:lnTo>
                  <a:pt x="46329" y="25400"/>
                </a:lnTo>
                <a:lnTo>
                  <a:pt x="655053" y="25400"/>
                </a:lnTo>
                <a:lnTo>
                  <a:pt x="655053" y="0"/>
                </a:lnTo>
                <a:close/>
              </a:path>
              <a:path w="12400915" h="2453004">
                <a:moveTo>
                  <a:pt x="23177" y="2412479"/>
                </a:moveTo>
                <a:lnTo>
                  <a:pt x="43408" y="2432697"/>
                </a:lnTo>
                <a:lnTo>
                  <a:pt x="43433" y="2412503"/>
                </a:lnTo>
                <a:lnTo>
                  <a:pt x="23177" y="2412479"/>
                </a:lnTo>
                <a:close/>
              </a:path>
              <a:path w="12400915" h="2453004">
                <a:moveTo>
                  <a:pt x="43433" y="2412503"/>
                </a:moveTo>
                <a:lnTo>
                  <a:pt x="43408" y="2432697"/>
                </a:lnTo>
                <a:lnTo>
                  <a:pt x="12390285" y="2432697"/>
                </a:lnTo>
                <a:lnTo>
                  <a:pt x="12390291" y="2427497"/>
                </a:lnTo>
                <a:lnTo>
                  <a:pt x="43433" y="2412503"/>
                </a:lnTo>
                <a:close/>
              </a:path>
              <a:path w="12400915" h="2453004">
                <a:moveTo>
                  <a:pt x="12390291" y="2427497"/>
                </a:moveTo>
                <a:lnTo>
                  <a:pt x="12390285" y="2432697"/>
                </a:lnTo>
                <a:lnTo>
                  <a:pt x="12395492" y="2427503"/>
                </a:lnTo>
                <a:lnTo>
                  <a:pt x="12390291" y="2427497"/>
                </a:lnTo>
                <a:close/>
              </a:path>
              <a:path w="12400915" h="2453004">
                <a:moveTo>
                  <a:pt x="12393206" y="25400"/>
                </a:moveTo>
                <a:lnTo>
                  <a:pt x="12390291" y="2427497"/>
                </a:lnTo>
                <a:lnTo>
                  <a:pt x="12395492" y="2427503"/>
                </a:lnTo>
                <a:lnTo>
                  <a:pt x="12390285" y="2432697"/>
                </a:lnTo>
                <a:lnTo>
                  <a:pt x="12400699" y="2432697"/>
                </a:lnTo>
                <a:lnTo>
                  <a:pt x="12397770" y="27686"/>
                </a:lnTo>
                <a:lnTo>
                  <a:pt x="12395491" y="27685"/>
                </a:lnTo>
                <a:lnTo>
                  <a:pt x="12393206" y="25400"/>
                </a:lnTo>
                <a:close/>
              </a:path>
              <a:path w="12400915" h="2453004">
                <a:moveTo>
                  <a:pt x="43433" y="2412479"/>
                </a:moveTo>
                <a:lnTo>
                  <a:pt x="23177" y="2412479"/>
                </a:lnTo>
                <a:lnTo>
                  <a:pt x="43433" y="2412503"/>
                </a:lnTo>
                <a:close/>
              </a:path>
              <a:path w="12400915" h="2453004">
                <a:moveTo>
                  <a:pt x="655053" y="25400"/>
                </a:moveTo>
                <a:lnTo>
                  <a:pt x="46329" y="25400"/>
                </a:lnTo>
                <a:lnTo>
                  <a:pt x="46301" y="48634"/>
                </a:lnTo>
                <a:lnTo>
                  <a:pt x="655053" y="50800"/>
                </a:lnTo>
                <a:lnTo>
                  <a:pt x="655053" y="25400"/>
                </a:lnTo>
                <a:close/>
              </a:path>
              <a:path w="12400915" h="2453004">
                <a:moveTo>
                  <a:pt x="46329" y="25400"/>
                </a:moveTo>
                <a:lnTo>
                  <a:pt x="23177" y="48552"/>
                </a:lnTo>
                <a:lnTo>
                  <a:pt x="46301" y="48634"/>
                </a:lnTo>
                <a:lnTo>
                  <a:pt x="46329" y="25400"/>
                </a:lnTo>
                <a:close/>
              </a:path>
              <a:path w="12400915" h="2453004">
                <a:moveTo>
                  <a:pt x="12395491" y="27685"/>
                </a:moveTo>
                <a:lnTo>
                  <a:pt x="12393203" y="27685"/>
                </a:lnTo>
                <a:lnTo>
                  <a:pt x="12395492" y="27686"/>
                </a:lnTo>
                <a:close/>
              </a:path>
              <a:path w="12400915" h="2453004">
                <a:moveTo>
                  <a:pt x="12397768" y="25400"/>
                </a:moveTo>
                <a:lnTo>
                  <a:pt x="12393206" y="25400"/>
                </a:lnTo>
                <a:lnTo>
                  <a:pt x="12395492" y="27686"/>
                </a:lnTo>
                <a:lnTo>
                  <a:pt x="12397770" y="27686"/>
                </a:lnTo>
                <a:lnTo>
                  <a:pt x="12397768" y="25400"/>
                </a:lnTo>
                <a:close/>
              </a:path>
              <a:path w="12400915" h="2453004">
                <a:moveTo>
                  <a:pt x="12397765" y="23114"/>
                </a:moveTo>
                <a:lnTo>
                  <a:pt x="12395492" y="23114"/>
                </a:lnTo>
                <a:lnTo>
                  <a:pt x="12393203" y="27685"/>
                </a:lnTo>
                <a:lnTo>
                  <a:pt x="12393206" y="25400"/>
                </a:lnTo>
                <a:lnTo>
                  <a:pt x="12397768" y="25400"/>
                </a:lnTo>
                <a:lnTo>
                  <a:pt x="12397765" y="23114"/>
                </a:lnTo>
                <a:close/>
              </a:path>
            </a:pathLst>
          </a:custGeom>
          <a:solidFill>
            <a:srgbClr val="94949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2" name="object 2"/>
          <p:cNvGrpSpPr/>
          <p:nvPr/>
        </p:nvGrpSpPr>
        <p:grpSpPr>
          <a:xfrm>
            <a:off x="0" y="0"/>
            <a:ext cx="13163143" cy="1509966"/>
            <a:chOff x="0" y="0"/>
            <a:chExt cx="13163143" cy="1509966"/>
          </a:xfrm>
        </p:grpSpPr>
        <p:pic>
          <p:nvPicPr>
            <p:cNvPr id="58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7436" y="724292"/>
              <a:ext cx="3975876" cy="527533"/>
            </a:xfrm>
            <a:prstGeom prst="rect">
              <a:avLst/>
            </a:prstGeom>
          </p:spPr>
        </p:pic>
        <p:pic>
          <p:nvPicPr>
            <p:cNvPr id="97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8378" y="671804"/>
              <a:ext cx="732129" cy="651671"/>
            </a:xfrm>
            <a:prstGeom prst="rect">
              <a:avLst/>
            </a:prstGeom>
          </p:spPr>
        </p:pic>
        <p:pic>
          <p:nvPicPr>
            <p:cNvPr id="264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3994" y="766965"/>
              <a:ext cx="502920" cy="502920"/>
            </a:xfrm>
            <a:prstGeom prst="rect">
              <a:avLst/>
            </a:prstGeom>
          </p:spPr>
        </p:pic>
        <p:pic>
          <p:nvPicPr>
            <p:cNvPr id="265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4479" y="787450"/>
              <a:ext cx="420379" cy="420376"/>
            </a:xfrm>
            <a:prstGeom prst="rect">
              <a:avLst/>
            </a:prstGeom>
          </p:spPr>
        </p:pic>
        <p:sp>
          <p:nvSpPr>
            <p:cNvPr id="266" name="object 7"/>
            <p:cNvSpPr/>
            <p:nvPr/>
          </p:nvSpPr>
          <p:spPr>
            <a:xfrm>
              <a:off x="0" y="568058"/>
              <a:ext cx="13162915" cy="212090"/>
            </a:xfrm>
            <a:custGeom>
              <a:avLst/>
              <a:gdLst/>
              <a:ahLst/>
              <a:cxnLst/>
              <a:rect l="l" t="t" r="r" b="b"/>
              <a:pathLst>
                <a:path w="13162915" h="212090">
                  <a:moveTo>
                    <a:pt x="13162914" y="201058"/>
                  </a:moveTo>
                  <a:lnTo>
                    <a:pt x="4689106" y="211658"/>
                  </a:lnTo>
                  <a:lnTo>
                    <a:pt x="4392776" y="0"/>
                  </a:lnTo>
                  <a:lnTo>
                    <a:pt x="0" y="16588"/>
                  </a:lnTo>
                </a:path>
              </a:pathLst>
            </a:custGeom>
            <a:ln w="50800">
              <a:solidFill>
                <a:srgbClr val="239DD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" name="object 8"/>
            <p:cNvSpPr/>
            <p:nvPr/>
          </p:nvSpPr>
          <p:spPr>
            <a:xfrm>
              <a:off x="3825468" y="0"/>
              <a:ext cx="9337675" cy="709930"/>
            </a:xfrm>
            <a:custGeom>
              <a:avLst/>
              <a:gdLst/>
              <a:ahLst/>
              <a:cxnLst/>
              <a:rect l="l" t="t" r="r" b="b"/>
              <a:pathLst>
                <a:path w="9337675" h="709930">
                  <a:moveTo>
                    <a:pt x="9337445" y="0"/>
                  </a:moveTo>
                  <a:lnTo>
                    <a:pt x="2359261" y="0"/>
                  </a:lnTo>
                  <a:lnTo>
                    <a:pt x="0" y="35217"/>
                  </a:lnTo>
                  <a:lnTo>
                    <a:pt x="863600" y="699287"/>
                  </a:lnTo>
                  <a:lnTo>
                    <a:pt x="9337445" y="709500"/>
                  </a:lnTo>
                  <a:lnTo>
                    <a:pt x="9337445" y="0"/>
                  </a:lnTo>
                  <a:close/>
                </a:path>
              </a:pathLst>
            </a:custGeom>
            <a:solidFill>
              <a:srgbClr val="A1C01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" name="object 9"/>
            <p:cNvSpPr/>
            <p:nvPr/>
          </p:nvSpPr>
          <p:spPr>
            <a:xfrm>
              <a:off x="0" y="0"/>
              <a:ext cx="7228840" cy="491490"/>
            </a:xfrm>
            <a:custGeom>
              <a:avLst/>
              <a:gdLst/>
              <a:ahLst/>
              <a:cxnLst/>
              <a:rect l="l" t="t" r="r" b="b"/>
              <a:pathLst>
                <a:path w="7228840" h="491490">
                  <a:moveTo>
                    <a:pt x="7228822" y="0"/>
                  </a:moveTo>
                  <a:lnTo>
                    <a:pt x="0" y="0"/>
                  </a:lnTo>
                  <a:lnTo>
                    <a:pt x="0" y="491134"/>
                  </a:lnTo>
                  <a:lnTo>
                    <a:pt x="6956971" y="491134"/>
                  </a:lnTo>
                  <a:lnTo>
                    <a:pt x="7228822" y="0"/>
                  </a:lnTo>
                  <a:close/>
                </a:path>
              </a:pathLst>
            </a:custGeom>
            <a:solidFill>
              <a:srgbClr val="F396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9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812601" y="252666"/>
              <a:ext cx="1257300" cy="1257300"/>
            </a:xfrm>
            <a:prstGeom prst="rect">
              <a:avLst/>
            </a:prstGeom>
          </p:spPr>
        </p:pic>
        <p:pic>
          <p:nvPicPr>
            <p:cNvPr id="270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174301" y="252666"/>
              <a:ext cx="1257300" cy="1257300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083537" y="753926"/>
            <a:ext cx="3663849" cy="446276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fr-FR" sz="1400" spc="10" dirty="0"/>
              <a:t>Mise en place des dispositifs de sauvegarde de la nappe de </a:t>
            </a:r>
            <a:r>
              <a:rPr lang="fr-FR" sz="1400" spc="10" dirty="0" err="1"/>
              <a:t>Chtouka</a:t>
            </a:r>
            <a:endParaRPr sz="1400" dirty="0"/>
          </a:p>
        </p:txBody>
      </p:sp>
      <p:grpSp>
        <p:nvGrpSpPr>
          <p:cNvPr id="257" name="object 257"/>
          <p:cNvGrpSpPr/>
          <p:nvPr/>
        </p:nvGrpSpPr>
        <p:grpSpPr>
          <a:xfrm>
            <a:off x="12048834" y="7232145"/>
            <a:ext cx="487527" cy="435754"/>
            <a:chOff x="11905339" y="7211555"/>
            <a:chExt cx="472087" cy="420214"/>
          </a:xfrm>
        </p:grpSpPr>
        <p:pic>
          <p:nvPicPr>
            <p:cNvPr id="259" name="object 25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905339" y="7211555"/>
              <a:ext cx="472087" cy="420214"/>
            </a:xfrm>
            <a:prstGeom prst="rect">
              <a:avLst/>
            </a:prstGeom>
          </p:spPr>
        </p:pic>
        <p:pic>
          <p:nvPicPr>
            <p:cNvPr id="260" name="object 26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011304" y="7265638"/>
              <a:ext cx="353567" cy="353568"/>
            </a:xfrm>
            <a:prstGeom prst="rect">
              <a:avLst/>
            </a:prstGeom>
          </p:spPr>
        </p:pic>
        <p:pic>
          <p:nvPicPr>
            <p:cNvPr id="261" name="object 26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2050254" y="7349890"/>
              <a:ext cx="240091" cy="238974"/>
            </a:xfrm>
            <a:prstGeom prst="rect">
              <a:avLst/>
            </a:prstGeom>
          </p:spPr>
        </p:pic>
      </p:grpSp>
      <p:sp>
        <p:nvSpPr>
          <p:cNvPr id="262" name="object 262"/>
          <p:cNvSpPr txBox="1">
            <a:spLocks noGrp="1"/>
          </p:cNvSpPr>
          <p:nvPr>
            <p:ph type="sldNum" sz="quarter" idx="7"/>
          </p:nvPr>
        </p:nvSpPr>
        <p:spPr>
          <a:xfrm>
            <a:off x="12099239" y="7327268"/>
            <a:ext cx="248619" cy="271227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7165">
              <a:lnSpc>
                <a:spcPct val="100000"/>
              </a:lnSpc>
              <a:spcBef>
                <a:spcPts val="435"/>
              </a:spcBef>
            </a:pPr>
            <a:r>
              <a:rPr lang="fr-FR" sz="1400" b="1" spc="15" dirty="0" smtClean="0"/>
              <a:t>9</a:t>
            </a:r>
            <a:endParaRPr sz="1400" b="1" spc="15" dirty="0"/>
          </a:p>
        </p:txBody>
      </p:sp>
      <p:sp>
        <p:nvSpPr>
          <p:cNvPr id="13" name="ZoneTexte 12"/>
          <p:cNvSpPr txBox="1"/>
          <p:nvPr/>
        </p:nvSpPr>
        <p:spPr>
          <a:xfrm>
            <a:off x="961144" y="1594076"/>
            <a:ext cx="10951456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defPPr>
              <a:defRPr lang="en-US"/>
            </a:defPPr>
            <a:lvl1pPr marL="638175" marR="5080" indent="-626110">
              <a:lnSpc>
                <a:spcPct val="100000"/>
              </a:lnSpc>
              <a:spcBef>
                <a:spcPts val="100"/>
              </a:spcBef>
              <a:defRPr sz="1500" b="1" spc="10">
                <a:solidFill>
                  <a:srgbClr val="140682"/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r>
              <a:rPr lang="fr-FR" dirty="0"/>
              <a:t>Mécanisme innovant de contrôle et de gestion conjointe Eau souterraine/ Eau de surface/Eau dessalée </a:t>
            </a:r>
          </a:p>
        </p:txBody>
      </p:sp>
      <p:pic>
        <p:nvPicPr>
          <p:cNvPr id="60" name="Image 5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40508" y="3403707"/>
            <a:ext cx="2934092" cy="3700463"/>
          </a:xfrm>
          <a:prstGeom prst="rect">
            <a:avLst/>
          </a:prstGeom>
        </p:spPr>
      </p:pic>
      <p:pic>
        <p:nvPicPr>
          <p:cNvPr id="62" name="Picture 4" descr="https://www.migdev.org/wp-content/uploads/2018/06/agence-bassin-hydro-souss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865" y="1876425"/>
            <a:ext cx="1765281" cy="143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Rectangle 62"/>
          <p:cNvSpPr/>
          <p:nvPr/>
        </p:nvSpPr>
        <p:spPr>
          <a:xfrm>
            <a:off x="2425865" y="3358263"/>
            <a:ext cx="4605441" cy="1519394"/>
          </a:xfrm>
          <a:prstGeom prst="rect">
            <a:avLst/>
          </a:prstGeom>
          <a:solidFill>
            <a:schemeClr val="accent5">
              <a:lumMod val="20000"/>
              <a:lumOff val="80000"/>
              <a:alpha val="76000"/>
            </a:schemeClr>
          </a:solidFill>
          <a:ln w="28575">
            <a:solidFill>
              <a:srgbClr val="FF0000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945">
              <a:solidFill>
                <a:schemeClr val="tx1"/>
              </a:solidFill>
            </a:endParaRPr>
          </a:p>
        </p:txBody>
      </p:sp>
      <p:grpSp>
        <p:nvGrpSpPr>
          <p:cNvPr id="64" name="Groupe 63"/>
          <p:cNvGrpSpPr/>
          <p:nvPr/>
        </p:nvGrpSpPr>
        <p:grpSpPr>
          <a:xfrm>
            <a:off x="4074865" y="3638518"/>
            <a:ext cx="1394256" cy="622776"/>
            <a:chOff x="5986850" y="939610"/>
            <a:chExt cx="1428086" cy="403769"/>
          </a:xfrm>
        </p:grpSpPr>
        <p:sp>
          <p:nvSpPr>
            <p:cNvPr id="65" name="Rectangle à coins arrondis 11"/>
            <p:cNvSpPr/>
            <p:nvPr/>
          </p:nvSpPr>
          <p:spPr>
            <a:xfrm>
              <a:off x="5998851" y="939610"/>
              <a:ext cx="1364375" cy="40376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66" name="ZoneTexte 65"/>
            <p:cNvSpPr txBox="1"/>
            <p:nvPr/>
          </p:nvSpPr>
          <p:spPr>
            <a:xfrm>
              <a:off x="5986850" y="944557"/>
              <a:ext cx="1428086" cy="3801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786" tIns="65786" rIns="65786" bIns="65786" numCol="1" spcCol="1270" anchor="ctr" anchorCtr="0">
              <a:noAutofit/>
            </a:bodyPr>
            <a:lstStyle/>
            <a:p>
              <a:pPr lvl="0" algn="ctr"/>
              <a:r>
                <a:rPr lang="fr-FR" altLang="fr-FR" sz="1135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Recensement exhaustif des points </a:t>
              </a:r>
              <a:r>
                <a:rPr lang="fr-FR" altLang="fr-FR" sz="1135" b="1" dirty="0">
                  <a:latin typeface="Calibri" panose="020F0502020204030204" pitchFamily="34" charset="0"/>
                  <a:cs typeface="Calibri" panose="020F0502020204030204" pitchFamily="34" charset="0"/>
                </a:rPr>
                <a:t>de prélèvements</a:t>
              </a:r>
              <a:endParaRPr lang="fr-FR" sz="1135" b="1" dirty="0"/>
            </a:p>
          </p:txBody>
        </p:sp>
      </p:grpSp>
      <p:grpSp>
        <p:nvGrpSpPr>
          <p:cNvPr id="67" name="Groupe 66"/>
          <p:cNvGrpSpPr/>
          <p:nvPr/>
        </p:nvGrpSpPr>
        <p:grpSpPr>
          <a:xfrm>
            <a:off x="2627434" y="3653731"/>
            <a:ext cx="1279062" cy="614370"/>
            <a:chOff x="5998851" y="939610"/>
            <a:chExt cx="1364375" cy="403769"/>
          </a:xfrm>
        </p:grpSpPr>
        <p:sp>
          <p:nvSpPr>
            <p:cNvPr id="68" name="Rectangle à coins arrondis 18"/>
            <p:cNvSpPr/>
            <p:nvPr/>
          </p:nvSpPr>
          <p:spPr>
            <a:xfrm>
              <a:off x="5998851" y="939610"/>
              <a:ext cx="1364375" cy="40376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69" name="ZoneTexte 68"/>
            <p:cNvSpPr txBox="1"/>
            <p:nvPr/>
          </p:nvSpPr>
          <p:spPr>
            <a:xfrm>
              <a:off x="6092659" y="956532"/>
              <a:ext cx="1247981" cy="3801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786" tIns="65786" rIns="65786" bIns="65786" numCol="1" spcCol="1270" anchor="ctr" anchorCtr="0">
              <a:noAutofit/>
            </a:bodyPr>
            <a:lstStyle/>
            <a:p>
              <a:pPr lvl="0" algn="ctr"/>
              <a:r>
                <a:rPr lang="fr-FR" sz="1185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La déclaration de l’état de pénurie d'eau </a:t>
              </a:r>
            </a:p>
          </p:txBody>
        </p:sp>
      </p:grpSp>
      <p:pic>
        <p:nvPicPr>
          <p:cNvPr id="70" name="Image 69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67452" y="1943575"/>
            <a:ext cx="1345299" cy="1343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Rectangle 70"/>
          <p:cNvSpPr/>
          <p:nvPr/>
        </p:nvSpPr>
        <p:spPr>
          <a:xfrm>
            <a:off x="5559849" y="3402455"/>
            <a:ext cx="4898211" cy="1230891"/>
          </a:xfrm>
          <a:prstGeom prst="rect">
            <a:avLst/>
          </a:prstGeom>
          <a:solidFill>
            <a:schemeClr val="accent6">
              <a:lumMod val="60000"/>
              <a:lumOff val="40000"/>
              <a:alpha val="57000"/>
            </a:schemeClr>
          </a:solidFill>
          <a:ln w="31750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945">
              <a:solidFill>
                <a:schemeClr val="tx1"/>
              </a:solidFill>
            </a:endParaRPr>
          </a:p>
        </p:txBody>
      </p:sp>
      <p:sp>
        <p:nvSpPr>
          <p:cNvPr id="72" name="Rectangle à coins arrondis 26"/>
          <p:cNvSpPr/>
          <p:nvPr/>
        </p:nvSpPr>
        <p:spPr>
          <a:xfrm>
            <a:off x="5728713" y="3699083"/>
            <a:ext cx="1231816" cy="623713"/>
          </a:xfrm>
          <a:prstGeom prst="roundRect">
            <a:avLst>
              <a:gd name="adj" fmla="val 10000"/>
            </a:avLst>
          </a:prstGeom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fr-FR"/>
          </a:p>
        </p:txBody>
      </p:sp>
      <p:sp>
        <p:nvSpPr>
          <p:cNvPr id="73" name="Rectangle à coins arrondis 27"/>
          <p:cNvSpPr/>
          <p:nvPr/>
        </p:nvSpPr>
        <p:spPr>
          <a:xfrm>
            <a:off x="7297695" y="3717037"/>
            <a:ext cx="1253502" cy="630297"/>
          </a:xfrm>
          <a:prstGeom prst="roundRect">
            <a:avLst>
              <a:gd name="adj" fmla="val 10000"/>
            </a:avLst>
          </a:prstGeom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fr-FR"/>
          </a:p>
        </p:txBody>
      </p:sp>
      <p:sp>
        <p:nvSpPr>
          <p:cNvPr id="74" name="Rectangle à coins arrondis 28"/>
          <p:cNvSpPr/>
          <p:nvPr/>
        </p:nvSpPr>
        <p:spPr>
          <a:xfrm>
            <a:off x="8870224" y="3711301"/>
            <a:ext cx="1281868" cy="653816"/>
          </a:xfrm>
          <a:prstGeom prst="roundRect">
            <a:avLst>
              <a:gd name="adj" fmla="val 10000"/>
            </a:avLst>
          </a:prstGeom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fr-FR"/>
          </a:p>
        </p:txBody>
      </p:sp>
      <p:sp>
        <p:nvSpPr>
          <p:cNvPr id="75" name="ZoneTexte 74"/>
          <p:cNvSpPr txBox="1"/>
          <p:nvPr/>
        </p:nvSpPr>
        <p:spPr>
          <a:xfrm>
            <a:off x="5796673" y="3734739"/>
            <a:ext cx="1191994" cy="59489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5786" tIns="65786" rIns="65786" bIns="65786" numCol="1" spcCol="1270" anchor="ctr" anchorCtr="0">
            <a:noAutofit/>
          </a:bodyPr>
          <a:lstStyle/>
          <a:p>
            <a:pPr algn="ctr" defTabSz="964565"/>
            <a:r>
              <a:rPr lang="fr-FR" altLang="fr-FR" sz="1185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Régularisation</a:t>
            </a:r>
            <a:r>
              <a:rPr lang="fr-FR" altLang="fr-FR" sz="1185" b="1" dirty="0">
                <a:latin typeface="Calibri" panose="020F0502020204030204" pitchFamily="34" charset="0"/>
                <a:cs typeface="Calibri" panose="020F0502020204030204" pitchFamily="34" charset="0"/>
              </a:rPr>
              <a:t> des points de prélèvements</a:t>
            </a:r>
            <a:endParaRPr lang="fr-FR" sz="1185" dirty="0"/>
          </a:p>
        </p:txBody>
      </p:sp>
      <p:sp>
        <p:nvSpPr>
          <p:cNvPr id="76" name="ZoneTexte 75"/>
          <p:cNvSpPr txBox="1"/>
          <p:nvPr/>
        </p:nvSpPr>
        <p:spPr>
          <a:xfrm>
            <a:off x="7319571" y="3763695"/>
            <a:ext cx="1193112" cy="50841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5786" tIns="65786" rIns="65786" bIns="65786" numCol="1" spcCol="1270" anchor="ctr" anchorCtr="0">
            <a:noAutofit/>
          </a:bodyPr>
          <a:lstStyle/>
          <a:p>
            <a:pPr lvl="0" algn="ctr"/>
            <a:r>
              <a:rPr lang="fr-FR" sz="1185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Equipement des points d’eau par les compteurs</a:t>
            </a:r>
            <a:endParaRPr lang="fr-FR" sz="1185" dirty="0"/>
          </a:p>
        </p:txBody>
      </p:sp>
      <p:sp>
        <p:nvSpPr>
          <p:cNvPr id="77" name="ZoneTexte 76"/>
          <p:cNvSpPr txBox="1"/>
          <p:nvPr/>
        </p:nvSpPr>
        <p:spPr>
          <a:xfrm>
            <a:off x="8929892" y="3780654"/>
            <a:ext cx="1162528" cy="50841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5786" tIns="65786" rIns="65786" bIns="65786" numCol="1" spcCol="1270" anchor="ctr" anchorCtr="0">
            <a:noAutofit/>
          </a:bodyPr>
          <a:lstStyle/>
          <a:p>
            <a:pPr lvl="0" algn="ctr"/>
            <a:r>
              <a:rPr lang="fr-FR" altLang="fr-FR" sz="1185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Application des Quotas</a:t>
            </a:r>
            <a:endParaRPr lang="fr-FR" sz="1185" dirty="0"/>
          </a:p>
        </p:txBody>
      </p:sp>
      <p:sp>
        <p:nvSpPr>
          <p:cNvPr id="78" name="Isosceles Triangle 3"/>
          <p:cNvSpPr/>
          <p:nvPr/>
        </p:nvSpPr>
        <p:spPr>
          <a:xfrm rot="5565843">
            <a:off x="3902553" y="3838476"/>
            <a:ext cx="243054" cy="219984"/>
          </a:xfrm>
          <a:custGeom>
            <a:avLst/>
            <a:gdLst/>
            <a:ahLst/>
            <a:cxnLst/>
            <a:rect l="l" t="t" r="r" b="b"/>
            <a:pathLst>
              <a:path w="1886866" h="2016224">
                <a:moveTo>
                  <a:pt x="943433" y="0"/>
                </a:moveTo>
                <a:lnTo>
                  <a:pt x="1886866" y="1584176"/>
                </a:lnTo>
                <a:cubicBezTo>
                  <a:pt x="1683465" y="1844743"/>
                  <a:pt x="1336825" y="2016224"/>
                  <a:pt x="943433" y="2016224"/>
                </a:cubicBezTo>
                <a:cubicBezTo>
                  <a:pt x="550041" y="2016224"/>
                  <a:pt x="203402" y="1844743"/>
                  <a:pt x="0" y="1584176"/>
                </a:cubicBezTo>
                <a:close/>
              </a:path>
            </a:pathLst>
          </a:custGeom>
          <a:solidFill>
            <a:srgbClr val="038839"/>
          </a:solidFill>
          <a:ln>
            <a:noFill/>
          </a:ln>
          <a:effectLst>
            <a:outerShdw blurRad="63500" algn="ctr" rotWithShape="0">
              <a:srgbClr val="000000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915" dirty="0">
              <a:solidFill>
                <a:schemeClr val="tx1"/>
              </a:solidFill>
            </a:endParaRPr>
          </a:p>
        </p:txBody>
      </p:sp>
      <p:sp>
        <p:nvSpPr>
          <p:cNvPr id="79" name="Isosceles Triangle 3"/>
          <p:cNvSpPr/>
          <p:nvPr/>
        </p:nvSpPr>
        <p:spPr>
          <a:xfrm rot="5565843">
            <a:off x="7049689" y="3922192"/>
            <a:ext cx="243054" cy="219984"/>
          </a:xfrm>
          <a:custGeom>
            <a:avLst/>
            <a:gdLst/>
            <a:ahLst/>
            <a:cxnLst/>
            <a:rect l="l" t="t" r="r" b="b"/>
            <a:pathLst>
              <a:path w="1886866" h="2016224">
                <a:moveTo>
                  <a:pt x="943433" y="0"/>
                </a:moveTo>
                <a:lnTo>
                  <a:pt x="1886866" y="1584176"/>
                </a:lnTo>
                <a:cubicBezTo>
                  <a:pt x="1683465" y="1844743"/>
                  <a:pt x="1336825" y="2016224"/>
                  <a:pt x="943433" y="2016224"/>
                </a:cubicBezTo>
                <a:cubicBezTo>
                  <a:pt x="550041" y="2016224"/>
                  <a:pt x="203402" y="1844743"/>
                  <a:pt x="0" y="1584176"/>
                </a:cubicBezTo>
                <a:close/>
              </a:path>
            </a:pathLst>
          </a:custGeom>
          <a:solidFill>
            <a:srgbClr val="038839"/>
          </a:solidFill>
          <a:ln>
            <a:noFill/>
          </a:ln>
          <a:effectLst>
            <a:outerShdw blurRad="63500" algn="ctr" rotWithShape="0">
              <a:srgbClr val="000000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915" dirty="0">
              <a:solidFill>
                <a:schemeClr val="tx1"/>
              </a:solidFill>
            </a:endParaRPr>
          </a:p>
        </p:txBody>
      </p:sp>
      <p:sp>
        <p:nvSpPr>
          <p:cNvPr id="80" name="Isosceles Triangle 3"/>
          <p:cNvSpPr/>
          <p:nvPr/>
        </p:nvSpPr>
        <p:spPr>
          <a:xfrm rot="5565843">
            <a:off x="8595655" y="3955994"/>
            <a:ext cx="243054" cy="219984"/>
          </a:xfrm>
          <a:custGeom>
            <a:avLst/>
            <a:gdLst/>
            <a:ahLst/>
            <a:cxnLst/>
            <a:rect l="l" t="t" r="r" b="b"/>
            <a:pathLst>
              <a:path w="1886866" h="2016224">
                <a:moveTo>
                  <a:pt x="943433" y="0"/>
                </a:moveTo>
                <a:lnTo>
                  <a:pt x="1886866" y="1584176"/>
                </a:lnTo>
                <a:cubicBezTo>
                  <a:pt x="1683465" y="1844743"/>
                  <a:pt x="1336825" y="2016224"/>
                  <a:pt x="943433" y="2016224"/>
                </a:cubicBezTo>
                <a:cubicBezTo>
                  <a:pt x="550041" y="2016224"/>
                  <a:pt x="203402" y="1844743"/>
                  <a:pt x="0" y="1584176"/>
                </a:cubicBezTo>
                <a:close/>
              </a:path>
            </a:pathLst>
          </a:custGeom>
          <a:solidFill>
            <a:srgbClr val="038839"/>
          </a:solidFill>
          <a:ln>
            <a:noFill/>
          </a:ln>
          <a:effectLst>
            <a:outerShdw blurRad="63500" algn="ctr" rotWithShape="0">
              <a:srgbClr val="000000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915" dirty="0">
              <a:solidFill>
                <a:schemeClr val="tx1"/>
              </a:solidFill>
            </a:endParaRPr>
          </a:p>
        </p:txBody>
      </p:sp>
      <p:graphicFrame>
        <p:nvGraphicFramePr>
          <p:cNvPr id="81" name="Diagramme 80"/>
          <p:cNvGraphicFramePr/>
          <p:nvPr/>
        </p:nvGraphicFramePr>
        <p:xfrm>
          <a:off x="301838" y="3208543"/>
          <a:ext cx="2040772" cy="1880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sp>
        <p:nvSpPr>
          <p:cNvPr id="82" name="Ellipse 81"/>
          <p:cNvSpPr/>
          <p:nvPr/>
        </p:nvSpPr>
        <p:spPr>
          <a:xfrm>
            <a:off x="5124460" y="2781862"/>
            <a:ext cx="2554841" cy="2419502"/>
          </a:xfrm>
          <a:prstGeom prst="ellipse">
            <a:avLst/>
          </a:prstGeom>
          <a:solidFill>
            <a:schemeClr val="bg1">
              <a:alpha val="48000"/>
            </a:schemeClr>
          </a:solidFill>
          <a:ln w="444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45"/>
          </a:p>
        </p:txBody>
      </p:sp>
      <p:grpSp>
        <p:nvGrpSpPr>
          <p:cNvPr id="84" name="Groupe 83"/>
          <p:cNvGrpSpPr/>
          <p:nvPr/>
        </p:nvGrpSpPr>
        <p:grpSpPr>
          <a:xfrm>
            <a:off x="5704753" y="2479358"/>
            <a:ext cx="1394256" cy="622776"/>
            <a:chOff x="5986850" y="939610"/>
            <a:chExt cx="1428086" cy="403769"/>
          </a:xfrm>
        </p:grpSpPr>
        <p:sp>
          <p:nvSpPr>
            <p:cNvPr id="85" name="Rectangle à coins arrondis 11"/>
            <p:cNvSpPr/>
            <p:nvPr/>
          </p:nvSpPr>
          <p:spPr>
            <a:xfrm>
              <a:off x="5998851" y="939610"/>
              <a:ext cx="1364375" cy="40376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86" name="ZoneTexte 85"/>
            <p:cNvSpPr txBox="1"/>
            <p:nvPr/>
          </p:nvSpPr>
          <p:spPr>
            <a:xfrm>
              <a:off x="5986850" y="944557"/>
              <a:ext cx="1428086" cy="3801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786" tIns="65786" rIns="65786" bIns="65786" numCol="1" spcCol="1270" anchor="ctr" anchorCtr="0">
              <a:noAutofit/>
            </a:bodyPr>
            <a:lstStyle/>
            <a:p>
              <a:pPr lvl="0" algn="ctr"/>
              <a:r>
                <a:rPr lang="fr-FR" altLang="fr-FR" sz="1135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Convention ORSM/ABHSM</a:t>
              </a:r>
              <a:endParaRPr lang="fr-FR" sz="1135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87" name="Ellipse 86"/>
          <p:cNvSpPr/>
          <p:nvPr/>
        </p:nvSpPr>
        <p:spPr>
          <a:xfrm>
            <a:off x="5146603" y="5787433"/>
            <a:ext cx="2620779" cy="582953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945" b="1" dirty="0">
                <a:solidFill>
                  <a:srgbClr val="AE126F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87</a:t>
            </a:r>
            <a:r>
              <a:rPr lang="ar-MA" sz="1945" b="1" dirty="0">
                <a:solidFill>
                  <a:srgbClr val="AE126F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00</a:t>
            </a:r>
            <a:r>
              <a:rPr lang="en-US" sz="1945" b="1" dirty="0">
                <a:solidFill>
                  <a:srgbClr val="AE126F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</a:t>
            </a:r>
            <a:r>
              <a:rPr lang="ar-MA" sz="1945" b="1" dirty="0">
                <a:solidFill>
                  <a:srgbClr val="AE126F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</a:t>
            </a:r>
            <a:r>
              <a:rPr lang="en-US" sz="1945" b="1" dirty="0">
                <a:solidFill>
                  <a:srgbClr val="AE126F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PP</a:t>
            </a:r>
            <a:endParaRPr lang="fr-FR" sz="1945" b="1" dirty="0">
              <a:solidFill>
                <a:srgbClr val="AE126F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pic>
        <p:nvPicPr>
          <p:cNvPr id="88" name="Graphique 87" descr="Homme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4086581" y="5741984"/>
            <a:ext cx="986790" cy="1015867"/>
          </a:xfrm>
          <a:prstGeom prst="rect">
            <a:avLst/>
          </a:prstGeom>
        </p:spPr>
      </p:pic>
      <p:pic>
        <p:nvPicPr>
          <p:cNvPr id="89" name="Graphique 88" descr="Arbre à feuilles caduques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7843131" y="5745534"/>
            <a:ext cx="986790" cy="986790"/>
          </a:xfrm>
          <a:prstGeom prst="rect">
            <a:avLst/>
          </a:prstGeom>
        </p:spPr>
      </p:pic>
      <p:sp>
        <p:nvSpPr>
          <p:cNvPr id="90" name="Ellipse 89"/>
          <p:cNvSpPr/>
          <p:nvPr/>
        </p:nvSpPr>
        <p:spPr>
          <a:xfrm>
            <a:off x="7352473" y="5530537"/>
            <a:ext cx="2197366" cy="1845059"/>
          </a:xfrm>
          <a:prstGeom prst="ellipse">
            <a:avLst/>
          </a:prstGeom>
          <a:solidFill>
            <a:srgbClr val="92D050">
              <a:alpha val="6200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2160" b="1" dirty="0">
              <a:solidFill>
                <a:srgbClr val="AE126F"/>
              </a:solidFill>
            </a:endParaRPr>
          </a:p>
          <a:p>
            <a:pPr algn="ctr"/>
            <a:endParaRPr lang="fr-FR" sz="2160" b="1" dirty="0">
              <a:solidFill>
                <a:srgbClr val="AE126F"/>
              </a:solidFill>
            </a:endParaRPr>
          </a:p>
          <a:p>
            <a:pPr algn="ctr"/>
            <a:endParaRPr lang="fr-FR" sz="2160" b="1" dirty="0">
              <a:solidFill>
                <a:srgbClr val="AE126F"/>
              </a:solidFill>
            </a:endParaRPr>
          </a:p>
          <a:p>
            <a:pPr algn="ctr"/>
            <a:r>
              <a:rPr lang="fr-FR" sz="2590" b="1" dirty="0">
                <a:solidFill>
                  <a:srgbClr val="038839"/>
                </a:solidFill>
              </a:rPr>
              <a:t>7400</a:t>
            </a:r>
            <a:r>
              <a:rPr lang="en-US" sz="2590" b="1" dirty="0">
                <a:solidFill>
                  <a:srgbClr val="038839"/>
                </a:solidFill>
              </a:rPr>
              <a:t> </a:t>
            </a:r>
            <a:r>
              <a:rPr lang="ar-MA" sz="2590" b="1" dirty="0">
                <a:solidFill>
                  <a:srgbClr val="038839"/>
                </a:solidFill>
              </a:rPr>
              <a:t> </a:t>
            </a:r>
            <a:r>
              <a:rPr lang="en-US" sz="2590" b="1" dirty="0">
                <a:solidFill>
                  <a:srgbClr val="038839"/>
                </a:solidFill>
              </a:rPr>
              <a:t>PP</a:t>
            </a:r>
            <a:endParaRPr lang="fr-FR" sz="2590" b="1" dirty="0">
              <a:solidFill>
                <a:srgbClr val="038839"/>
              </a:solidFill>
            </a:endParaRPr>
          </a:p>
        </p:txBody>
      </p:sp>
      <p:sp>
        <p:nvSpPr>
          <p:cNvPr id="91" name="Ellipse 90"/>
          <p:cNvSpPr/>
          <p:nvPr/>
        </p:nvSpPr>
        <p:spPr>
          <a:xfrm>
            <a:off x="3449352" y="5551837"/>
            <a:ext cx="2279361" cy="1775431"/>
          </a:xfrm>
          <a:prstGeom prst="ellipse">
            <a:avLst/>
          </a:prstGeom>
          <a:solidFill>
            <a:srgbClr val="00B0F0">
              <a:alpha val="6200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2160" b="1" dirty="0">
              <a:solidFill>
                <a:srgbClr val="AE126F"/>
              </a:solidFill>
            </a:endParaRPr>
          </a:p>
          <a:p>
            <a:pPr algn="ctr"/>
            <a:endParaRPr lang="fr-FR" sz="2160" b="1" dirty="0">
              <a:solidFill>
                <a:srgbClr val="AE126F"/>
              </a:solidFill>
            </a:endParaRPr>
          </a:p>
          <a:p>
            <a:pPr algn="ctr"/>
            <a:endParaRPr lang="fr-FR" sz="2160" b="1" dirty="0">
              <a:solidFill>
                <a:srgbClr val="AE126F"/>
              </a:solidFill>
            </a:endParaRPr>
          </a:p>
          <a:p>
            <a:pPr algn="ctr"/>
            <a:r>
              <a:rPr lang="fr-FR" sz="2590" b="1" dirty="0">
                <a:solidFill>
                  <a:schemeClr val="accent5">
                    <a:lumMod val="50000"/>
                  </a:schemeClr>
                </a:solidFill>
              </a:rPr>
              <a:t>1300</a:t>
            </a:r>
            <a:r>
              <a:rPr lang="en-US" sz="259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ar-MA" sz="259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590" b="1" dirty="0">
                <a:solidFill>
                  <a:schemeClr val="accent5">
                    <a:lumMod val="50000"/>
                  </a:schemeClr>
                </a:solidFill>
              </a:rPr>
              <a:t>PP</a:t>
            </a:r>
            <a:endParaRPr lang="fr-FR" sz="259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2" name="Ellipse 91"/>
          <p:cNvSpPr/>
          <p:nvPr/>
        </p:nvSpPr>
        <p:spPr>
          <a:xfrm>
            <a:off x="2968929" y="5759129"/>
            <a:ext cx="1117652" cy="1135830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160" b="1" dirty="0"/>
              <a:t>15%</a:t>
            </a:r>
            <a:endParaRPr lang="en-US" sz="2160" b="1" dirty="0"/>
          </a:p>
        </p:txBody>
      </p:sp>
      <p:sp>
        <p:nvSpPr>
          <p:cNvPr id="93" name="Ellipse 92"/>
          <p:cNvSpPr/>
          <p:nvPr/>
        </p:nvSpPr>
        <p:spPr>
          <a:xfrm>
            <a:off x="8672283" y="5741985"/>
            <a:ext cx="1131638" cy="113583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160" b="1" dirty="0"/>
              <a:t>85%</a:t>
            </a:r>
            <a:endParaRPr lang="en-US" sz="2160" b="1" dirty="0"/>
          </a:p>
        </p:txBody>
      </p:sp>
      <p:cxnSp>
        <p:nvCxnSpPr>
          <p:cNvPr id="94" name="Connecteur droit avec flèche 93"/>
          <p:cNvCxnSpPr/>
          <p:nvPr/>
        </p:nvCxnSpPr>
        <p:spPr>
          <a:xfrm flipV="1">
            <a:off x="7048523" y="5134553"/>
            <a:ext cx="3949579" cy="744489"/>
          </a:xfrm>
          <a:prstGeom prst="straightConnector1">
            <a:avLst/>
          </a:prstGeom>
          <a:ln w="22225">
            <a:solidFill>
              <a:srgbClr val="C0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Accolade ouvrante 94"/>
          <p:cNvSpPr/>
          <p:nvPr/>
        </p:nvSpPr>
        <p:spPr>
          <a:xfrm rot="16200000">
            <a:off x="8565219" y="3128616"/>
            <a:ext cx="442290" cy="3439781"/>
          </a:xfrm>
          <a:prstGeom prst="leftBrace">
            <a:avLst>
              <a:gd name="adj1" fmla="val 16673"/>
              <a:gd name="adj2" fmla="val 50804"/>
            </a:avLst>
          </a:prstGeom>
          <a:ln w="28575">
            <a:solidFill>
              <a:srgbClr val="BF9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1945"/>
          </a:p>
        </p:txBody>
      </p:sp>
      <p:sp>
        <p:nvSpPr>
          <p:cNvPr id="96" name="Rectangle à coins arrondis 43"/>
          <p:cNvSpPr/>
          <p:nvPr/>
        </p:nvSpPr>
        <p:spPr>
          <a:xfrm>
            <a:off x="8095047" y="5004952"/>
            <a:ext cx="1469747" cy="338853"/>
          </a:xfrm>
          <a:prstGeom prst="roundRect">
            <a:avLst>
              <a:gd name="adj" fmla="val 10000"/>
            </a:avLst>
          </a:prstGeom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sz="1295" b="1" dirty="0">
                <a:solidFill>
                  <a:schemeClr val="accent4">
                    <a:lumMod val="75000"/>
                  </a:schemeClr>
                </a:solidFill>
              </a:rPr>
              <a:t>Gestion déléguée</a:t>
            </a:r>
            <a:endParaRPr lang="fr-FR" sz="1295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CD8B9F0837CE146BBB2A6F1435CA18B" ma:contentTypeVersion="17" ma:contentTypeDescription="Crée un document." ma:contentTypeScope="" ma:versionID="001d6cb2dbe64e0f9f2ccdc490e7a367">
  <xsd:schema xmlns:xsd="http://www.w3.org/2001/XMLSchema" xmlns:xs="http://www.w3.org/2001/XMLSchema" xmlns:p="http://schemas.microsoft.com/office/2006/metadata/properties" xmlns:ns3="dfbfa309-277d-4d30-8ca7-d51b9578db27" xmlns:ns4="e8d26e88-9e4d-4177-bd51-dfc5f6065c23" targetNamespace="http://schemas.microsoft.com/office/2006/metadata/properties" ma:root="true" ma:fieldsID="1c8c2ddef8119c344059b837823f585a" ns3:_="" ns4:_="">
    <xsd:import namespace="dfbfa309-277d-4d30-8ca7-d51b9578db27"/>
    <xsd:import namespace="e8d26e88-9e4d-4177-bd51-dfc5f6065c2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bfa309-277d-4d30-8ca7-d51b9578db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d26e88-9e4d-4177-bd51-dfc5f6065c2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CD8B9F0837CE146BBB2A6F1435CA18B" ma:contentTypeVersion="17" ma:contentTypeDescription="Crée un document." ma:contentTypeScope="" ma:versionID="001d6cb2dbe64e0f9f2ccdc490e7a367">
  <xsd:schema xmlns:xsd="http://www.w3.org/2001/XMLSchema" xmlns:xs="http://www.w3.org/2001/XMLSchema" xmlns:p="http://schemas.microsoft.com/office/2006/metadata/properties" xmlns:ns3="dfbfa309-277d-4d30-8ca7-d51b9578db27" xmlns:ns4="e8d26e88-9e4d-4177-bd51-dfc5f6065c23" targetNamespace="http://schemas.microsoft.com/office/2006/metadata/properties" ma:root="true" ma:fieldsID="1c8c2ddef8119c344059b837823f585a" ns3:_="" ns4:_="">
    <xsd:import namespace="dfbfa309-277d-4d30-8ca7-d51b9578db27"/>
    <xsd:import namespace="e8d26e88-9e4d-4177-bd51-dfc5f6065c2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bfa309-277d-4d30-8ca7-d51b9578db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d26e88-9e4d-4177-bd51-dfc5f6065c2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CD8B9F0837CE146BBB2A6F1435CA18B" ma:contentTypeVersion="17" ma:contentTypeDescription="Crée un document." ma:contentTypeScope="" ma:versionID="001d6cb2dbe64e0f9f2ccdc490e7a367">
  <xsd:schema xmlns:xsd="http://www.w3.org/2001/XMLSchema" xmlns:xs="http://www.w3.org/2001/XMLSchema" xmlns:p="http://schemas.microsoft.com/office/2006/metadata/properties" xmlns:ns3="dfbfa309-277d-4d30-8ca7-d51b9578db27" xmlns:ns4="e8d26e88-9e4d-4177-bd51-dfc5f6065c23" targetNamespace="http://schemas.microsoft.com/office/2006/metadata/properties" ma:root="true" ma:fieldsID="1c8c2ddef8119c344059b837823f585a" ns3:_="" ns4:_="">
    <xsd:import namespace="dfbfa309-277d-4d30-8ca7-d51b9578db27"/>
    <xsd:import namespace="e8d26e88-9e4d-4177-bd51-dfc5f6065c2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bfa309-277d-4d30-8ca7-d51b9578db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d26e88-9e4d-4177-bd51-dfc5f6065c2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86F8E18-1C79-4BAF-865F-6ED14105AC46}">
  <ds:schemaRefs/>
</ds:datastoreItem>
</file>

<file path=customXml/itemProps2.xml><?xml version="1.0" encoding="utf-8"?>
<ds:datastoreItem xmlns:ds="http://schemas.openxmlformats.org/officeDocument/2006/customXml" ds:itemID="{8899D17D-0033-47B0-AB17-8205BD0676E1}">
  <ds:schemaRefs/>
</ds:datastoreItem>
</file>

<file path=customXml/itemProps3.xml><?xml version="1.0" encoding="utf-8"?>
<ds:datastoreItem xmlns:ds="http://schemas.openxmlformats.org/officeDocument/2006/customXml" ds:itemID="{8899D17D-0033-47B0-AB17-8205BD0676E1}">
  <ds:schemaRefs/>
</ds:datastoreItem>
</file>

<file path=customXml/itemProps4.xml><?xml version="1.0" encoding="utf-8"?>
<ds:datastoreItem xmlns:ds="http://schemas.openxmlformats.org/officeDocument/2006/customXml" ds:itemID="{8899D17D-0033-47B0-AB17-8205BD0676E1}">
  <ds:schemaRefs/>
</ds:datastoreItem>
</file>

<file path=customXml/itemProps5.xml><?xml version="1.0" encoding="utf-8"?>
<ds:datastoreItem xmlns:ds="http://schemas.openxmlformats.org/officeDocument/2006/customXml" ds:itemID="{786F8E18-1C79-4BAF-865F-6ED14105AC46}">
  <ds:schemaRefs/>
</ds:datastoreItem>
</file>

<file path=customXml/itemProps6.xml><?xml version="1.0" encoding="utf-8"?>
<ds:datastoreItem xmlns:ds="http://schemas.openxmlformats.org/officeDocument/2006/customXml" ds:itemID="{786F8E18-1C79-4BAF-865F-6ED14105AC46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1069</Words>
  <Application>Microsoft Macintosh PowerPoint</Application>
  <PresentationFormat>Personnalisé</PresentationFormat>
  <Paragraphs>291</Paragraphs>
  <Slides>14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20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14</vt:i4>
      </vt:variant>
    </vt:vector>
  </HeadingPairs>
  <TitlesOfParts>
    <vt:vector size="36" baseType="lpstr">
      <vt:lpstr>Acrom ExtraBold</vt:lpstr>
      <vt:lpstr>Acrom Medium</vt:lpstr>
      <vt:lpstr>Aharoni</vt:lpstr>
      <vt:lpstr>Arial Narrow</vt:lpstr>
      <vt:lpstr>Arial Unicode MS</vt:lpstr>
      <vt:lpstr>Calibri</vt:lpstr>
      <vt:lpstr>Calibri Light</vt:lpstr>
      <vt:lpstr>Cambria</vt:lpstr>
      <vt:lpstr>Hacen Liner Screen Bd</vt:lpstr>
      <vt:lpstr>Hacen Liner XXL</vt:lpstr>
      <vt:lpstr>Microsoft Uighur</vt:lpstr>
      <vt:lpstr>Montserrat Medium</vt:lpstr>
      <vt:lpstr>Playfair Display</vt:lpstr>
      <vt:lpstr>Poppins Light</vt:lpstr>
      <vt:lpstr>Times New Roman</vt:lpstr>
      <vt:lpstr>Verdana</vt:lpstr>
      <vt:lpstr>Wingdings</vt:lpstr>
      <vt:lpstr>맑은 고딕</vt:lpstr>
      <vt:lpstr>宋体</vt:lpstr>
      <vt:lpstr>Arial</vt:lpstr>
      <vt:lpstr>Office Theme</vt:lpstr>
      <vt:lpstr>4_Thème Office</vt:lpstr>
      <vt:lpstr>Présentation PowerPoint</vt:lpstr>
      <vt:lpstr>Présentation PowerPoint</vt:lpstr>
      <vt:lpstr>Situation hydrologique et programmes  d’irrigation  au Chtouka</vt:lpstr>
      <vt:lpstr>Mise en valeur agricole</vt:lpstr>
      <vt:lpstr>Présentation PowerPoint</vt:lpstr>
      <vt:lpstr>Présentation PowerPoint</vt:lpstr>
      <vt:lpstr>Présentation PowerPoint</vt:lpstr>
      <vt:lpstr>Projet de dessalement de l’eau de mer pour l’irrigation de la plaine Chtouka</vt:lpstr>
      <vt:lpstr>Mise en place des dispositifs de sauvegarde de la nappe de Chtouka</vt:lpstr>
      <vt:lpstr>Service de l’eau</vt:lpstr>
      <vt:lpstr>Projet de Résilience et de Durabilité de l’Irrigation (REDI)</vt:lpstr>
      <vt:lpstr>Présentation PowerPoint</vt:lpstr>
      <vt:lpstr>Projets d’extension du dessalement</vt:lpstr>
      <vt:lpstr>Présentation PowerPoint</vt:lpstr>
    </vt:vector>
  </TitlesOfParts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Réalisation</dc:title>
  <dc:creator>user1</dc:creator>
  <cp:lastModifiedBy>Microsoft Office User</cp:lastModifiedBy>
  <cp:revision>132</cp:revision>
  <cp:lastPrinted>2023-12-19T08:09:00Z</cp:lastPrinted>
  <dcterms:created xsi:type="dcterms:W3CDTF">2023-01-20T20:17:00Z</dcterms:created>
  <dcterms:modified xsi:type="dcterms:W3CDTF">2024-02-01T08:25:37Z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2023-01-20T01:00:00Z</vt:filetime>
  </property>
  <property fmtid="{D5CDD505-2E9C-101B-9397-08002B2CF9AE}" pid="3" name="Creator">
    <vt:lpwstr>Adobe Illustrator CC (Windows)</vt:lpwstr>
  </property>
  <property fmtid="{D5CDD505-2E9C-101B-9397-08002B2CF9AE}" pid="4" name="LastSaved">
    <vt:filetime>2023-01-20T01:00:00Z</vt:filetime>
  </property>
  <property fmtid="{D5CDD505-2E9C-101B-9397-08002B2CF9AE}" pid="5" name="ICV">
    <vt:lpwstr>1C8D26E479D344DF86BE60308BF32E0A_13</vt:lpwstr>
  </property>
  <property fmtid="{D5CDD505-2E9C-101B-9397-08002B2CF9AE}" pid="6" name="KSOProductBuildVer">
    <vt:lpwstr>1036-12.2.0.13359</vt:lpwstr>
  </property>
</Properties>
</file>