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60" r:id="rId4"/>
    <p:sldMasterId id="2147483668" r:id="rId5"/>
    <p:sldMasterId id="2147483686" r:id="rId6"/>
  </p:sldMasterIdLst>
  <p:notesMasterIdLst>
    <p:notesMasterId r:id="rId17"/>
  </p:notesMasterIdLst>
  <p:handoutMasterIdLst>
    <p:handoutMasterId r:id="rId18"/>
  </p:handoutMasterIdLst>
  <p:sldIdLst>
    <p:sldId id="856" r:id="rId7"/>
    <p:sldId id="861" r:id="rId8"/>
    <p:sldId id="859" r:id="rId9"/>
    <p:sldId id="870" r:id="rId10"/>
    <p:sldId id="871" r:id="rId11"/>
    <p:sldId id="873" r:id="rId12"/>
    <p:sldId id="869" r:id="rId13"/>
    <p:sldId id="874" r:id="rId14"/>
    <p:sldId id="862" r:id="rId15"/>
    <p:sldId id="262" r:id="rId16"/>
  </p:sldIdLst>
  <p:sldSz cx="12192000" cy="6858000"/>
  <p:notesSz cx="9928225" cy="6797675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041167C-2E02-0169-E38D-6D91A019252A}" name="CYNTHIA LYNN GIAGNOCAVO ." initials="C." userId="g4Ga1eOz4m86s5QhMXdcT/TWbhysgm3JMGMcl3c9jGI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3399CC"/>
    <a:srgbClr val="3D7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4" autoAdjust="0"/>
    <p:restoredTop sz="95226" autoAdjust="0"/>
  </p:normalViewPr>
  <p:slideViewPr>
    <p:cSldViewPr snapToGrid="0">
      <p:cViewPr varScale="1">
        <p:scale>
          <a:sx n="88" d="100"/>
          <a:sy n="88" d="100"/>
        </p:scale>
        <p:origin x="49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C5DC7A8-C38C-BAD2-736C-D51A5A289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039431-C9E7-D09A-21B1-004D4A2E02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178CE-1C88-DA42-AD3A-6B4326999894}" type="datetimeFigureOut">
              <a:rPr lang="es-ES" smtClean="0"/>
              <a:t>23/01/2024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4B75BDF-328D-E61F-C3C2-08B6866F5D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B022C0-3A0F-86E6-E90B-F2DF97A819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8AAF3-68A0-3441-9D8D-0EAE4B2C13A0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175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26595-3FCE-8142-B089-4FF1706EE28E}" type="datetimeFigureOut">
              <a:rPr lang="es-ES" smtClean="0"/>
              <a:t>23/01/2024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92823" y="3271381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AD554-F9F3-D044-A060-DD818AB9212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5543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&#10;&#10;Descripción generada automáticamente">
            <a:extLst>
              <a:ext uri="{FF2B5EF4-FFF2-40B4-BE49-F238E27FC236}">
                <a16:creationId xmlns:a16="http://schemas.microsoft.com/office/drawing/2014/main" id="{CFC1CFFC-3DA0-B37C-DD72-4BEA1781A4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81841" y="796737"/>
            <a:ext cx="6631513" cy="3504911"/>
          </a:xfrm>
          <a:prstGeom prst="rect">
            <a:avLst/>
          </a:prstGeom>
        </p:spPr>
      </p:pic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282" y="360415"/>
            <a:ext cx="3926541" cy="633313"/>
          </a:xfrm>
          <a:prstGeom prst="rect">
            <a:avLst/>
          </a:prstGeom>
        </p:spPr>
      </p:pic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5370421E-4EB7-5E7A-5918-B65C5DBC76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97212" y="5846856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9" name="Marcador de texto 15">
            <a:extLst>
              <a:ext uri="{FF2B5EF4-FFF2-40B4-BE49-F238E27FC236}">
                <a16:creationId xmlns:a16="http://schemas.microsoft.com/office/drawing/2014/main" id="{07B2A641-1FA0-3702-E3F1-EA7BAFE7FE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1030" y="5246147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EFC6DEBC-20C5-B2D5-2B9F-40626FB491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53535" y="4639912"/>
            <a:ext cx="4456747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3849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95C59CEB-36FE-3C4E-A597-59D608B96F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764" y="257111"/>
            <a:ext cx="10919792" cy="63034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4000">
                <a:solidFill>
                  <a:srgbClr val="0D4573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s-ES" dirty="0"/>
              <a:t>TÍTULO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4F6F57-9AF5-A247-A514-12D7B4A4D5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8964" y="887454"/>
            <a:ext cx="10919792" cy="420646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66765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7B0DA-5224-4C44-878B-22792D5C1116}" type="datetime1">
              <a:rPr lang="fr-FR" smtClean="0"/>
              <a:t>23/01/2024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6DAE-2744-DD48-BE42-100C40B7EB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611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>
            <a:extLst>
              <a:ext uri="{FF2B5EF4-FFF2-40B4-BE49-F238E27FC236}">
                <a16:creationId xmlns:a16="http://schemas.microsoft.com/office/drawing/2014/main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1" y="2171935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2885549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1433697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1" y="3784034"/>
            <a:ext cx="5270972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Marcador de posición de imagen 5">
            <a:extLst>
              <a:ext uri="{FF2B5EF4-FFF2-40B4-BE49-F238E27FC236}">
                <a16:creationId xmlns:a16="http://schemas.microsoft.com/office/drawing/2014/main" id="{B284A982-436F-EFA9-A340-524B31605E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099038"/>
            <a:ext cx="5215892" cy="4719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Staff BONEX Picture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A93F0F-0B63-CC71-BF88-654D91CA91C9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843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id="{47DBAD7B-E664-B997-B1A4-C45C4B1B3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5F4DF584-0AC2-BA00-FF4F-DA99D607DE42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6312" y="169806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6313" y="2355881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313" y="100205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9062" y="998596"/>
            <a:ext cx="5206625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3F64459-5610-6BBA-C770-4F992AB2A908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604905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id="{43F1DA4A-82ED-26B1-12E3-EF4D49C5A7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45A2C9E-5DA5-43A4-A358-343D3CCEB79E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3203A52-2B86-7923-2DB9-56A4AC7F2232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 descr="Forma, Flecha&#10;&#10;Descripción generada automáticamente">
            <a:extLst>
              <a:ext uri="{FF2B5EF4-FFF2-40B4-BE49-F238E27FC236}">
                <a16:creationId xmlns:a16="http://schemas.microsoft.com/office/drawing/2014/main" id="{5B9C7EF2-E30B-CAF1-EF70-E171FBB55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id="{2CD39E6B-2025-230E-C882-CC18863DB0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24429" y="381329"/>
            <a:ext cx="5543141" cy="292968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90345966-D97C-6BED-DA03-102537FA9335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531337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80243" y="1025337"/>
            <a:ext cx="6631513" cy="350491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4" name="Imagen 3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id="{AC02E974-B27D-3853-21FD-97ADA826BD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94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6" name="Imagen 5" descr="Forma, Flecha&#10;&#10;Descripción generada automáticamente">
            <a:extLst>
              <a:ext uri="{FF2B5EF4-FFF2-40B4-BE49-F238E27FC236}">
                <a16:creationId xmlns:a16="http://schemas.microsoft.com/office/drawing/2014/main" id="{87D60497-A4F4-0B9E-C94B-C5CD9C221D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7370" y="1294404"/>
            <a:ext cx="5083650" cy="3529251"/>
          </a:xfrm>
          <a:prstGeom prst="rect">
            <a:avLst/>
          </a:prstGeom>
        </p:spPr>
      </p:pic>
      <p:pic>
        <p:nvPicPr>
          <p:cNvPr id="2" name="Imagen 1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id="{BE7A2A0A-6CCC-2C79-63AD-ACE78E8ECC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459" y="4547602"/>
            <a:ext cx="4631177" cy="746964"/>
          </a:xfrm>
          <a:prstGeom prst="rect">
            <a:avLst/>
          </a:prstGeom>
        </p:spPr>
      </p:pic>
      <p:pic>
        <p:nvPicPr>
          <p:cNvPr id="3" name="Imagen 2" descr="Forma, Flecha&#10;&#10;Descripción generada automáticamente">
            <a:extLst>
              <a:ext uri="{FF2B5EF4-FFF2-40B4-BE49-F238E27FC236}">
                <a16:creationId xmlns:a16="http://schemas.microsoft.com/office/drawing/2014/main" id="{00DDC1EB-C6DF-320F-F324-776505D71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13" y="1335008"/>
            <a:ext cx="5083650" cy="3529251"/>
          </a:xfrm>
          <a:prstGeom prst="rect">
            <a:avLst/>
          </a:prstGeom>
        </p:spPr>
      </p:pic>
      <p:sp>
        <p:nvSpPr>
          <p:cNvPr id="9" name="Marcador de texto 15">
            <a:extLst>
              <a:ext uri="{FF2B5EF4-FFF2-40B4-BE49-F238E27FC236}">
                <a16:creationId xmlns:a16="http://schemas.microsoft.com/office/drawing/2014/main" id="{4EC6BFC3-98C7-F38A-89A3-755E36CCDB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83642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E7EC8D89-08E6-8561-6985-C27A0D3DBC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818" y="3882933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12" name="Marcador de texto 20">
            <a:extLst>
              <a:ext uri="{FF2B5EF4-FFF2-40B4-BE49-F238E27FC236}">
                <a16:creationId xmlns:a16="http://schemas.microsoft.com/office/drawing/2014/main" id="{A1699939-DE14-ABC4-5FDF-94877C7500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79818" y="3276697"/>
            <a:ext cx="4429252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84817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8D69BFC4-CB87-D7B2-47B4-CBEA606BFD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15" name="Marcador de texto 11">
            <a:extLst>
              <a:ext uri="{FF2B5EF4-FFF2-40B4-BE49-F238E27FC236}">
                <a16:creationId xmlns:a16="http://schemas.microsoft.com/office/drawing/2014/main" id="{5E21987C-B95F-69D7-2E61-1B673CF08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10978"/>
            <a:ext cx="11422383" cy="4207210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r>
              <a:rPr lang="es-ES"/>
              <a:t>Id </a:t>
            </a:r>
            <a:r>
              <a:rPr lang="es-ES" err="1"/>
              <a:t>rutrum</a:t>
            </a:r>
            <a:r>
              <a:rPr lang="es-ES"/>
              <a:t> libero </a:t>
            </a:r>
            <a:r>
              <a:rPr lang="es-ES" err="1"/>
              <a:t>placerat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sagittis</a:t>
            </a:r>
            <a:r>
              <a:rPr lang="es-ES"/>
              <a:t> neque </a:t>
            </a:r>
            <a:r>
              <a:rPr lang="es-ES" err="1"/>
              <a:t>dapibus</a:t>
            </a:r>
            <a:r>
              <a:rPr lang="es-ES"/>
              <a:t>,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vitae ornare sed </a:t>
            </a:r>
            <a:r>
              <a:rPr lang="es-ES" err="1"/>
              <a:t>luctus</a:t>
            </a:r>
            <a:r>
              <a:rPr lang="es-ES"/>
              <a:t>, </a:t>
            </a:r>
            <a:r>
              <a:rPr lang="es-ES" err="1"/>
              <a:t>pharetra</a:t>
            </a:r>
            <a:r>
              <a:rPr lang="es-ES"/>
              <a:t> </a:t>
            </a:r>
            <a:r>
              <a:rPr lang="es-ES" err="1"/>
              <a:t>parturient</a:t>
            </a:r>
            <a:r>
              <a:rPr lang="es-ES"/>
              <a:t>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donec</a:t>
            </a:r>
            <a:r>
              <a:rPr lang="es-ES"/>
              <a:t> justo </a:t>
            </a:r>
            <a:r>
              <a:rPr lang="es-ES" err="1"/>
              <a:t>interdum</a:t>
            </a:r>
            <a:r>
              <a:rPr lang="es-ES"/>
              <a:t> tortor. </a:t>
            </a:r>
            <a:r>
              <a:rPr lang="es-ES" err="1"/>
              <a:t>Posuere</a:t>
            </a:r>
            <a:r>
              <a:rPr lang="es-ES"/>
              <a:t>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velit</a:t>
            </a:r>
            <a:r>
              <a:rPr lang="es-ES"/>
              <a:t> </a:t>
            </a:r>
            <a:r>
              <a:rPr lang="es-ES" err="1"/>
              <a:t>lectus</a:t>
            </a:r>
            <a:r>
              <a:rPr lang="es-ES"/>
              <a:t> </a:t>
            </a:r>
            <a:r>
              <a:rPr lang="es-ES" err="1"/>
              <a:t>est</a:t>
            </a:r>
            <a:r>
              <a:rPr lang="es-ES"/>
              <a:t> </a:t>
            </a:r>
            <a:r>
              <a:rPr lang="es-ES" err="1"/>
              <a:t>sociosqu</a:t>
            </a:r>
            <a:r>
              <a:rPr lang="es-ES"/>
              <a:t> at </a:t>
            </a:r>
            <a:r>
              <a:rPr lang="es-ES" err="1"/>
              <a:t>nisi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mus id magna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neque </a:t>
            </a:r>
            <a:r>
              <a:rPr lang="es-ES" err="1"/>
              <a:t>purus</a:t>
            </a:r>
            <a:r>
              <a:rPr lang="es-ES"/>
              <a:t>, </a:t>
            </a:r>
            <a:r>
              <a:rPr lang="es-ES" err="1"/>
              <a:t>natoque</a:t>
            </a:r>
            <a:r>
              <a:rPr lang="es-ES"/>
              <a:t> a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orci</a:t>
            </a:r>
            <a:r>
              <a:rPr lang="es-ES"/>
              <a:t> odio </a:t>
            </a:r>
            <a:r>
              <a:rPr lang="es-ES" err="1"/>
              <a:t>nulla</a:t>
            </a:r>
            <a:r>
              <a:rPr lang="es-ES"/>
              <a:t> </a:t>
            </a:r>
            <a:r>
              <a:rPr lang="es-ES" err="1"/>
              <a:t>erat</a:t>
            </a:r>
            <a:r>
              <a:rPr lang="es-ES"/>
              <a:t> nunc </a:t>
            </a:r>
            <a:r>
              <a:rPr lang="es-ES" err="1"/>
              <a:t>sollicitudin</a:t>
            </a:r>
            <a:r>
              <a:rPr lang="es-ES"/>
              <a:t> justo </a:t>
            </a:r>
            <a:r>
              <a:rPr lang="es-ES" err="1"/>
              <a:t>euismod</a:t>
            </a:r>
            <a:r>
              <a:rPr lang="es-ES"/>
              <a:t> </a:t>
            </a:r>
            <a:r>
              <a:rPr lang="es-ES" err="1"/>
              <a:t>sodales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. </a:t>
            </a:r>
            <a:r>
              <a:rPr lang="es-ES" err="1"/>
              <a:t>Dictum</a:t>
            </a:r>
            <a:r>
              <a:rPr lang="es-ES"/>
              <a:t>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nostra</a:t>
            </a:r>
            <a:r>
              <a:rPr lang="es-ES"/>
              <a:t> </a:t>
            </a:r>
            <a:r>
              <a:rPr lang="es-ES" err="1"/>
              <a:t>morbi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accumsan</a:t>
            </a:r>
            <a:r>
              <a:rPr lang="es-ES"/>
              <a:t> auctor ac urna, mus </a:t>
            </a:r>
            <a:r>
              <a:rPr lang="es-ES" err="1"/>
              <a:t>faucibus</a:t>
            </a:r>
            <a:r>
              <a:rPr lang="es-ES"/>
              <a:t> vehicula commodo tortor </a:t>
            </a:r>
            <a:r>
              <a:rPr lang="es-ES" err="1"/>
              <a:t>vivamus</a:t>
            </a:r>
            <a:r>
              <a:rPr lang="es-ES"/>
              <a:t> quisque </a:t>
            </a:r>
            <a:r>
              <a:rPr lang="es-ES" err="1"/>
              <a:t>vulputate</a:t>
            </a:r>
            <a:r>
              <a:rPr lang="es-ES"/>
              <a:t> </a:t>
            </a:r>
            <a:r>
              <a:rPr lang="es-ES" err="1"/>
              <a:t>conubia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, </a:t>
            </a:r>
            <a:r>
              <a:rPr lang="es-ES" err="1"/>
              <a:t>hac</a:t>
            </a:r>
            <a:r>
              <a:rPr lang="es-ES"/>
              <a:t> </a:t>
            </a:r>
            <a:r>
              <a:rPr lang="es-ES" err="1"/>
              <a:t>nascetur</a:t>
            </a:r>
            <a:r>
              <a:rPr lang="es-ES"/>
              <a:t> </a:t>
            </a:r>
            <a:r>
              <a:rPr lang="es-ES" err="1"/>
              <a:t>ultricies</a:t>
            </a:r>
            <a:r>
              <a:rPr lang="es-ES"/>
              <a:t> </a:t>
            </a:r>
            <a:r>
              <a:rPr lang="es-ES" err="1"/>
              <a:t>tincidunt</a:t>
            </a:r>
            <a:r>
              <a:rPr lang="es-ES"/>
              <a:t> </a:t>
            </a:r>
            <a:r>
              <a:rPr lang="es-ES" err="1"/>
              <a:t>habitasse</a:t>
            </a:r>
            <a:r>
              <a:rPr lang="es-ES"/>
              <a:t> eros </a:t>
            </a:r>
            <a:r>
              <a:rPr lang="es-ES" err="1"/>
              <a:t>facilisis</a:t>
            </a:r>
            <a:r>
              <a:rPr lang="es-ES"/>
              <a:t> sed.</a:t>
            </a:r>
          </a:p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538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A3D3A749-9B22-D473-85FB-DA5551E8E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id="{08A0060E-CB5E-2860-BC70-D99F0E99D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44C4191-8FE0-77A3-FD75-9AAC3F1895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30363"/>
            <a:ext cx="11422063" cy="4186237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Arial" panose="020B0604020202020204" pitchFamily="34" charset="0"/>
              <a:buChar char="•"/>
              <a:defRPr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Wingdings" panose="05000000000000000000" pitchFamily="2" charset="2"/>
              <a:buChar char="ü"/>
              <a:defRPr sz="1800"/>
            </a:lvl2pPr>
            <a:lvl3pPr marL="11430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Courier New" panose="02070309020205020404" pitchFamily="49" charset="0"/>
              <a:buChar char="o"/>
              <a:defRPr sz="1800"/>
            </a:lvl3pPr>
            <a:lvl4pPr>
              <a:buClr>
                <a:srgbClr val="FF9966"/>
              </a:buClr>
              <a:defRPr sz="1600"/>
            </a:lvl4pPr>
            <a:lvl5pPr>
              <a:buClr>
                <a:srgbClr val="FF9966"/>
              </a:buClr>
              <a:defRPr sz="1600"/>
            </a:lvl5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1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….</a:t>
            </a:r>
          </a:p>
          <a:p>
            <a:pPr lvl="2"/>
            <a:r>
              <a:rPr lang="da-DK"/>
              <a:t>Lorem ipsum dolor sit amet ….</a:t>
            </a:r>
          </a:p>
          <a:p>
            <a:pPr lvl="3"/>
            <a:r>
              <a:rPr lang="da-DK"/>
              <a:t>Lorem ipsum dolor sit amet ….</a:t>
            </a:r>
          </a:p>
          <a:p>
            <a:pPr lvl="4"/>
            <a:r>
              <a:rPr lang="da-DK"/>
              <a:t>Lorem ipsum dolor sit amet ….</a:t>
            </a:r>
          </a:p>
        </p:txBody>
      </p:sp>
    </p:spTree>
    <p:extLst>
      <p:ext uri="{BB962C8B-B14F-4D97-AF65-F5344CB8AC3E}">
        <p14:creationId xmlns:p14="http://schemas.microsoft.com/office/powerpoint/2010/main" val="314230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+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714501"/>
            <a:ext cx="5647347" cy="4103688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9" name="Marcador de posición de imagen 5">
            <a:extLst>
              <a:ext uri="{FF2B5EF4-FFF2-40B4-BE49-F238E27FC236}">
                <a16:creationId xmlns:a16="http://schemas.microsoft.com/office/drawing/2014/main" id="{164653ED-1659-95E8-9715-2B9AF5F8E3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90666" y="1039812"/>
            <a:ext cx="5215892" cy="47783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C1D4FB84-3396-D7E4-9691-477AF1FF97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9674A33C-8CE0-3451-2D78-9363017667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64671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0428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+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ción de imagen 5">
            <a:extLst>
              <a:ext uri="{FF2B5EF4-FFF2-40B4-BE49-F238E27FC236}">
                <a16:creationId xmlns:a16="http://schemas.microsoft.com/office/drawing/2014/main" id="{8E98F8EC-9ABE-394B-7837-ED7E515C17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545996"/>
            <a:ext cx="5215892" cy="4272192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18" name="Marcador de texto 16">
            <a:extLst>
              <a:ext uri="{FF2B5EF4-FFF2-40B4-BE49-F238E27FC236}">
                <a16:creationId xmlns:a16="http://schemas.microsoft.com/office/drawing/2014/main" id="{84D1B068-D73C-6295-951C-729AF56590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0666" y="1545996"/>
            <a:ext cx="5215892" cy="4272193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1A3CB4EA-8332-48DE-FBFA-256B2EF98B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0CBC2DDB-388C-1413-42CD-2122F11ED7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21589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33906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gráfico 2">
            <a:extLst>
              <a:ext uri="{FF2B5EF4-FFF2-40B4-BE49-F238E27FC236}">
                <a16:creationId xmlns:a16="http://schemas.microsoft.com/office/drawing/2014/main" id="{4C6DF4CB-12EF-AFA2-78D4-6936ACAA8114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384175" y="1519706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5" name="Marcador de gráfico 2">
            <a:extLst>
              <a:ext uri="{FF2B5EF4-FFF2-40B4-BE49-F238E27FC236}">
                <a16:creationId xmlns:a16="http://schemas.microsoft.com/office/drawing/2014/main" id="{337690D2-1B77-86D1-8962-F420DF81271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93219" y="1508760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id="{B02FD752-EFD1-C028-F9FC-5EEF8210F2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7" name="Marcador de texto 11">
            <a:extLst>
              <a:ext uri="{FF2B5EF4-FFF2-40B4-BE49-F238E27FC236}">
                <a16:creationId xmlns:a16="http://schemas.microsoft.com/office/drawing/2014/main" id="{C7EB74C2-0D97-93EA-AC84-C76975D267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279650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abla 3">
            <a:extLst>
              <a:ext uri="{FF2B5EF4-FFF2-40B4-BE49-F238E27FC236}">
                <a16:creationId xmlns:a16="http://schemas.microsoft.com/office/drawing/2014/main" id="{71A99535-8444-2DA0-235B-0C07EC695D3D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384175" y="1688124"/>
            <a:ext cx="11423650" cy="4061802"/>
          </a:xfrm>
          <a:prstGeom prst="rect">
            <a:avLst/>
          </a:prstGeom>
        </p:spPr>
        <p:txBody>
          <a:bodyPr/>
          <a:lstStyle/>
          <a:p>
            <a:r>
              <a:rPr lang="es-ES"/>
              <a:t>Table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id="{FABAB185-CDE1-7F40-8647-CA20DB383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id="{7626C16E-307A-D639-1E05-25ADFA312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55421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25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34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E06983-5F90-7057-CEA5-F95655EF3B16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E6F55F9-4E31-0F3A-1E6A-9CCA3BEDAAEA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1C2821AF-D2E2-A77A-8103-C390002BE53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893503D1-CD25-5AA9-539A-39AB13DEF80F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3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93" r:id="rId2"/>
    <p:sldLayoutId id="2147483683" r:id="rId3"/>
    <p:sldLayoutId id="2147483684" r:id="rId4"/>
    <p:sldLayoutId id="2147483689" r:id="rId5"/>
    <p:sldLayoutId id="2147483690" r:id="rId6"/>
    <p:sldLayoutId id="2147483680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66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66" r:id="rId2"/>
    <p:sldLayoutId id="2147483687" r:id="rId3"/>
    <p:sldLayoutId id="2147483692" r:id="rId4"/>
    <p:sldLayoutId id="214748368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8AA7C89E-5083-3D6A-31D7-23ECD9D68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97212" y="6134724"/>
            <a:ext cx="5997575" cy="428813"/>
          </a:xfrm>
        </p:spPr>
        <p:txBody>
          <a:bodyPr/>
          <a:lstStyle/>
          <a:p>
            <a:r>
              <a:rPr lang="es-ES" sz="1800" dirty="0"/>
              <a:t>25 </a:t>
            </a:r>
            <a:r>
              <a:rPr lang="es-ES" sz="1800" dirty="0" err="1"/>
              <a:t>Janvier</a:t>
            </a:r>
            <a:r>
              <a:rPr lang="es-ES" sz="1800" dirty="0"/>
              <a:t> 2024, </a:t>
            </a:r>
            <a:r>
              <a:rPr lang="es-ES" sz="1800" dirty="0" err="1"/>
              <a:t>Monastir</a:t>
            </a:r>
            <a:r>
              <a:rPr lang="es-ES" sz="1800" dirty="0"/>
              <a:t>, </a:t>
            </a:r>
            <a:r>
              <a:rPr lang="es-ES" sz="1800" dirty="0" err="1"/>
              <a:t>Tunisie</a:t>
            </a:r>
            <a:endParaRPr lang="es-ES" sz="18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22F086-6A9C-CC6B-81ED-A9CC48FAF5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32581" y="5705911"/>
            <a:ext cx="6947555" cy="428813"/>
          </a:xfrm>
        </p:spPr>
        <p:txBody>
          <a:bodyPr/>
          <a:lstStyle/>
          <a:p>
            <a:r>
              <a:rPr lang="es-ES" sz="2400" dirty="0"/>
              <a:t>Abir Ben </a:t>
            </a:r>
            <a:r>
              <a:rPr lang="es-ES" sz="2400" dirty="0" err="1"/>
              <a:t>Slimane</a:t>
            </a:r>
            <a:r>
              <a:rPr lang="es-ES" sz="2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7A281BD-6F4F-4A72-88B2-FB03D1B4743F}"/>
              </a:ext>
            </a:extLst>
          </p:cNvPr>
          <p:cNvSpPr txBox="1"/>
          <p:nvPr/>
        </p:nvSpPr>
        <p:spPr>
          <a:xfrm>
            <a:off x="1548191" y="4906148"/>
            <a:ext cx="9502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3399CC"/>
                </a:solidFill>
              </a:rPr>
              <a:t>Objectifs et </a:t>
            </a:r>
            <a:r>
              <a:rPr lang="en-US" sz="2400" b="1" dirty="0" err="1" smtClean="0">
                <a:solidFill>
                  <a:srgbClr val="3399CC"/>
                </a:solidFill>
              </a:rPr>
              <a:t>m</a:t>
            </a:r>
            <a:r>
              <a:rPr lang="en-US" sz="2400" b="1" dirty="0" err="1">
                <a:solidFill>
                  <a:srgbClr val="3399CC"/>
                </a:solidFill>
              </a:rPr>
              <a:t>é</a:t>
            </a:r>
            <a:r>
              <a:rPr lang="en-US" sz="2400" b="1" dirty="0" err="1" smtClean="0">
                <a:solidFill>
                  <a:srgbClr val="3399CC"/>
                </a:solidFill>
              </a:rPr>
              <a:t>thodologie</a:t>
            </a:r>
            <a:r>
              <a:rPr lang="en-US" sz="2400" b="1" dirty="0" smtClean="0">
                <a:solidFill>
                  <a:srgbClr val="3399CC"/>
                </a:solidFill>
              </a:rPr>
              <a:t> du </a:t>
            </a:r>
            <a:r>
              <a:rPr lang="en-US" sz="2400" b="1" dirty="0" smtClean="0">
                <a:solidFill>
                  <a:srgbClr val="3399CC"/>
                </a:solidFill>
              </a:rPr>
              <a:t>2ème </a:t>
            </a:r>
            <a:r>
              <a:rPr lang="en-US" sz="2400" b="1" dirty="0" smtClean="0">
                <a:solidFill>
                  <a:srgbClr val="3399CC"/>
                </a:solidFill>
              </a:rPr>
              <a:t>Atelier</a:t>
            </a:r>
            <a:endParaRPr lang="fr-FR" sz="2400" b="1" dirty="0">
              <a:solidFill>
                <a:srgbClr val="33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53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887488C-0AF8-71F7-5397-B77B3205B1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8074" y="2317710"/>
            <a:ext cx="6993389" cy="524436"/>
          </a:xfrm>
        </p:spPr>
        <p:txBody>
          <a:bodyPr/>
          <a:lstStyle/>
          <a:p>
            <a:r>
              <a:rPr lang="es-ES" u="sng" dirty="0" smtClean="0">
                <a:solidFill>
                  <a:srgbClr val="0070C0"/>
                </a:solidFill>
              </a:rPr>
              <a:t>abir.ben.slimane@gmail.com</a:t>
            </a:r>
            <a:endParaRPr lang="es-ES" u="sng" dirty="0">
              <a:solidFill>
                <a:srgbClr val="0070C0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BC15ADA-B19C-56C3-0F8D-762CF77FE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7123" y="1276379"/>
            <a:ext cx="11369447" cy="524436"/>
          </a:xfrm>
        </p:spPr>
        <p:txBody>
          <a:bodyPr/>
          <a:lstStyle/>
          <a:p>
            <a:r>
              <a:rPr lang="es-ES" dirty="0" smtClean="0"/>
              <a:t>Dr</a:t>
            </a:r>
            <a:r>
              <a:rPr lang="es-ES" dirty="0"/>
              <a:t>. Abir Ben </a:t>
            </a:r>
            <a:r>
              <a:rPr lang="es-ES" dirty="0" err="1" smtClean="0"/>
              <a:t>Slimane</a:t>
            </a:r>
            <a:r>
              <a:rPr lang="es-ES" dirty="0" smtClean="0"/>
              <a:t>, INRGREF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1419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493896" y="864108"/>
            <a:ext cx="10760071" cy="4752922"/>
            <a:chOff x="493896" y="864108"/>
            <a:chExt cx="10760071" cy="4752922"/>
          </a:xfrm>
        </p:grpSpPr>
        <p:grpSp>
          <p:nvGrpSpPr>
            <p:cNvPr id="7" name="Groupe 6"/>
            <p:cNvGrpSpPr/>
            <p:nvPr/>
          </p:nvGrpSpPr>
          <p:grpSpPr>
            <a:xfrm>
              <a:off x="493896" y="864108"/>
              <a:ext cx="10760071" cy="4752922"/>
              <a:chOff x="493896" y="864108"/>
              <a:chExt cx="10760071" cy="4752922"/>
            </a:xfrm>
          </p:grpSpPr>
          <p:grpSp>
            <p:nvGrpSpPr>
              <p:cNvPr id="4" name="Groupe 3"/>
              <p:cNvGrpSpPr/>
              <p:nvPr/>
            </p:nvGrpSpPr>
            <p:grpSpPr>
              <a:xfrm>
                <a:off x="493896" y="864108"/>
                <a:ext cx="10760071" cy="4752922"/>
                <a:chOff x="493896" y="864108"/>
                <a:chExt cx="10760071" cy="4752922"/>
              </a:xfrm>
            </p:grpSpPr>
            <p:pic>
              <p:nvPicPr>
                <p:cNvPr id="56" name="Grafik 5">
                  <a:extLst>
                    <a:ext uri="{FF2B5EF4-FFF2-40B4-BE49-F238E27FC236}">
                      <a16:creationId xmlns:a16="http://schemas.microsoft.com/office/drawing/2014/main" id="{0E978A04-3F15-6A05-042B-5B9441D91B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8436"/>
                <a:stretch/>
              </p:blipFill>
              <p:spPr>
                <a:xfrm>
                  <a:off x="493896" y="864108"/>
                  <a:ext cx="10760071" cy="4407971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  <p:sp>
              <p:nvSpPr>
                <p:cNvPr id="3" name="Rectangle à coins arrondis 2"/>
                <p:cNvSpPr/>
                <p:nvPr/>
              </p:nvSpPr>
              <p:spPr>
                <a:xfrm>
                  <a:off x="493897" y="4610954"/>
                  <a:ext cx="8767670" cy="100607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6" name="Rectangle 5"/>
              <p:cNvSpPr/>
              <p:nvPr/>
            </p:nvSpPr>
            <p:spPr>
              <a:xfrm>
                <a:off x="966651" y="4180114"/>
                <a:ext cx="1136469" cy="4308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2103120" y="4493623"/>
              <a:ext cx="548640" cy="2143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2" name="Oval 171">
            <a:extLst>
              <a:ext uri="{FF2B5EF4-FFF2-40B4-BE49-F238E27FC236}">
                <a16:creationId xmlns:a16="http://schemas.microsoft.com/office/drawing/2014/main" id="{19314587-E0F2-4B44-B6C4-C8B6E9BE8124}"/>
              </a:ext>
            </a:extLst>
          </p:cNvPr>
          <p:cNvSpPr/>
          <p:nvPr/>
        </p:nvSpPr>
        <p:spPr>
          <a:xfrm>
            <a:off x="4307840" y="5842000"/>
            <a:ext cx="3576320" cy="40223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77" tIns="34289" rIns="68577" bIns="34289" rtlCol="0" anchor="ctr"/>
          <a:lstStyle/>
          <a:p>
            <a:pPr algn="ctr" defTabSz="685777">
              <a:defRPr/>
            </a:pPr>
            <a:endParaRPr lang="en-US" sz="14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Rectángulo 5">
            <a:extLst>
              <a:ext uri="{FF2B5EF4-FFF2-40B4-BE49-F238E27FC236}">
                <a16:creationId xmlns:a16="http://schemas.microsoft.com/office/drawing/2014/main" id="{DC8B1802-837F-97ED-5B04-75DFFC955B07}"/>
              </a:ext>
            </a:extLst>
          </p:cNvPr>
          <p:cNvSpPr/>
          <p:nvPr/>
        </p:nvSpPr>
        <p:spPr>
          <a:xfrm>
            <a:off x="229609" y="116397"/>
            <a:ext cx="115633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 smtClean="0">
                <a:solidFill>
                  <a:srgbClr val="4599D4"/>
                </a:solidFill>
              </a:rPr>
              <a:t>Objectifs du </a:t>
            </a:r>
            <a:r>
              <a:rPr lang="es-ES" sz="3200" b="1" dirty="0" smtClean="0">
                <a:solidFill>
                  <a:srgbClr val="4599D4"/>
                </a:solidFill>
              </a:rPr>
              <a:t>2</a:t>
            </a:r>
            <a:r>
              <a:rPr lang="fr-FR" sz="3200" b="1" dirty="0" smtClean="0">
                <a:solidFill>
                  <a:srgbClr val="FF0000"/>
                </a:solidFill>
              </a:rPr>
              <a:t>è</a:t>
            </a:r>
            <a:r>
              <a:rPr lang="es-ES" sz="3200" b="1" dirty="0" smtClean="0">
                <a:solidFill>
                  <a:srgbClr val="FF0000"/>
                </a:solidFill>
              </a:rPr>
              <a:t>m</a:t>
            </a:r>
            <a:r>
              <a:rPr lang="es-ES" sz="3200" b="1" dirty="0" smtClean="0">
                <a:solidFill>
                  <a:srgbClr val="4599D4"/>
                </a:solidFill>
              </a:rPr>
              <a:t>e </a:t>
            </a:r>
            <a:r>
              <a:rPr lang="es-ES" sz="3200" b="1" dirty="0" smtClean="0">
                <a:solidFill>
                  <a:srgbClr val="4599D4"/>
                </a:solidFill>
              </a:rPr>
              <a:t>Atelier</a:t>
            </a:r>
            <a:endParaRPr lang="es-ES" sz="3200" b="1" dirty="0">
              <a:solidFill>
                <a:srgbClr val="4599D4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3912325" y="2735477"/>
            <a:ext cx="3122023" cy="197249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-87086" y="5243747"/>
            <a:ext cx="12279086" cy="801971"/>
          </a:xfr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rgbClr val="0D4573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Phase de diagnostic =&gt; </a:t>
            </a:r>
            <a:r>
              <a:rPr lang="en-US" sz="2000" dirty="0" err="1" smtClean="0"/>
              <a:t>collecter</a:t>
            </a:r>
            <a:r>
              <a:rPr lang="en-US" sz="2000" dirty="0" smtClean="0"/>
              <a:t> des </a:t>
            </a:r>
            <a:r>
              <a:rPr lang="en-US" sz="2000" dirty="0" err="1" smtClean="0"/>
              <a:t>donn</a:t>
            </a:r>
            <a:r>
              <a:rPr lang="en-US" sz="2000" dirty="0" err="1"/>
              <a:t>é</a:t>
            </a:r>
            <a:r>
              <a:rPr lang="en-US" sz="2000" dirty="0" err="1" smtClean="0"/>
              <a:t>es</a:t>
            </a:r>
            <a:r>
              <a:rPr lang="en-US" sz="2000" dirty="0" smtClean="0"/>
              <a:t>, </a:t>
            </a:r>
            <a:r>
              <a:rPr lang="en-US" sz="2000" dirty="0" err="1" smtClean="0"/>
              <a:t>analyser</a:t>
            </a:r>
            <a:r>
              <a:rPr lang="en-US" sz="2000" dirty="0" smtClean="0"/>
              <a:t> les </a:t>
            </a:r>
            <a:r>
              <a:rPr lang="en-US" sz="2000" dirty="0" err="1" smtClean="0"/>
              <a:t>r</a:t>
            </a:r>
            <a:r>
              <a:rPr lang="en-US" sz="2000" dirty="0" err="1"/>
              <a:t>é</a:t>
            </a:r>
            <a:r>
              <a:rPr lang="en-US" sz="2000" dirty="0" err="1" smtClean="0"/>
              <a:t>sultats</a:t>
            </a:r>
            <a:r>
              <a:rPr lang="en-US" sz="2000" dirty="0" smtClean="0"/>
              <a:t> de la phase </a:t>
            </a:r>
            <a:r>
              <a:rPr lang="en-US" sz="2000" dirty="0" err="1" smtClean="0"/>
              <a:t>préc</a:t>
            </a:r>
            <a:r>
              <a:rPr lang="en-US" sz="2000" dirty="0" err="1"/>
              <a:t>é</a:t>
            </a:r>
            <a:r>
              <a:rPr lang="en-US" sz="2000" dirty="0" err="1" smtClean="0"/>
              <a:t>dente</a:t>
            </a:r>
            <a:r>
              <a:rPr lang="en-US" sz="2000" dirty="0" smtClean="0"/>
              <a:t> et </a:t>
            </a:r>
            <a:r>
              <a:rPr lang="en-US" sz="2000" dirty="0" err="1" smtClean="0"/>
              <a:t>développer</a:t>
            </a:r>
            <a:r>
              <a:rPr lang="en-US" sz="2000" dirty="0" smtClean="0"/>
              <a:t> des </a:t>
            </a:r>
            <a:r>
              <a:rPr lang="en-US" sz="2000" dirty="0" err="1" smtClean="0"/>
              <a:t>m</a:t>
            </a:r>
            <a:r>
              <a:rPr lang="en-US" sz="2000" dirty="0" err="1"/>
              <a:t>é</a:t>
            </a:r>
            <a:r>
              <a:rPr lang="en-US" sz="2000" dirty="0" err="1" smtClean="0"/>
              <a:t>thodes</a:t>
            </a:r>
            <a:r>
              <a:rPr lang="en-US" sz="2000" dirty="0" smtClean="0"/>
              <a:t> et des </a:t>
            </a:r>
            <a:r>
              <a:rPr lang="en-US" sz="2000" dirty="0" err="1" smtClean="0"/>
              <a:t>protocoles</a:t>
            </a:r>
            <a:r>
              <a:rPr lang="en-US" sz="2000" dirty="0" smtClean="0"/>
              <a:t> =&gt; </a:t>
            </a:r>
            <a:r>
              <a:rPr lang="en-US" sz="2000" b="1" dirty="0" smtClean="0"/>
              <a:t>proposer la </a:t>
            </a:r>
            <a:r>
              <a:rPr lang="en-US" sz="2000" b="1" dirty="0" smtClean="0"/>
              <a:t>solution </a:t>
            </a:r>
            <a:r>
              <a:rPr lang="en-US" sz="2000" b="1" dirty="0" smtClean="0">
                <a:solidFill>
                  <a:srgbClr val="FF0000"/>
                </a:solidFill>
              </a:rPr>
              <a:t>et </a:t>
            </a:r>
            <a:r>
              <a:rPr lang="en-US" sz="2000" b="1" dirty="0" err="1" smtClean="0">
                <a:solidFill>
                  <a:srgbClr val="FF0000"/>
                </a:solidFill>
              </a:rPr>
              <a:t>étudier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sa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faisabilité</a:t>
            </a:r>
            <a:r>
              <a:rPr lang="en-US" sz="2000" b="1" dirty="0" smtClean="0">
                <a:solidFill>
                  <a:srgbClr val="FF0000"/>
                </a:solidFill>
              </a:rPr>
              <a:t> et </a:t>
            </a:r>
            <a:r>
              <a:rPr lang="en-US" sz="2000" b="1" dirty="0" err="1" smtClean="0">
                <a:solidFill>
                  <a:srgbClr val="FF0000"/>
                </a:solidFill>
              </a:rPr>
              <a:t>ses</a:t>
            </a:r>
            <a:r>
              <a:rPr lang="en-US" sz="2000" b="1" dirty="0" smtClean="0">
                <a:solidFill>
                  <a:srgbClr val="FF0000"/>
                </a:solidFill>
              </a:rPr>
              <a:t> impacts.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514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am_members_pushing_puzzle_to_build_shape_stock_photo_Slide01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323" y="2926688"/>
            <a:ext cx="3118318" cy="283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073101" y="5944635"/>
            <a:ext cx="1847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F1C9212-A45B-D244-A4F4-E06BD723EAFD}"/>
              </a:ext>
            </a:extLst>
          </p:cNvPr>
          <p:cNvSpPr txBox="1"/>
          <p:nvPr/>
        </p:nvSpPr>
        <p:spPr>
          <a:xfrm>
            <a:off x="10863780" y="6058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BFEBAE9-5119-AED8-E830-FF622155E730}"/>
              </a:ext>
            </a:extLst>
          </p:cNvPr>
          <p:cNvSpPr txBox="1"/>
          <p:nvPr/>
        </p:nvSpPr>
        <p:spPr>
          <a:xfrm>
            <a:off x="9757832" y="1111130"/>
            <a:ext cx="13833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000" dirty="0" smtClean="0">
                <a:solidFill>
                  <a:schemeClr val="bg1"/>
                </a:solidFill>
                <a:latin typeface="Exo Light" charset="0"/>
              </a:rPr>
              <a:t>Figues</a:t>
            </a: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5898" y="879114"/>
            <a:ext cx="94020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endParaRPr lang="en-US" dirty="0" smtClean="0"/>
          </a:p>
          <a:p>
            <a:pPr marL="0" lvl="2"/>
            <a:r>
              <a:rPr lang="en-US" sz="2200" dirty="0" smtClean="0"/>
              <a:t>Proposer des </a:t>
            </a:r>
            <a:r>
              <a:rPr lang="fr-FR" sz="2200" b="1" dirty="0" smtClean="0"/>
              <a:t>innovations </a:t>
            </a:r>
            <a:r>
              <a:rPr lang="fr-FR" sz="2200" b="1" dirty="0"/>
              <a:t>technologiques </a:t>
            </a:r>
            <a:r>
              <a:rPr lang="en-US" sz="2200" dirty="0" err="1"/>
              <a:t>spécifiques</a:t>
            </a:r>
            <a:r>
              <a:rPr lang="en-US" sz="2200" dirty="0"/>
              <a:t> </a:t>
            </a:r>
            <a:r>
              <a:rPr lang="fr-FR" sz="2200" dirty="0" smtClean="0"/>
              <a:t>et </a:t>
            </a:r>
            <a:r>
              <a:rPr lang="fr-FR" sz="2200" dirty="0"/>
              <a:t>adaptées au contexte </a:t>
            </a:r>
            <a:r>
              <a:rPr lang="fr-FR" sz="2200" dirty="0" smtClean="0"/>
              <a:t>local/régional et en accord avec les connexions des composantes WEFE. </a:t>
            </a:r>
          </a:p>
          <a:p>
            <a:pPr marL="0" lvl="2"/>
            <a:endParaRPr lang="fr-FR" dirty="0"/>
          </a:p>
          <a:p>
            <a:pPr marL="0" lvl="2"/>
            <a:endParaRPr lang="fr-FR" dirty="0" smtClean="0"/>
          </a:p>
          <a:p>
            <a:pPr marL="0" lvl="2"/>
            <a:r>
              <a:rPr lang="fr-FR" sz="2000" dirty="0" smtClean="0"/>
              <a:t>Plus spécifiquement la présentation de l’intervention BONEX et de l’intervention alternative pour:</a:t>
            </a:r>
          </a:p>
          <a:p>
            <a:pPr marL="0" lvl="2"/>
            <a:endParaRPr lang="en-US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err="1"/>
              <a:t>Analyser</a:t>
            </a:r>
            <a:r>
              <a:rPr lang="en-US" dirty="0"/>
              <a:t> les </a:t>
            </a:r>
            <a:r>
              <a:rPr lang="en-US" dirty="0" smtClean="0"/>
              <a:t>Impacts de </a:t>
            </a:r>
            <a:r>
              <a:rPr lang="en-US" dirty="0" err="1" smtClean="0"/>
              <a:t>ces</a:t>
            </a:r>
            <a:r>
              <a:rPr lang="en-US" dirty="0" smtClean="0"/>
              <a:t> interventions </a:t>
            </a:r>
            <a:r>
              <a:rPr lang="en-US" dirty="0" err="1"/>
              <a:t>sur</a:t>
            </a:r>
            <a:r>
              <a:rPr lang="en-US" dirty="0"/>
              <a:t> les c</a:t>
            </a:r>
            <a:r>
              <a:rPr lang="de-DE" dirty="0" err="1"/>
              <a:t>omposantes</a:t>
            </a:r>
            <a:r>
              <a:rPr lang="de-DE" dirty="0"/>
              <a:t> </a:t>
            </a:r>
            <a:r>
              <a:rPr lang="en-US" dirty="0"/>
              <a:t>du </a:t>
            </a:r>
            <a:r>
              <a:rPr lang="fr-FR" dirty="0" err="1"/>
              <a:t>WEFe</a:t>
            </a:r>
            <a:r>
              <a:rPr lang="fr-FR" dirty="0"/>
              <a:t> </a:t>
            </a:r>
            <a:r>
              <a:rPr lang="fr-FR" dirty="0" err="1"/>
              <a:t>Nexus</a:t>
            </a:r>
            <a:r>
              <a:rPr lang="fr-FR" dirty="0"/>
              <a:t> </a:t>
            </a:r>
            <a:endParaRPr lang="fr-FR" dirty="0" smtClean="0"/>
          </a:p>
          <a:p>
            <a:pPr lvl="2"/>
            <a:r>
              <a:rPr lang="fr-FR" dirty="0" smtClean="0"/>
              <a:t>=&gt; trouver </a:t>
            </a:r>
            <a:r>
              <a:rPr lang="fr-FR" dirty="0"/>
              <a:t>un équilibre </a:t>
            </a:r>
            <a:r>
              <a:rPr lang="en-US" dirty="0"/>
              <a:t>des </a:t>
            </a:r>
            <a:r>
              <a:rPr lang="en-US" b="1" dirty="0" err="1"/>
              <a:t>compromis</a:t>
            </a:r>
            <a:r>
              <a:rPr lang="en-US" b="1" dirty="0"/>
              <a:t> et </a:t>
            </a:r>
            <a:r>
              <a:rPr lang="en-US" b="1" dirty="0" smtClean="0"/>
              <a:t>des </a:t>
            </a:r>
            <a:r>
              <a:rPr lang="en-US" b="1" dirty="0"/>
              <a:t>synergies </a:t>
            </a:r>
            <a:r>
              <a:rPr lang="en-US" dirty="0"/>
              <a:t>entre les services </a:t>
            </a:r>
            <a:r>
              <a:rPr lang="en-US" dirty="0" err="1"/>
              <a:t>ecosystémiques</a:t>
            </a:r>
            <a:r>
              <a:rPr lang="en-US" dirty="0"/>
              <a:t> et </a:t>
            </a:r>
            <a:r>
              <a:rPr lang="en-US" dirty="0" err="1"/>
              <a:t>leurs</a:t>
            </a:r>
            <a:r>
              <a:rPr lang="en-US" dirty="0"/>
              <a:t> implications </a:t>
            </a:r>
            <a:r>
              <a:rPr lang="en-US" dirty="0" err="1"/>
              <a:t>associées</a:t>
            </a:r>
            <a:r>
              <a:rPr lang="en-US" dirty="0"/>
              <a:t> (</a:t>
            </a:r>
            <a:r>
              <a:rPr lang="en-US" dirty="0" err="1"/>
              <a:t>économique</a:t>
            </a:r>
            <a:r>
              <a:rPr lang="en-US" dirty="0"/>
              <a:t>, </a:t>
            </a:r>
            <a:r>
              <a:rPr lang="en-US" dirty="0" err="1"/>
              <a:t>environmentale</a:t>
            </a:r>
            <a:r>
              <a:rPr lang="en-US" dirty="0"/>
              <a:t> et </a:t>
            </a:r>
            <a:r>
              <a:rPr lang="en-US" dirty="0" err="1"/>
              <a:t>sociale</a:t>
            </a:r>
            <a:r>
              <a:rPr lang="en-US" dirty="0"/>
              <a:t>).</a:t>
            </a:r>
          </a:p>
          <a:p>
            <a:pPr marL="1200150" lvl="2" indent="-285750">
              <a:buFont typeface="Arial" pitchFamily="34" charset="0"/>
              <a:buChar char="•"/>
            </a:pPr>
            <a:endParaRPr lang="en-US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Identifier les </a:t>
            </a:r>
            <a:r>
              <a:rPr lang="en-US" dirty="0" err="1">
                <a:solidFill>
                  <a:srgbClr val="FF0000"/>
                </a:solidFill>
              </a:rPr>
              <a:t>principaux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leviers </a:t>
            </a:r>
            <a:r>
              <a:rPr lang="en-US" dirty="0"/>
              <a:t>(</a:t>
            </a:r>
            <a:r>
              <a:rPr lang="en-US" dirty="0" err="1"/>
              <a:t>barriéres</a:t>
            </a:r>
            <a:r>
              <a:rPr lang="en-US" dirty="0"/>
              <a:t> et </a:t>
            </a:r>
            <a:r>
              <a:rPr lang="en-US" dirty="0" err="1"/>
              <a:t>oportunités</a:t>
            </a:r>
            <a:r>
              <a:rPr lang="en-US" dirty="0"/>
              <a:t> </a:t>
            </a:r>
            <a:r>
              <a:rPr lang="en-US" dirty="0" smtClean="0"/>
              <a:t>) </a:t>
            </a:r>
            <a:r>
              <a:rPr lang="en-US" dirty="0"/>
              <a:t>pour la </a:t>
            </a:r>
            <a:r>
              <a:rPr lang="en-US" dirty="0" err="1"/>
              <a:t>réussite</a:t>
            </a:r>
            <a:r>
              <a:rPr lang="en-US" dirty="0"/>
              <a:t> de la </a:t>
            </a:r>
            <a:r>
              <a:rPr lang="en-US" dirty="0" err="1"/>
              <a:t>mise</a:t>
            </a:r>
            <a:r>
              <a:rPr lang="en-US" dirty="0"/>
              <a:t> en place de </a:t>
            </a:r>
            <a:r>
              <a:rPr lang="en-US" dirty="0" err="1" smtClean="0"/>
              <a:t>l’intervention</a:t>
            </a:r>
            <a:r>
              <a:rPr lang="en-US" dirty="0" smtClean="0"/>
              <a:t> (Financier, physique, </a:t>
            </a:r>
            <a:r>
              <a:rPr lang="en-US" dirty="0" err="1" smtClean="0"/>
              <a:t>sociale</a:t>
            </a:r>
            <a:r>
              <a:rPr lang="en-US" dirty="0"/>
              <a:t>, </a:t>
            </a:r>
            <a:r>
              <a:rPr lang="en-US" dirty="0" err="1"/>
              <a:t>économique</a:t>
            </a:r>
            <a:r>
              <a:rPr lang="en-US" dirty="0" smtClean="0"/>
              <a:t>….)</a:t>
            </a:r>
            <a:endParaRPr lang="en-US" dirty="0"/>
          </a:p>
        </p:txBody>
      </p:sp>
      <p:pic>
        <p:nvPicPr>
          <p:cNvPr id="7" name="Picture 6" descr="Enfance &amp; Handicaps : les bases faciles à lire et à comprendre - Halte  Pouce : Accompagner le Handicap au Quotidien">
            <a:extLst>
              <a:ext uri="{FF2B5EF4-FFF2-40B4-BE49-F238E27FC236}">
                <a16:creationId xmlns:a16="http://schemas.microsoft.com/office/drawing/2014/main" id="{7CBA1744-48B5-3702-4FF4-C35565751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716" y="804294"/>
            <a:ext cx="2387676" cy="179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5">
            <a:extLst>
              <a:ext uri="{FF2B5EF4-FFF2-40B4-BE49-F238E27FC236}">
                <a16:creationId xmlns:a16="http://schemas.microsoft.com/office/drawing/2014/main" id="{DC8B1802-837F-97ED-5B04-75DFFC955B07}"/>
              </a:ext>
            </a:extLst>
          </p:cNvPr>
          <p:cNvSpPr/>
          <p:nvPr/>
        </p:nvSpPr>
        <p:spPr>
          <a:xfrm>
            <a:off x="55897" y="152706"/>
            <a:ext cx="115633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 smtClean="0">
                <a:solidFill>
                  <a:srgbClr val="4599D4"/>
                </a:solidFill>
              </a:rPr>
              <a:t>Objectifs du </a:t>
            </a:r>
            <a:r>
              <a:rPr lang="es-ES" sz="3200" b="1" dirty="0" smtClean="0">
                <a:solidFill>
                  <a:srgbClr val="4599D4"/>
                </a:solidFill>
              </a:rPr>
              <a:t>2</a:t>
            </a:r>
            <a:r>
              <a:rPr lang="fr-FR" sz="3200" b="1" dirty="0">
                <a:solidFill>
                  <a:srgbClr val="FF0000"/>
                </a:solidFill>
              </a:rPr>
              <a:t>è</a:t>
            </a:r>
            <a:r>
              <a:rPr lang="es-ES" sz="3200" b="1" dirty="0" smtClean="0">
                <a:solidFill>
                  <a:srgbClr val="FF0000"/>
                </a:solidFill>
              </a:rPr>
              <a:t>m</a:t>
            </a:r>
            <a:r>
              <a:rPr lang="es-ES" sz="3200" b="1" dirty="0" smtClean="0">
                <a:solidFill>
                  <a:srgbClr val="4599D4"/>
                </a:solidFill>
              </a:rPr>
              <a:t>e </a:t>
            </a:r>
            <a:r>
              <a:rPr lang="es-ES" sz="3200" b="1" dirty="0" smtClean="0">
                <a:solidFill>
                  <a:srgbClr val="4599D4"/>
                </a:solidFill>
              </a:rPr>
              <a:t>Atelier</a:t>
            </a:r>
            <a:endParaRPr lang="es-ES" sz="3200" b="1" dirty="0">
              <a:solidFill>
                <a:srgbClr val="4599D4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23345" y="5409186"/>
            <a:ext cx="8898327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4"/>
            <a:r>
              <a:rPr lang="en-US" sz="2000" b="1" i="1" dirty="0" err="1">
                <a:solidFill>
                  <a:schemeClr val="accent1"/>
                </a:solidFill>
              </a:rPr>
              <a:t>Approche</a:t>
            </a:r>
            <a:r>
              <a:rPr lang="en-US" sz="2000" b="1" i="1" dirty="0">
                <a:solidFill>
                  <a:schemeClr val="accent1"/>
                </a:solidFill>
              </a:rPr>
              <a:t> participative: Co-</a:t>
            </a:r>
            <a:r>
              <a:rPr lang="en-US" sz="2000" b="1" i="1" dirty="0" err="1">
                <a:solidFill>
                  <a:schemeClr val="accent1"/>
                </a:solidFill>
              </a:rPr>
              <a:t>créer</a:t>
            </a:r>
            <a:r>
              <a:rPr lang="en-US" sz="2000" i="1" dirty="0">
                <a:solidFill>
                  <a:schemeClr val="accent1"/>
                </a:solidFill>
              </a:rPr>
              <a:t>, </a:t>
            </a:r>
            <a:r>
              <a:rPr lang="en-US" sz="2000" b="1" i="1" dirty="0" err="1">
                <a:solidFill>
                  <a:schemeClr val="accent1"/>
                </a:solidFill>
              </a:rPr>
              <a:t>opérationaliser</a:t>
            </a:r>
            <a:r>
              <a:rPr lang="en-US" sz="2000" b="1" i="1" dirty="0">
                <a:solidFill>
                  <a:schemeClr val="accent1"/>
                </a:solidFill>
              </a:rPr>
              <a:t> et </a:t>
            </a:r>
            <a:r>
              <a:rPr lang="en-US" sz="2000" b="1" i="1" dirty="0" err="1">
                <a:solidFill>
                  <a:schemeClr val="accent1"/>
                </a:solidFill>
              </a:rPr>
              <a:t>évaluer</a:t>
            </a:r>
            <a:r>
              <a:rPr lang="en-US" sz="2000" b="1" i="1" dirty="0">
                <a:solidFill>
                  <a:schemeClr val="accent1"/>
                </a:solidFill>
              </a:rPr>
              <a:t> ensemble les solutions</a:t>
            </a:r>
            <a:r>
              <a:rPr lang="en-US" sz="2000" b="1" i="1" dirty="0" smtClean="0">
                <a:solidFill>
                  <a:schemeClr val="accent1"/>
                </a:solidFill>
              </a:rPr>
              <a:t>.</a:t>
            </a:r>
            <a:endParaRPr lang="en-US" sz="20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89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5">
            <a:extLst>
              <a:ext uri="{FF2B5EF4-FFF2-40B4-BE49-F238E27FC236}">
                <a16:creationId xmlns:a16="http://schemas.microsoft.com/office/drawing/2014/main" id="{DC8B1802-837F-97ED-5B04-75DFFC955B07}"/>
              </a:ext>
            </a:extLst>
          </p:cNvPr>
          <p:cNvSpPr/>
          <p:nvPr/>
        </p:nvSpPr>
        <p:spPr>
          <a:xfrm>
            <a:off x="229609" y="116397"/>
            <a:ext cx="115633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 smtClean="0">
                <a:solidFill>
                  <a:srgbClr val="4599D4"/>
                </a:solidFill>
              </a:rPr>
              <a:t>M</a:t>
            </a:r>
            <a:r>
              <a:rPr lang="fr-FR" sz="3200" b="1" dirty="0" smtClean="0">
                <a:solidFill>
                  <a:srgbClr val="3399CC"/>
                </a:solidFill>
              </a:rPr>
              <a:t>é</a:t>
            </a:r>
            <a:r>
              <a:rPr lang="es-ES" sz="3200" b="1" dirty="0" err="1" smtClean="0">
                <a:solidFill>
                  <a:srgbClr val="4599D4"/>
                </a:solidFill>
              </a:rPr>
              <a:t>thodologie</a:t>
            </a:r>
            <a:r>
              <a:rPr lang="es-ES" sz="3200" b="1" dirty="0" smtClean="0">
                <a:solidFill>
                  <a:srgbClr val="4599D4"/>
                </a:solidFill>
              </a:rPr>
              <a:t> du </a:t>
            </a:r>
            <a:r>
              <a:rPr lang="es-ES" sz="3200" b="1" dirty="0" smtClean="0">
                <a:solidFill>
                  <a:srgbClr val="4599D4"/>
                </a:solidFill>
              </a:rPr>
              <a:t>2</a:t>
            </a:r>
            <a:r>
              <a:rPr lang="fr-FR" sz="3200" b="1" dirty="0" smtClean="0">
                <a:solidFill>
                  <a:srgbClr val="FF0000"/>
                </a:solidFill>
              </a:rPr>
              <a:t>è</a:t>
            </a:r>
            <a:r>
              <a:rPr lang="es-ES" sz="3200" b="1" dirty="0" smtClean="0">
                <a:solidFill>
                  <a:srgbClr val="FF0000"/>
                </a:solidFill>
              </a:rPr>
              <a:t>m</a:t>
            </a:r>
            <a:r>
              <a:rPr lang="es-ES" sz="3200" b="1" dirty="0" smtClean="0">
                <a:solidFill>
                  <a:srgbClr val="4599D4"/>
                </a:solidFill>
              </a:rPr>
              <a:t>e </a:t>
            </a:r>
            <a:r>
              <a:rPr lang="es-ES" sz="3200" b="1" dirty="0" smtClean="0">
                <a:solidFill>
                  <a:srgbClr val="4599D4"/>
                </a:solidFill>
              </a:rPr>
              <a:t>Atelier</a:t>
            </a:r>
          </a:p>
        </p:txBody>
      </p:sp>
      <p:sp>
        <p:nvSpPr>
          <p:cNvPr id="7" name="Ellipse 6"/>
          <p:cNvSpPr/>
          <p:nvPr/>
        </p:nvSpPr>
        <p:spPr>
          <a:xfrm>
            <a:off x="229609" y="1378430"/>
            <a:ext cx="1885794" cy="1828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1</a:t>
            </a:r>
            <a:r>
              <a:rPr lang="fr-FR" sz="2400" b="1" baseline="30000" dirty="0">
                <a:solidFill>
                  <a:schemeClr val="tx2"/>
                </a:solidFill>
              </a:rPr>
              <a:t>é</a:t>
            </a:r>
            <a:r>
              <a:rPr lang="en-US" sz="2400" b="1" baseline="30000" dirty="0" smtClean="0">
                <a:solidFill>
                  <a:schemeClr val="tx2"/>
                </a:solidFill>
              </a:rPr>
              <a:t>re </a:t>
            </a:r>
            <a:r>
              <a:rPr lang="en-US" sz="2400" b="1" dirty="0" smtClean="0">
                <a:solidFill>
                  <a:schemeClr val="tx2"/>
                </a:solidFill>
              </a:rPr>
              <a:t>session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3111697" y="1317406"/>
            <a:ext cx="8146083" cy="216276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Arial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Rappel des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objectifs du projet et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retour sur les résultats du 1</a:t>
            </a:r>
            <a:r>
              <a:rPr lang="fr-FR" b="1" baseline="300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er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atelier.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Arial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Objectifs et méthodologie du 2</a:t>
            </a:r>
            <a:r>
              <a:rPr lang="fr-FR" b="1" baseline="300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ème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atelier.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Arial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Présentation et validations des résultats du DBC (CLD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).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Arial" pitchFamily="34" charset="0"/>
              <a:buChar char="•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Présentation de l’intervention de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BONEX.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2" name="Double flèche horizontale 11"/>
          <p:cNvSpPr/>
          <p:nvPr/>
        </p:nvSpPr>
        <p:spPr>
          <a:xfrm>
            <a:off x="2115403" y="1991773"/>
            <a:ext cx="996294" cy="478473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4" name="Picture 6" descr="MARDI_Pleniere_A.LENTZN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1" r="21703"/>
          <a:stretch/>
        </p:blipFill>
        <p:spPr bwMode="auto">
          <a:xfrm>
            <a:off x="7184738" y="3730233"/>
            <a:ext cx="3830983" cy="226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3"/>
          <a:srcRect l="3952" r="4057"/>
          <a:stretch/>
        </p:blipFill>
        <p:spPr>
          <a:xfrm>
            <a:off x="1864643" y="3630300"/>
            <a:ext cx="4075874" cy="236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10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90937" y="1817438"/>
            <a:ext cx="1885794" cy="18288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fr-FR" sz="2400" b="1" baseline="30000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ème </a:t>
            </a:r>
            <a:r>
              <a:rPr lang="en-US" sz="2400" b="1" dirty="0" smtClean="0">
                <a:solidFill>
                  <a:schemeClr val="tx2"/>
                </a:solidFill>
              </a:rPr>
              <a:t>session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3073025" y="791569"/>
            <a:ext cx="8855118" cy="510426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t">
              <a:buFont typeface="Arial" pitchFamily="34" charset="0"/>
              <a:buChar char="•"/>
            </a:pPr>
            <a:endParaRPr lang="fr-FR" b="1" dirty="0" smtClean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 fontAlgn="t"/>
            <a:r>
              <a:rPr lang="fr-FR" b="1" i="1" u="sng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Evaluation </a:t>
            </a:r>
            <a:r>
              <a:rPr lang="fr-FR" b="1" i="1" u="sng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Impacts Potentiels des Interventions sur les Services Ecosystémiques </a:t>
            </a:r>
            <a:endParaRPr lang="fr-FR" b="1" i="1" u="sng" dirty="0" smtClean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fontAlgn="t">
              <a:buFont typeface="Arial" pitchFamily="34" charset="0"/>
              <a:buChar char="•"/>
            </a:pP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fontAlgn="t"/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                                                Travail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groupes </a:t>
            </a:r>
            <a:endParaRPr lang="fr-FR" b="1" dirty="0" smtClean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fontAlgn="t"/>
            <a:endParaRPr lang="en-US" b="1" dirty="0">
              <a:solidFill>
                <a:schemeClr val="tx2"/>
              </a:solidFill>
            </a:endParaRPr>
          </a:p>
          <a:p>
            <a:pPr fontAlgn="t"/>
            <a:r>
              <a:rPr lang="fr-FR" b="1" dirty="0">
                <a:solidFill>
                  <a:schemeClr val="tx2"/>
                </a:solidFill>
              </a:rPr>
              <a:t>Groupe 1 : </a:t>
            </a:r>
            <a:r>
              <a:rPr lang="fr-FR" b="1" dirty="0" smtClean="0">
                <a:solidFill>
                  <a:schemeClr val="tx2"/>
                </a:solidFill>
              </a:rPr>
              <a:t>Pompage photovoltaïque                         </a:t>
            </a:r>
            <a:r>
              <a:rPr lang="fr-FR" b="1" dirty="0">
                <a:solidFill>
                  <a:schemeClr val="tx2"/>
                </a:solidFill>
              </a:rPr>
              <a:t>Groupe 2 : Smart </a:t>
            </a:r>
            <a:r>
              <a:rPr lang="fr-FR" b="1" dirty="0" err="1">
                <a:solidFill>
                  <a:schemeClr val="tx2"/>
                </a:solidFill>
              </a:rPr>
              <a:t>Reuse</a:t>
            </a:r>
            <a:endParaRPr lang="fr-FR" b="1" dirty="0">
              <a:solidFill>
                <a:schemeClr val="tx2"/>
              </a:solidFill>
            </a:endParaRPr>
          </a:p>
          <a:p>
            <a:pPr fontAlgn="t"/>
            <a:r>
              <a:rPr lang="en-US" dirty="0" smtClean="0">
                <a:solidFill>
                  <a:schemeClr val="tx2"/>
                </a:solidFill>
              </a:rPr>
              <a:t>             (Intervention alternative)                                   (intervention BONEX)</a:t>
            </a:r>
            <a:endParaRPr lang="fr-FR" dirty="0">
              <a:solidFill>
                <a:schemeClr val="tx2"/>
              </a:solidFill>
            </a:endParaRPr>
          </a:p>
          <a:p>
            <a:pPr fontAlgn="t"/>
            <a:endParaRPr lang="en-US" b="1" dirty="0" smtClean="0">
              <a:solidFill>
                <a:schemeClr val="tx2"/>
              </a:solidFill>
            </a:endParaRPr>
          </a:p>
          <a:p>
            <a:pPr fontAlgn="t"/>
            <a:endParaRPr lang="en-US" b="1" dirty="0">
              <a:solidFill>
                <a:schemeClr val="tx2"/>
              </a:solidFill>
            </a:endParaRPr>
          </a:p>
          <a:p>
            <a:pPr fontAlgn="t"/>
            <a:endParaRPr lang="fr-FR" b="1" dirty="0" smtClean="0">
              <a:solidFill>
                <a:schemeClr val="tx2"/>
              </a:solidFill>
            </a:endParaRPr>
          </a:p>
          <a:p>
            <a:pPr fontAlgn="t"/>
            <a:endParaRPr lang="en-US" b="1" dirty="0" smtClean="0">
              <a:solidFill>
                <a:schemeClr val="tx2"/>
              </a:solidFill>
            </a:endParaRPr>
          </a:p>
          <a:p>
            <a:pPr fontAlgn="t"/>
            <a:endParaRPr lang="en-US" b="1" dirty="0">
              <a:solidFill>
                <a:schemeClr val="tx2"/>
              </a:solidFill>
            </a:endParaRPr>
          </a:p>
          <a:p>
            <a:pPr fontAlgn="t"/>
            <a:endParaRPr lang="en-US" b="1" dirty="0" smtClean="0">
              <a:solidFill>
                <a:schemeClr val="tx2"/>
              </a:solidFill>
            </a:endParaRPr>
          </a:p>
          <a:p>
            <a:pPr fontAlgn="t"/>
            <a:endParaRPr lang="fr-FR" b="1" dirty="0" smtClean="0">
              <a:solidFill>
                <a:schemeClr val="tx2"/>
              </a:solidFill>
            </a:endParaRPr>
          </a:p>
          <a:p>
            <a:pPr marL="285750" indent="-285750" fontAlgn="t"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es impacts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interventions sur les services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écosystémiques.</a:t>
            </a:r>
          </a:p>
          <a:p>
            <a:pPr marL="285750" indent="-285750">
              <a:spcAft>
                <a:spcPts val="800"/>
              </a:spcAft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Comparaison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deux interventions .</a:t>
            </a:r>
          </a:p>
          <a:p>
            <a:pPr marL="285750" indent="-285750">
              <a:spcAft>
                <a:spcPts val="800"/>
              </a:spcAft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Presentation des r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é</a:t>
            </a:r>
            <a:r>
              <a:rPr lang="en-US" b="1" dirty="0" err="1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sultats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en </a:t>
            </a:r>
            <a:r>
              <a:rPr lang="fr-FR" b="1" dirty="0">
                <a:solidFill>
                  <a:schemeClr val="tx2"/>
                </a:solidFill>
              </a:rPr>
              <a:t>plénière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et discussion.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6" name="Double flèche horizontale 5"/>
          <p:cNvSpPr/>
          <p:nvPr/>
        </p:nvSpPr>
        <p:spPr>
          <a:xfrm>
            <a:off x="2076731" y="2430781"/>
            <a:ext cx="996294" cy="478473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Picture 2" descr="Tania Convertini – The Culture of Food in Italian Literature – 2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557" y="2977822"/>
            <a:ext cx="1521204" cy="153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Tania Convertini – The Culture of Food in Italian Literature – 2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871" y="2978695"/>
            <a:ext cx="1538475" cy="155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5">
            <a:extLst>
              <a:ext uri="{FF2B5EF4-FFF2-40B4-BE49-F238E27FC236}">
                <a16:creationId xmlns:a16="http://schemas.microsoft.com/office/drawing/2014/main" id="{DC8B1802-837F-97ED-5B04-75DFFC955B07}"/>
              </a:ext>
            </a:extLst>
          </p:cNvPr>
          <p:cNvSpPr/>
          <p:nvPr/>
        </p:nvSpPr>
        <p:spPr>
          <a:xfrm>
            <a:off x="229609" y="116397"/>
            <a:ext cx="115633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 smtClean="0">
                <a:solidFill>
                  <a:srgbClr val="4599D4"/>
                </a:solidFill>
              </a:rPr>
              <a:t>M</a:t>
            </a:r>
            <a:r>
              <a:rPr lang="fr-FR" sz="3200" b="1" dirty="0" smtClean="0">
                <a:solidFill>
                  <a:srgbClr val="3399CC"/>
                </a:solidFill>
              </a:rPr>
              <a:t>é</a:t>
            </a:r>
            <a:r>
              <a:rPr lang="es-ES" sz="3200" b="1" dirty="0" err="1" smtClean="0">
                <a:solidFill>
                  <a:srgbClr val="4599D4"/>
                </a:solidFill>
              </a:rPr>
              <a:t>thodologie</a:t>
            </a:r>
            <a:r>
              <a:rPr lang="es-ES" sz="3200" b="1" dirty="0" smtClean="0">
                <a:solidFill>
                  <a:srgbClr val="4599D4"/>
                </a:solidFill>
              </a:rPr>
              <a:t> du </a:t>
            </a:r>
            <a:r>
              <a:rPr lang="es-ES" sz="3200" b="1" dirty="0" smtClean="0">
                <a:solidFill>
                  <a:srgbClr val="4599D4"/>
                </a:solidFill>
              </a:rPr>
              <a:t>2</a:t>
            </a:r>
            <a:r>
              <a:rPr lang="fr-FR" sz="3200" b="1" dirty="0" smtClean="0">
                <a:solidFill>
                  <a:srgbClr val="FF0000"/>
                </a:solidFill>
              </a:rPr>
              <a:t>è</a:t>
            </a:r>
            <a:r>
              <a:rPr lang="es-ES" sz="3200" b="1" dirty="0" smtClean="0">
                <a:solidFill>
                  <a:srgbClr val="FF0000"/>
                </a:solidFill>
              </a:rPr>
              <a:t>m</a:t>
            </a:r>
            <a:r>
              <a:rPr lang="es-ES" sz="3200" b="1" dirty="0" smtClean="0">
                <a:solidFill>
                  <a:srgbClr val="4599D4"/>
                </a:solidFill>
              </a:rPr>
              <a:t>e </a:t>
            </a:r>
            <a:r>
              <a:rPr lang="es-ES" sz="3200" b="1" dirty="0" smtClean="0">
                <a:solidFill>
                  <a:srgbClr val="4599D4"/>
                </a:solidFill>
              </a:rPr>
              <a:t>Atelier</a:t>
            </a:r>
          </a:p>
        </p:txBody>
      </p:sp>
    </p:spTree>
    <p:extLst>
      <p:ext uri="{BB962C8B-B14F-4D97-AF65-F5344CB8AC3E}">
        <p14:creationId xmlns:p14="http://schemas.microsoft.com/office/powerpoint/2010/main" val="2186525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267141"/>
              </p:ext>
            </p:extLst>
          </p:nvPr>
        </p:nvGraphicFramePr>
        <p:xfrm>
          <a:off x="-1" y="-1"/>
          <a:ext cx="12192000" cy="7142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428737">
                  <a:extLst>
                    <a:ext uri="{9D8B030D-6E8A-4147-A177-3AD203B41FA5}">
                      <a16:colId xmlns:a16="http://schemas.microsoft.com/office/drawing/2014/main" val="393014610"/>
                    </a:ext>
                  </a:extLst>
                </a:gridCol>
                <a:gridCol w="2376977">
                  <a:extLst>
                    <a:ext uri="{9D8B030D-6E8A-4147-A177-3AD203B41FA5}">
                      <a16:colId xmlns:a16="http://schemas.microsoft.com/office/drawing/2014/main" val="3226747562"/>
                    </a:ext>
                  </a:extLst>
                </a:gridCol>
                <a:gridCol w="2471512">
                  <a:extLst>
                    <a:ext uri="{9D8B030D-6E8A-4147-A177-3AD203B41FA5}">
                      <a16:colId xmlns:a16="http://schemas.microsoft.com/office/drawing/2014/main" val="561998507"/>
                    </a:ext>
                  </a:extLst>
                </a:gridCol>
                <a:gridCol w="2316100">
                  <a:extLst>
                    <a:ext uri="{9D8B030D-6E8A-4147-A177-3AD203B41FA5}">
                      <a16:colId xmlns:a16="http://schemas.microsoft.com/office/drawing/2014/main" val="4055265707"/>
                    </a:ext>
                  </a:extLst>
                </a:gridCol>
                <a:gridCol w="1598674">
                  <a:extLst>
                    <a:ext uri="{9D8B030D-6E8A-4147-A177-3AD203B41FA5}">
                      <a16:colId xmlns:a16="http://schemas.microsoft.com/office/drawing/2014/main" val="3611335017"/>
                    </a:ext>
                  </a:extLst>
                </a:gridCol>
              </a:tblGrid>
              <a:tr h="93518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fr-FR" sz="2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effectLst/>
                        </a:rPr>
                        <a:t>Variables </a:t>
                      </a:r>
                      <a:r>
                        <a:rPr lang="fr-FR" sz="2000" dirty="0">
                          <a:effectLst/>
                        </a:rPr>
                        <a:t>du WEFE (EEAE)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Impact de l’intervention sur la variable ? 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Type d’impact 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(Positif/Négatif) sur la variable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Degrés de l’impact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Pourquoi ?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3302982"/>
                  </a:ext>
                </a:extLst>
              </a:tr>
              <a:tr h="9351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</a:t>
                      </a:r>
                      <a:r>
                        <a:rPr lang="fr-FR" sz="2000" dirty="0">
                          <a:effectLst/>
                        </a:rPr>
                        <a:t>1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br>
                        <a:rPr lang="fr-FR" sz="2000" dirty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 1 </a:t>
                      </a:r>
                      <a:endParaRPr lang="fr-FR" sz="2000" dirty="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+/-/0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Indiquer sur le </a:t>
                      </a:r>
                      <a:r>
                        <a:rPr lang="fr-FR" sz="2000" dirty="0" smtClean="0">
                          <a:effectLst/>
                        </a:rPr>
                        <a:t/>
                      </a:r>
                      <a:br>
                        <a:rPr lang="fr-FR" sz="2000" dirty="0" smtClean="0">
                          <a:effectLst/>
                        </a:rPr>
                      </a:br>
                      <a:r>
                        <a:rPr lang="fr-FR" sz="2000" dirty="0" smtClean="0">
                          <a:effectLst/>
                        </a:rPr>
                        <a:t>post-it</a:t>
                      </a:r>
                      <a:r>
                        <a:rPr lang="fr-FR" sz="2000" dirty="0">
                          <a:effectLst/>
                        </a:rPr>
                        <a:t> 1: 2=fort ; 1=moyen   0=non impacté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Inscription sur post-it2</a:t>
                      </a:r>
                      <a:endParaRPr lang="fr-F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3854762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W (Eau)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9641726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E (Energie)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192227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F (Alimentation)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4501916"/>
                  </a:ext>
                </a:extLst>
              </a:tr>
              <a:tr h="12469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Variables du E (Ecosystème)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X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Y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Z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 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374583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400800" y="2143125"/>
            <a:ext cx="1257300" cy="12096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400" b="1" dirty="0" smtClean="0">
                <a:solidFill>
                  <a:schemeClr val="tx1"/>
                </a:solidFill>
              </a:rPr>
              <a:t>                </a:t>
            </a:r>
            <a:r>
              <a:rPr lang="fr-FR" sz="1000" b="1" dirty="0" smtClean="0">
                <a:solidFill>
                  <a:schemeClr val="tx1"/>
                </a:solidFill>
              </a:rPr>
              <a:t>initiales</a:t>
            </a:r>
          </a:p>
          <a:p>
            <a:pPr algn="ctr"/>
            <a:r>
              <a:rPr lang="fr-FR" b="1" dirty="0" smtClean="0">
                <a:solidFill>
                  <a:schemeClr val="tx1"/>
                </a:solidFill>
              </a:rPr>
              <a:t>Impact </a:t>
            </a:r>
          </a:p>
          <a:p>
            <a:pPr algn="ctr"/>
            <a:endParaRPr lang="fr-FR" sz="1600" b="1" dirty="0" smtClean="0">
              <a:solidFill>
                <a:schemeClr val="tx1"/>
              </a:solidFill>
            </a:endParaRPr>
          </a:p>
          <a:p>
            <a:pPr algn="ctr"/>
            <a:endParaRPr lang="fr-FR" sz="1600" b="1" dirty="0">
              <a:solidFill>
                <a:schemeClr val="tx1"/>
              </a:solidFill>
            </a:endParaRPr>
          </a:p>
          <a:p>
            <a:r>
              <a:rPr lang="fr-FR" sz="1600" b="1" dirty="0" smtClean="0">
                <a:solidFill>
                  <a:schemeClr val="tx1"/>
                </a:solidFill>
              </a:rPr>
              <a:t>+/-       0/1/2</a:t>
            </a:r>
            <a:endParaRPr lang="fr-FR" sz="16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34676" y="2143125"/>
            <a:ext cx="1133474" cy="12096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600" b="1" dirty="0">
                <a:solidFill>
                  <a:schemeClr val="tx1"/>
                </a:solidFill>
              </a:rPr>
              <a:t> </a:t>
            </a:r>
            <a:r>
              <a:rPr lang="fr-FR" sz="1200" b="1" dirty="0" smtClean="0">
                <a:solidFill>
                  <a:schemeClr val="tx1"/>
                </a:solidFill>
              </a:rPr>
              <a:t>initiales</a:t>
            </a:r>
          </a:p>
          <a:p>
            <a:pPr algn="ctr"/>
            <a:endParaRPr lang="fr-FR" sz="1600" b="1" dirty="0">
              <a:solidFill>
                <a:schemeClr val="tx1"/>
              </a:solidFill>
            </a:endParaRPr>
          </a:p>
          <a:p>
            <a:pPr algn="ctr"/>
            <a:endParaRPr lang="fr-FR" sz="1600" b="1" dirty="0" smtClean="0">
              <a:solidFill>
                <a:schemeClr val="tx1"/>
              </a:solidFill>
            </a:endParaRPr>
          </a:p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xxxxxxxxxxxxxxxxxxxx</a:t>
            </a:r>
            <a:endParaRPr lang="fr-FR" sz="1600" b="1" dirty="0">
              <a:solidFill>
                <a:schemeClr val="tx1"/>
              </a:solidFill>
            </a:endParaRPr>
          </a:p>
        </p:txBody>
      </p:sp>
      <p:pic>
        <p:nvPicPr>
          <p:cNvPr id="5124" name="Picture 4" descr="Photo libre de droit de Isolé Jaune Noter banque d'images et plus d'images  libres de droit de Service postal - Service postal, Technologie, Carnet -  iStock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7FF"/>
              </a:clrFrom>
              <a:clrTo>
                <a:srgbClr val="F7F7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799" y="2235458"/>
            <a:ext cx="1063927" cy="98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012" y="4618040"/>
            <a:ext cx="1060796" cy="98154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1726" y="5973441"/>
            <a:ext cx="1060796" cy="98154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805" y="5936512"/>
            <a:ext cx="1060796" cy="98154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723" y="4610217"/>
            <a:ext cx="1060796" cy="98154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459" y="5918743"/>
            <a:ext cx="1060796" cy="98154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824" y="4618040"/>
            <a:ext cx="1060796" cy="981541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805" y="4573705"/>
            <a:ext cx="1060796" cy="98154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435" y="4618040"/>
            <a:ext cx="1060796" cy="981541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181" y="4549352"/>
            <a:ext cx="1060796" cy="981541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351" y="5973441"/>
            <a:ext cx="1060796" cy="98154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8076" y="2850800"/>
            <a:ext cx="1060796" cy="981541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117" y="2247740"/>
            <a:ext cx="1060796" cy="981541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150" y="2342217"/>
            <a:ext cx="1060796" cy="981541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230" y="2257192"/>
            <a:ext cx="1060796" cy="98154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455426" y="0"/>
            <a:ext cx="7164949" cy="71420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10620375" y="0"/>
            <a:ext cx="1540050" cy="71420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069" y="2257192"/>
            <a:ext cx="1060796" cy="981541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676" y="6006873"/>
            <a:ext cx="1060796" cy="981541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747" y="6016506"/>
            <a:ext cx="1060796" cy="981541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412" y="3551240"/>
            <a:ext cx="1060796" cy="981541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123" y="3543417"/>
            <a:ext cx="1060796" cy="981541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224" y="3551240"/>
            <a:ext cx="1060796" cy="981541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205" y="3506905"/>
            <a:ext cx="1060796" cy="981541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835" y="3551240"/>
            <a:ext cx="1060796" cy="981541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581" y="3482552"/>
            <a:ext cx="1060796" cy="981541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3177" y="4821126"/>
            <a:ext cx="1060796" cy="981541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6741" y="3590578"/>
            <a:ext cx="1060796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98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5">
            <a:extLst>
              <a:ext uri="{FF2B5EF4-FFF2-40B4-BE49-F238E27FC236}">
                <a16:creationId xmlns:a16="http://schemas.microsoft.com/office/drawing/2014/main" id="{DC8B1802-837F-97ED-5B04-75DFFC955B07}"/>
              </a:ext>
            </a:extLst>
          </p:cNvPr>
          <p:cNvSpPr/>
          <p:nvPr/>
        </p:nvSpPr>
        <p:spPr>
          <a:xfrm>
            <a:off x="229609" y="116397"/>
            <a:ext cx="115633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es-ES" sz="3200" b="1" dirty="0" smtClean="0">
                <a:solidFill>
                  <a:srgbClr val="4599D4"/>
                </a:solidFill>
              </a:rPr>
              <a:t>M</a:t>
            </a:r>
            <a:r>
              <a:rPr lang="fr-FR" sz="3200" b="1" dirty="0" smtClean="0">
                <a:solidFill>
                  <a:srgbClr val="3399CC"/>
                </a:solidFill>
              </a:rPr>
              <a:t>é</a:t>
            </a:r>
            <a:r>
              <a:rPr lang="es-ES" sz="3200" b="1" dirty="0" err="1" smtClean="0">
                <a:solidFill>
                  <a:srgbClr val="4599D4"/>
                </a:solidFill>
              </a:rPr>
              <a:t>thodologie</a:t>
            </a:r>
            <a:r>
              <a:rPr lang="es-ES" sz="3200" b="1" dirty="0" smtClean="0">
                <a:solidFill>
                  <a:srgbClr val="4599D4"/>
                </a:solidFill>
              </a:rPr>
              <a:t> du </a:t>
            </a:r>
            <a:r>
              <a:rPr lang="es-ES" sz="3200" b="1" dirty="0" smtClean="0">
                <a:solidFill>
                  <a:srgbClr val="4599D4"/>
                </a:solidFill>
              </a:rPr>
              <a:t>2</a:t>
            </a:r>
            <a:r>
              <a:rPr lang="fr-FR" sz="3200" b="1" dirty="0" smtClean="0">
                <a:solidFill>
                  <a:srgbClr val="FF0000"/>
                </a:solidFill>
              </a:rPr>
              <a:t>è</a:t>
            </a:r>
            <a:r>
              <a:rPr lang="es-ES" sz="3200" b="1" dirty="0" smtClean="0">
                <a:solidFill>
                  <a:srgbClr val="4599D4"/>
                </a:solidFill>
              </a:rPr>
              <a:t>me </a:t>
            </a:r>
            <a:r>
              <a:rPr lang="es-ES" sz="3200" b="1" dirty="0" smtClean="0">
                <a:solidFill>
                  <a:srgbClr val="4599D4"/>
                </a:solidFill>
              </a:rPr>
              <a:t>Atelier</a:t>
            </a:r>
            <a:endParaRPr lang="es-ES" sz="3200" b="1" dirty="0">
              <a:solidFill>
                <a:srgbClr val="4599D4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7CB905D-A297-BC59-0921-E02C2BA19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-20000" contrast="40000"/>
          </a:blip>
          <a:srcRect l="32016" t="32706" r="49630" b="45194"/>
          <a:stretch/>
        </p:blipFill>
        <p:spPr>
          <a:xfrm>
            <a:off x="9916269" y="1221119"/>
            <a:ext cx="1747735" cy="1016789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190937" y="1817438"/>
            <a:ext cx="1885794" cy="18288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fr-FR" sz="2400" b="1" baseline="30000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ème </a:t>
            </a:r>
            <a:r>
              <a:rPr lang="en-US" sz="2400" b="1" dirty="0" smtClean="0">
                <a:solidFill>
                  <a:schemeClr val="tx2"/>
                </a:solidFill>
              </a:rPr>
              <a:t>session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3073024" y="791569"/>
            <a:ext cx="8914255" cy="51042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fr-FR" b="1" i="1" u="sng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Evaluation </a:t>
            </a:r>
            <a:r>
              <a:rPr lang="fr-FR" b="1" i="1" u="sng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Barrières et Opportunités </a:t>
            </a:r>
            <a:r>
              <a:rPr lang="fr-FR" b="1" i="1" u="sng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</a:t>
            </a:r>
            <a:r>
              <a:rPr lang="fr-FR" b="1" i="1" u="sng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Interventions</a:t>
            </a:r>
          </a:p>
          <a:p>
            <a:pPr marL="285750" indent="-285750" fontAlgn="t">
              <a:buFont typeface="Arial" pitchFamily="34" charset="0"/>
              <a:buChar char="•"/>
            </a:pP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fontAlgn="t"/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                                                  Travail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groupes </a:t>
            </a:r>
            <a:endParaRPr lang="fr-FR" b="1" dirty="0" smtClean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fontAlgn="t"/>
            <a:endParaRPr lang="en-US" b="1" dirty="0">
              <a:solidFill>
                <a:schemeClr val="tx2"/>
              </a:solidFill>
            </a:endParaRPr>
          </a:p>
          <a:p>
            <a:pPr fontAlgn="t"/>
            <a:r>
              <a:rPr lang="fr-FR" b="1" dirty="0">
                <a:solidFill>
                  <a:schemeClr val="tx2"/>
                </a:solidFill>
              </a:rPr>
              <a:t>Groupe 1 : </a:t>
            </a:r>
            <a:r>
              <a:rPr lang="fr-FR" b="1" dirty="0" smtClean="0">
                <a:solidFill>
                  <a:schemeClr val="tx2"/>
                </a:solidFill>
              </a:rPr>
              <a:t>Pompage photovoltaïque                         </a:t>
            </a:r>
            <a:r>
              <a:rPr lang="fr-FR" b="1" dirty="0">
                <a:solidFill>
                  <a:schemeClr val="tx2"/>
                </a:solidFill>
              </a:rPr>
              <a:t>Groupe 2 : Smart </a:t>
            </a:r>
            <a:r>
              <a:rPr lang="fr-FR" b="1" dirty="0" err="1">
                <a:solidFill>
                  <a:schemeClr val="tx2"/>
                </a:solidFill>
              </a:rPr>
              <a:t>Reuse</a:t>
            </a:r>
            <a:endParaRPr lang="fr-FR" b="1" dirty="0">
              <a:solidFill>
                <a:schemeClr val="tx2"/>
              </a:solidFill>
            </a:endParaRPr>
          </a:p>
          <a:p>
            <a:pPr fontAlgn="t"/>
            <a:r>
              <a:rPr lang="en-US" dirty="0" smtClean="0">
                <a:solidFill>
                  <a:schemeClr val="tx2"/>
                </a:solidFill>
              </a:rPr>
              <a:t>             (Intervention alternative)                                   (intervention BONEX)</a:t>
            </a:r>
            <a:endParaRPr lang="fr-FR" dirty="0">
              <a:solidFill>
                <a:schemeClr val="tx2"/>
              </a:solidFill>
            </a:endParaRPr>
          </a:p>
          <a:p>
            <a:pPr fontAlgn="t"/>
            <a:endParaRPr lang="en-US" b="1" dirty="0" smtClean="0">
              <a:solidFill>
                <a:schemeClr val="tx2"/>
              </a:solidFill>
            </a:endParaRPr>
          </a:p>
          <a:p>
            <a:pPr fontAlgn="t"/>
            <a:endParaRPr lang="en-US" b="1" dirty="0">
              <a:solidFill>
                <a:schemeClr val="tx2"/>
              </a:solidFill>
            </a:endParaRPr>
          </a:p>
          <a:p>
            <a:pPr fontAlgn="t"/>
            <a:endParaRPr lang="fr-FR" b="1" dirty="0" smtClean="0">
              <a:solidFill>
                <a:schemeClr val="tx2"/>
              </a:solidFill>
            </a:endParaRPr>
          </a:p>
          <a:p>
            <a:pPr fontAlgn="t"/>
            <a:endParaRPr lang="en-US" b="1" dirty="0" smtClean="0">
              <a:solidFill>
                <a:schemeClr val="tx2"/>
              </a:solidFill>
            </a:endParaRPr>
          </a:p>
          <a:p>
            <a:pPr fontAlgn="t"/>
            <a:endParaRPr lang="en-US" b="1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barrières/facilitations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financières</a:t>
            </a: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des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barrières/facilitations physiques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Identification des barrières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/facilitations sociales 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et institutionnelles</a:t>
            </a:r>
          </a:p>
          <a:p>
            <a:pPr marL="285750" indent="-285750">
              <a:lnSpc>
                <a:spcPct val="106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Impacts sur le WEFE </a:t>
            </a:r>
            <a:r>
              <a:rPr lang="fr-FR" b="1" dirty="0" err="1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Nexus</a:t>
            </a:r>
            <a:r>
              <a:rPr lang="fr-FR" b="1" dirty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et risques et </a:t>
            </a:r>
            <a:r>
              <a:rPr lang="fr-FR" b="1" dirty="0" smtClean="0">
                <a:solidFill>
                  <a:schemeClr val="tx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opportunités</a:t>
            </a:r>
            <a:endParaRPr lang="fr-FR" b="1" dirty="0">
              <a:solidFill>
                <a:schemeClr val="tx2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4" name="Double flèche horizontale 13"/>
          <p:cNvSpPr/>
          <p:nvPr/>
        </p:nvSpPr>
        <p:spPr>
          <a:xfrm>
            <a:off x="2076731" y="2430781"/>
            <a:ext cx="996294" cy="478473"/>
          </a:xfrm>
          <a:prstGeom prst="left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98" name="Picture 2" descr="Malade, fatigué(e) ... Dois-je continuer à m’entraîner ? - FitnessBoutiqu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6" t="19411" r="42853" b="15789"/>
          <a:stretch/>
        </p:blipFill>
        <p:spPr bwMode="auto">
          <a:xfrm>
            <a:off x="683458" y="3698543"/>
            <a:ext cx="900752" cy="219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lule : avantages et inconvénients - Acapros.f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4"/>
          <a:stretch/>
        </p:blipFill>
        <p:spPr bwMode="auto">
          <a:xfrm>
            <a:off x="10465105" y="3411941"/>
            <a:ext cx="1522175" cy="245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Tania Convertini – The Culture of Food in Italian Literature – 20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490" y="2819107"/>
            <a:ext cx="1110893" cy="112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Tania Convertini – The Culture of Food in Italian Literature – 20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840" y="2824691"/>
            <a:ext cx="1123505" cy="113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766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700253"/>
              </p:ext>
            </p:extLst>
          </p:nvPr>
        </p:nvGraphicFramePr>
        <p:xfrm>
          <a:off x="561975" y="952499"/>
          <a:ext cx="11049000" cy="45338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795179">
                  <a:extLst>
                    <a:ext uri="{9D8B030D-6E8A-4147-A177-3AD203B41FA5}">
                      <a16:colId xmlns:a16="http://schemas.microsoft.com/office/drawing/2014/main" val="3729142079"/>
                    </a:ext>
                  </a:extLst>
                </a:gridCol>
                <a:gridCol w="1966053">
                  <a:extLst>
                    <a:ext uri="{9D8B030D-6E8A-4147-A177-3AD203B41FA5}">
                      <a16:colId xmlns:a16="http://schemas.microsoft.com/office/drawing/2014/main" val="3250395540"/>
                    </a:ext>
                  </a:extLst>
                </a:gridCol>
                <a:gridCol w="2161550">
                  <a:extLst>
                    <a:ext uri="{9D8B030D-6E8A-4147-A177-3AD203B41FA5}">
                      <a16:colId xmlns:a16="http://schemas.microsoft.com/office/drawing/2014/main" val="1094397163"/>
                    </a:ext>
                  </a:extLst>
                </a:gridCol>
                <a:gridCol w="2161550">
                  <a:extLst>
                    <a:ext uri="{9D8B030D-6E8A-4147-A177-3AD203B41FA5}">
                      <a16:colId xmlns:a16="http://schemas.microsoft.com/office/drawing/2014/main" val="1639459072"/>
                    </a:ext>
                  </a:extLst>
                </a:gridCol>
                <a:gridCol w="1964668">
                  <a:extLst>
                    <a:ext uri="{9D8B030D-6E8A-4147-A177-3AD203B41FA5}">
                      <a16:colId xmlns:a16="http://schemas.microsoft.com/office/drawing/2014/main" val="1565075897"/>
                    </a:ext>
                  </a:extLst>
                </a:gridCol>
              </a:tblGrid>
              <a:tr h="102143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Avant implémentation : Aspects financiers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Court terme (1-2 ans)</a:t>
                      </a:r>
                      <a:endParaRPr lang="fr-FR" sz="4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Moyen terme (3-5 ans)</a:t>
                      </a:r>
                      <a:endParaRPr lang="fr-FR" sz="4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462294"/>
                  </a:ext>
                </a:extLst>
              </a:tr>
              <a:tr h="4481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Barrière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Opportunité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125345"/>
                  </a:ext>
                </a:extLst>
              </a:tr>
              <a:tr h="1021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1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1546328"/>
                  </a:ext>
                </a:extLst>
              </a:tr>
              <a:tr h="1021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Question 2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5900017"/>
                  </a:ext>
                </a:extLst>
              </a:tr>
              <a:tr h="1021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……..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fr-FR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 </a:t>
                      </a:r>
                      <a:endParaRPr lang="fr-FR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48357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920646" y="272534"/>
            <a:ext cx="5969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sz="2400" b="1" dirty="0"/>
              <a:t>Avant implémentation : Aspects </a:t>
            </a:r>
            <a:r>
              <a:rPr lang="fr-FR" sz="2400" b="1" dirty="0" smtClean="0"/>
              <a:t>financiers, ….</a:t>
            </a:r>
            <a:endParaRPr lang="fr-FR" sz="3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256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13">
            <a:extLst>
              <a:ext uri="{FF2B5EF4-FFF2-40B4-BE49-F238E27FC236}">
                <a16:creationId xmlns:a16="http://schemas.microsoft.com/office/drawing/2014/main" id="{FAC000D6-3691-B589-30CD-A108BF76FE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33"/>
          <a:stretch/>
        </p:blipFill>
        <p:spPr>
          <a:xfrm>
            <a:off x="8557756" y="675265"/>
            <a:ext cx="3457433" cy="16905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5486" y="841407"/>
            <a:ext cx="6605479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fr-FR" sz="2400" b="1" u="sng" dirty="0" smtClean="0">
                <a:solidFill>
                  <a:srgbClr val="FF9966"/>
                </a:solidFill>
              </a:rPr>
              <a:t>Projet BONEX:</a:t>
            </a:r>
          </a:p>
          <a:p>
            <a:pPr algn="just"/>
            <a:r>
              <a:rPr lang="fr-FR" sz="2000" dirty="0" smtClean="0"/>
              <a:t>Les </a:t>
            </a:r>
            <a:r>
              <a:rPr lang="fr-FR" sz="2000" dirty="0"/>
              <a:t>femmes sont représentées dans </a:t>
            </a:r>
            <a:r>
              <a:rPr lang="fr-FR" sz="2000" dirty="0" smtClean="0"/>
              <a:t>toutes les </a:t>
            </a:r>
            <a:r>
              <a:rPr lang="fr-FR" sz="2000" dirty="0"/>
              <a:t>équipes décisionnelles du </a:t>
            </a:r>
            <a:r>
              <a:rPr lang="fr-FR" sz="2000" dirty="0" smtClean="0"/>
              <a:t>BONEX =&gt; une </a:t>
            </a:r>
            <a:r>
              <a:rPr lang="fr-FR" sz="2000" dirty="0"/>
              <a:t>coordinatrice, 3 </a:t>
            </a:r>
            <a:r>
              <a:rPr lang="fr-FR" sz="2000" dirty="0" err="1"/>
              <a:t>workpackages</a:t>
            </a:r>
            <a:r>
              <a:rPr lang="fr-FR" sz="2000" dirty="0"/>
              <a:t> dirigés par des femmes (sur 5), 50% ou l’équipe du conseil consultatif, 50% de l’équipe de coordination opérationnelle du projet</a:t>
            </a:r>
            <a:r>
              <a:rPr lang="fr-FR" sz="2000" dirty="0" smtClean="0"/>
              <a:t>.</a:t>
            </a:r>
          </a:p>
          <a:p>
            <a:pPr algn="just"/>
            <a:endParaRPr lang="fr-FR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u="sng" dirty="0" smtClean="0">
                <a:solidFill>
                  <a:srgbClr val="FF9966"/>
                </a:solidFill>
              </a:rPr>
              <a:t>BONEX </a:t>
            </a:r>
            <a:r>
              <a:rPr lang="en-US" sz="2400" b="1" u="sng" dirty="0" err="1" smtClean="0">
                <a:solidFill>
                  <a:srgbClr val="FF9966"/>
                </a:solidFill>
              </a:rPr>
              <a:t>Tunisie</a:t>
            </a:r>
            <a:r>
              <a:rPr lang="en-US" sz="2400" b="1" u="sng" dirty="0" smtClean="0">
                <a:solidFill>
                  <a:srgbClr val="FF9966"/>
                </a:solidFill>
              </a:rPr>
              <a:t>:</a:t>
            </a:r>
          </a:p>
          <a:p>
            <a:pPr marL="342900" indent="-342900">
              <a:buFont typeface="Arial" pitchFamily="34" charset="0"/>
              <a:buChar char="•"/>
            </a:pPr>
            <a:endParaRPr lang="fr-FR" sz="2000" dirty="0" smtClean="0"/>
          </a:p>
          <a:p>
            <a:r>
              <a:rPr lang="fr-FR" sz="2000" dirty="0" smtClean="0"/>
              <a:t>Comité </a:t>
            </a:r>
            <a:r>
              <a:rPr lang="fr-FR" sz="2000" dirty="0"/>
              <a:t>de pilotage (14 membres) : 50% de </a:t>
            </a:r>
            <a:r>
              <a:rPr lang="fr-FR" sz="2000" dirty="0" smtClean="0"/>
              <a:t>femmes</a:t>
            </a:r>
            <a:endParaRPr lang="en-US" sz="2000" dirty="0"/>
          </a:p>
          <a:p>
            <a:endParaRPr lang="fr-FR" sz="2000" dirty="0" smtClean="0"/>
          </a:p>
          <a:p>
            <a:r>
              <a:rPr lang="fr-FR" sz="2000" dirty="0" smtClean="0"/>
              <a:t>GTR </a:t>
            </a:r>
            <a:r>
              <a:rPr lang="fr-FR" sz="2000" dirty="0"/>
              <a:t>: environ 50 membres (25 % de femmes, 75 % d’hommes</a:t>
            </a:r>
            <a:r>
              <a:rPr lang="fr-FR" sz="2000" dirty="0" smtClean="0"/>
              <a:t>)</a:t>
            </a:r>
          </a:p>
          <a:p>
            <a:endParaRPr lang="fr-FR" sz="2000" dirty="0"/>
          </a:p>
          <a:p>
            <a:r>
              <a:rPr lang="fr-FR" sz="2000" dirty="0" smtClean="0"/>
              <a:t>Les </a:t>
            </a:r>
            <a:r>
              <a:rPr lang="fr-FR" sz="2000" dirty="0"/>
              <a:t>femmes seront impliquées dans la mise en place, la mise en œuvre et le suivi des solutions innovantes</a:t>
            </a:r>
          </a:p>
          <a:p>
            <a:r>
              <a:rPr lang="fr-FR" sz="2000" dirty="0" smtClean="0"/>
              <a:t> </a:t>
            </a:r>
            <a:endParaRPr lang="fr-FR" sz="2000" dirty="0"/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9AF05AB4-7CAA-3F8F-704D-6C1A261CB946}"/>
              </a:ext>
            </a:extLst>
          </p:cNvPr>
          <p:cNvSpPr txBox="1">
            <a:spLocks/>
          </p:cNvSpPr>
          <p:nvPr/>
        </p:nvSpPr>
        <p:spPr>
          <a:xfrm>
            <a:off x="36304" y="69793"/>
            <a:ext cx="9667253" cy="605472"/>
          </a:xfr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1" dirty="0">
                <a:solidFill>
                  <a:srgbClr val="4599D4"/>
                </a:solidFill>
              </a:rPr>
              <a:t>Intégration de la </a:t>
            </a:r>
            <a:r>
              <a:rPr lang="fr-FR" sz="3200" b="1" dirty="0" smtClean="0">
                <a:solidFill>
                  <a:srgbClr val="4599D4"/>
                </a:solidFill>
              </a:rPr>
              <a:t>dimension </a:t>
            </a:r>
            <a:r>
              <a:rPr lang="fr-FR" sz="3200" b="1" i="1" u="sng" dirty="0" smtClean="0">
                <a:solidFill>
                  <a:srgbClr val="4599D4"/>
                </a:solidFill>
              </a:rPr>
              <a:t>GENRE</a:t>
            </a:r>
            <a:endParaRPr lang="es-ES" sz="3200" b="1" i="1" u="sng" dirty="0">
              <a:solidFill>
                <a:srgbClr val="4599D4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44" t="23320" r="14922" b="13555"/>
          <a:stretch/>
        </p:blipFill>
        <p:spPr>
          <a:xfrm>
            <a:off x="7013395" y="2365782"/>
            <a:ext cx="2622532" cy="18330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221" y="2729552"/>
            <a:ext cx="2642781" cy="176185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113" y="4329702"/>
            <a:ext cx="2769097" cy="184606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86"/>
          <a:stretch/>
        </p:blipFill>
        <p:spPr>
          <a:xfrm>
            <a:off x="9635926" y="4763069"/>
            <a:ext cx="2548077" cy="151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1070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047C5273CF84EBAF14E4C8AE7C0C8" ma:contentTypeVersion="17" ma:contentTypeDescription="Create a new document." ma:contentTypeScope="" ma:versionID="d60952ae0d5692556a3431a241dbda7c">
  <xsd:schema xmlns:xsd="http://www.w3.org/2001/XMLSchema" xmlns:xs="http://www.w3.org/2001/XMLSchema" xmlns:p="http://schemas.microsoft.com/office/2006/metadata/properties" xmlns:ns2="4b617e2e-c8e0-40d4-bdb0-fd929331b5b1" xmlns:ns3="b8906c08-a2bb-45e2-b808-cae78925ac35" targetNamespace="http://schemas.microsoft.com/office/2006/metadata/properties" ma:root="true" ma:fieldsID="872af2b063f13a51b8efe907d5dd7936" ns2:_="" ns3:_="">
    <xsd:import namespace="4b617e2e-c8e0-40d4-bdb0-fd929331b5b1"/>
    <xsd:import namespace="b8906c08-a2bb-45e2-b808-cae78925a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17e2e-c8e0-40d4-bdb0-fd929331b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56c12fd-eed1-4216-b350-4dbda074ec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06c08-a2bb-45e2-b808-cae78925ac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6d724f4-e115-43ca-8c37-35d7c31ee655}" ma:internalName="TaxCatchAll" ma:showField="CatchAllData" ma:web="b8906c08-a2bb-45e2-b808-cae78925ac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906c08-a2bb-45e2-b808-cae78925ac35" xsi:nil="true"/>
    <lcf76f155ced4ddcb4097134ff3c332f xmlns="4b617e2e-c8e0-40d4-bdb0-fd929331b5b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8071EC6-7EC1-454F-9E20-EFB001790A13}"/>
</file>

<file path=customXml/itemProps2.xml><?xml version="1.0" encoding="utf-8"?>
<ds:datastoreItem xmlns:ds="http://schemas.openxmlformats.org/officeDocument/2006/customXml" ds:itemID="{C37CEF2C-BB3C-4F22-BDBB-780C489594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0976CD-B4A9-49D1-B505-BB4DA149A1B2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4b617e2e-c8e0-40d4-bdb0-fd929331b5b1"/>
    <ds:schemaRef ds:uri="http://purl.org/dc/dcmitype/"/>
    <ds:schemaRef ds:uri="http://schemas.microsoft.com/office/2006/documentManagement/types"/>
    <ds:schemaRef ds:uri="http://www.w3.org/XML/1998/namespace"/>
    <ds:schemaRef ds:uri="http://purl.org/dc/elements/1.1/"/>
    <ds:schemaRef ds:uri="b8906c08-a2bb-45e2-b808-cae78925ac3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6710</TotalTime>
  <Words>482</Words>
  <Application>Microsoft Office PowerPoint</Application>
  <PresentationFormat>Grand écran</PresentationFormat>
  <Paragraphs>153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Exo Light</vt:lpstr>
      <vt:lpstr>Franklin Gothic Medium</vt:lpstr>
      <vt:lpstr>Times New Roman</vt:lpstr>
      <vt:lpstr>Wingdings</vt:lpstr>
      <vt:lpstr>Cover</vt:lpstr>
      <vt:lpstr>Template</vt:lpstr>
      <vt:lpstr>Back cover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Salaberri</dc:creator>
  <cp:lastModifiedBy>Olfa Mahjoub</cp:lastModifiedBy>
  <cp:revision>321</cp:revision>
  <cp:lastPrinted>2022-11-11T11:13:55Z</cp:lastPrinted>
  <dcterms:created xsi:type="dcterms:W3CDTF">2022-05-26T09:34:11Z</dcterms:created>
  <dcterms:modified xsi:type="dcterms:W3CDTF">2024-01-23T14:43:56Z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0x01010029A047C5273CF84EBAF14E4C8AE7C0C8</vt:lpwstr>
  </property>
  <property fmtid="{D5CDD505-2E9C-101B-9397-08002B2CF9AE}" pid="3" name="MediaServiceImageTags">
    <vt:lpwstr/>
  </property>
</Properties>
</file>