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68" r:id="rId5"/>
    <p:sldMasterId id="2147483686" r:id="rId6"/>
  </p:sldMasterIdLst>
  <p:notesMasterIdLst>
    <p:notesMasterId r:id="rId14"/>
  </p:notesMasterIdLst>
  <p:handoutMasterIdLst>
    <p:handoutMasterId r:id="rId15"/>
  </p:handoutMasterIdLst>
  <p:sldIdLst>
    <p:sldId id="830" r:id="rId7"/>
    <p:sldId id="836" r:id="rId8"/>
    <p:sldId id="616" r:id="rId9"/>
    <p:sldId id="632" r:id="rId10"/>
    <p:sldId id="698" r:id="rId11"/>
    <p:sldId id="857" r:id="rId12"/>
    <p:sldId id="859" r:id="rId1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3399CC"/>
    <a:srgbClr val="3D7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/>
    <p:restoredTop sz="84831"/>
  </p:normalViewPr>
  <p:slideViewPr>
    <p:cSldViewPr snapToGrid="0">
      <p:cViewPr varScale="1">
        <p:scale>
          <a:sx n="104" d="100"/>
          <a:sy n="104" d="100"/>
        </p:scale>
        <p:origin x="10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FC5DC7A8-C38C-BAD2-736C-D51A5A2899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8039431-C9E7-D09A-21B1-004D4A2E02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178CE-1C88-DA42-AD3A-6B4326999894}" type="datetimeFigureOut">
              <a:rPr lang="es-ES" smtClean="0"/>
              <a:t>14/2/24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4B75BDF-328D-E61F-C3C2-08B6866F5D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5B022C0-3A0F-86E6-E90B-F2DF97A819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8AAF3-68A0-3441-9D8D-0EAE4B2C13A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81752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26595-3FCE-8142-B089-4FF1706EE28E}" type="datetimeFigureOut">
              <a:rPr lang="es-ES" smtClean="0"/>
              <a:t>14/2/24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AD554-F9F3-D044-A060-DD818AB9212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5543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2755E668-F2B7-EC5B-05BC-F9C05198AE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C519AA9-F477-0346-8BF5-3235B2566BD1}" type="slidenum">
              <a:rPr lang="en-GB" altLang="en-US" sz="1300"/>
              <a:pPr>
                <a:spcBef>
                  <a:spcPct val="0"/>
                </a:spcBef>
              </a:pPr>
              <a:t>3</a:t>
            </a:fld>
            <a:endParaRPr lang="en-GB" altLang="en-US" sz="130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7CB342DC-E8AB-6397-9A65-6A15CD199F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C4346BFE-BEC6-0E93-1E2B-5F07AEC72D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24A8C536-08F3-9CFA-CDBE-959B072BB0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A74C95F-0224-5946-B28F-593453240149}" type="slidenum">
              <a:rPr lang="en-GB" altLang="en-US" sz="1300"/>
              <a:pPr>
                <a:spcBef>
                  <a:spcPct val="0"/>
                </a:spcBef>
              </a:pPr>
              <a:t>4</a:t>
            </a:fld>
            <a:endParaRPr lang="en-GB" altLang="en-US" sz="13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C68EFB3E-A17A-DBF5-F125-793D013663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FE73D1A8-FC25-934E-B913-9CE7BCFF29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5366A4F-2B1B-7D5D-7D76-92418F90FD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D5DD3D1-D706-3D4B-80F1-8EC2030DFB31}" type="slidenum">
              <a:rPr lang="en-GB" altLang="en-US" sz="1300"/>
              <a:pPr>
                <a:spcBef>
                  <a:spcPct val="0"/>
                </a:spcBef>
              </a:pPr>
              <a:t>5</a:t>
            </a:fld>
            <a:endParaRPr lang="en-GB" altLang="en-US" sz="13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B7A67DC-16B6-FA2C-44BE-C5FE5133B3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70735DF-DCBC-735B-4243-062E534858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7AD554-F9F3-D044-A060-DD818AB92126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1893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7AD554-F9F3-D044-A060-DD818AB92126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2677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Forma&#10;&#10;Descripción generada automáticamente">
            <a:extLst>
              <a:ext uri="{FF2B5EF4-FFF2-40B4-BE49-F238E27FC236}">
                <a16:creationId xmlns:a16="http://schemas.microsoft.com/office/drawing/2014/main" id="{CFC1CFFC-3DA0-B37C-DD72-4BEA1781A4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81841" y="796737"/>
            <a:ext cx="6631513" cy="3504911"/>
          </a:xfrm>
          <a:prstGeom prst="rect">
            <a:avLst/>
          </a:prstGeom>
        </p:spPr>
      </p:pic>
      <p:pic>
        <p:nvPicPr>
          <p:cNvPr id="10" name="Imagen 9" descr="Forma&#10;&#10;Descripción generada automáticamente">
            <a:extLst>
              <a:ext uri="{FF2B5EF4-FFF2-40B4-BE49-F238E27FC236}">
                <a16:creationId xmlns:a16="http://schemas.microsoft.com/office/drawing/2014/main" id="{0C840804-E60F-F849-7BB8-3BE12CFDBC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9282" y="360415"/>
            <a:ext cx="3926541" cy="633313"/>
          </a:xfrm>
          <a:prstGeom prst="rect">
            <a:avLst/>
          </a:prstGeom>
        </p:spPr>
      </p:pic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5370421E-4EB7-5E7A-5918-B65C5DBC76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97212" y="5846856"/>
            <a:ext cx="5997575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[Day, </a:t>
            </a:r>
            <a:r>
              <a:rPr lang="es-ES" err="1"/>
              <a:t>Month</a:t>
            </a:r>
            <a:r>
              <a:rPr lang="es-ES"/>
              <a:t>, </a:t>
            </a:r>
            <a:r>
              <a:rPr lang="es-ES" err="1"/>
              <a:t>Year</a:t>
            </a:r>
            <a:r>
              <a:rPr lang="es-ES"/>
              <a:t>], Place</a:t>
            </a:r>
          </a:p>
        </p:txBody>
      </p:sp>
      <p:sp>
        <p:nvSpPr>
          <p:cNvPr id="19" name="Marcador de texto 15">
            <a:extLst>
              <a:ext uri="{FF2B5EF4-FFF2-40B4-BE49-F238E27FC236}">
                <a16:creationId xmlns:a16="http://schemas.microsoft.com/office/drawing/2014/main" id="{07B2A641-1FA0-3702-E3F1-EA7BAFE7FE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1030" y="5246147"/>
            <a:ext cx="4429252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Speaker</a:t>
            </a:r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EFC6DEBC-20C5-B2D5-2B9F-40626FB491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53535" y="4639912"/>
            <a:ext cx="4456747" cy="4343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/>
              <a:t>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38492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25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1" y="608013"/>
            <a:ext cx="10079567" cy="444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51CE8F-8A5D-5188-1C04-1E8B4187A4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2018-TMT peat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776F35-9418-BBA5-994D-1E2B7A2DD0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BwN-Ecosystems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897C67-E2D1-F0D4-16CD-54E849A5A4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9A41D-AB7D-394F-84D1-EAFBA0D8BC03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862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>
            <a:extLst>
              <a:ext uri="{FF2B5EF4-FFF2-40B4-BE49-F238E27FC236}">
                <a16:creationId xmlns:a16="http://schemas.microsoft.com/office/drawing/2014/main" id="{94EF7D81-6679-653A-907F-93218A81F355}"/>
              </a:ext>
            </a:extLst>
          </p:cNvPr>
          <p:cNvSpPr txBox="1"/>
          <p:nvPr userDrawn="1"/>
        </p:nvSpPr>
        <p:spPr>
          <a:xfrm>
            <a:off x="384808" y="195402"/>
            <a:ext cx="445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4000" b="1">
                <a:solidFill>
                  <a:srgbClr val="3399CC"/>
                </a:solidFill>
              </a:rPr>
              <a:t>CONTACT DETAILS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8F93FEB4-2456-75EB-5EA6-6CD1334064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1" y="2171935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Partner</a:t>
            </a:r>
            <a:endParaRPr lang="es-ES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1065822A-6131-63BB-1C83-FFE58F3207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2885549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Email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id="{66272C75-FAF4-DE1D-89A4-9558021DE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1433697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NAME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id="{DCDA876B-CE32-7E55-F94B-F917273AB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1" y="3784034"/>
            <a:ext cx="5270972" cy="18817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Contact</a:t>
            </a:r>
            <a:r>
              <a:rPr lang="es-ES"/>
              <a:t> </a:t>
            </a:r>
            <a:r>
              <a:rPr lang="es-ES" err="1"/>
              <a:t>details</a:t>
            </a:r>
            <a:endParaRPr lang="es-ES"/>
          </a:p>
        </p:txBody>
      </p:sp>
      <p:pic>
        <p:nvPicPr>
          <p:cNvPr id="42" name="Imagen 41" descr="Forma, Flecha&#10;&#10;Descripción generada automáticamente">
            <a:extLst>
              <a:ext uri="{FF2B5EF4-FFF2-40B4-BE49-F238E27FC236}">
                <a16:creationId xmlns:a16="http://schemas.microsoft.com/office/drawing/2014/main" id="{5F7FB730-280A-333A-D922-ECDE225BB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884" y="149225"/>
            <a:ext cx="1086177" cy="75406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CBE8C087-2FD9-484C-199F-FCDAAEA135BC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id="{44EA7AEE-18DE-F11D-8883-DF08836DF7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CAE9F018-44B4-DAA9-8360-9BF18891B0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sp>
        <p:nvSpPr>
          <p:cNvPr id="7" name="Marcador de posición de imagen 5">
            <a:extLst>
              <a:ext uri="{FF2B5EF4-FFF2-40B4-BE49-F238E27FC236}">
                <a16:creationId xmlns:a16="http://schemas.microsoft.com/office/drawing/2014/main" id="{B284A982-436F-EFA9-A340-524B31605E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4810" y="1099038"/>
            <a:ext cx="5215892" cy="4719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Staff BONEX Picture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A93F0F-0B63-CC71-BF88-654D91CA91C9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8436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grupo de personas en una plaza&#10;&#10;Descripción generada automáticamente con confianza media">
            <a:extLst>
              <a:ext uri="{FF2B5EF4-FFF2-40B4-BE49-F238E27FC236}">
                <a16:creationId xmlns:a16="http://schemas.microsoft.com/office/drawing/2014/main" id="{47DBAD7B-E664-B997-B1A4-C45C4B1B3C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42952"/>
            <a:ext cx="12192000" cy="2601158"/>
          </a:xfrm>
          <a:prstGeom prst="rect">
            <a:avLst/>
          </a:prstGeom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id="{5F4DF584-0AC2-BA00-FF4F-DA99D607DE42}"/>
              </a:ext>
            </a:extLst>
          </p:cNvPr>
          <p:cNvSpPr/>
          <p:nvPr userDrawn="1"/>
        </p:nvSpPr>
        <p:spPr>
          <a:xfrm>
            <a:off x="0" y="3442952"/>
            <a:ext cx="12192000" cy="2601158"/>
          </a:xfrm>
          <a:prstGeom prst="rect">
            <a:avLst/>
          </a:prstGeom>
          <a:solidFill>
            <a:srgbClr val="3399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EF7D81-6679-653A-907F-93218A81F355}"/>
              </a:ext>
            </a:extLst>
          </p:cNvPr>
          <p:cNvSpPr txBox="1"/>
          <p:nvPr userDrawn="1"/>
        </p:nvSpPr>
        <p:spPr>
          <a:xfrm>
            <a:off x="384808" y="195402"/>
            <a:ext cx="445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4000" b="1">
                <a:solidFill>
                  <a:srgbClr val="3399CC"/>
                </a:solidFill>
              </a:rPr>
              <a:t>CONTACT DETAILS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8F93FEB4-2456-75EB-5EA6-6CD1334064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6312" y="1698069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Partner</a:t>
            </a:r>
            <a:endParaRPr lang="es-ES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id="{1065822A-6131-63BB-1C83-FFE58F3207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6313" y="2355881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Email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id="{66272C75-FAF4-DE1D-89A4-9558021DE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6313" y="1002059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NAME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id="{DCDA876B-CE32-7E55-F94B-F917273AB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59062" y="998596"/>
            <a:ext cx="5206625" cy="18817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Contact</a:t>
            </a:r>
            <a:r>
              <a:rPr lang="es-ES"/>
              <a:t> </a:t>
            </a:r>
            <a:r>
              <a:rPr lang="es-ES" err="1"/>
              <a:t>details</a:t>
            </a:r>
            <a:endParaRPr lang="es-ES"/>
          </a:p>
        </p:txBody>
      </p:sp>
      <p:pic>
        <p:nvPicPr>
          <p:cNvPr id="42" name="Imagen 41" descr="Forma, Flecha&#10;&#10;Descripción generada automáticamente">
            <a:extLst>
              <a:ext uri="{FF2B5EF4-FFF2-40B4-BE49-F238E27FC236}">
                <a16:creationId xmlns:a16="http://schemas.microsoft.com/office/drawing/2014/main" id="{5F7FB730-280A-333A-D922-ECDE225BBBE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884" y="149225"/>
            <a:ext cx="1086177" cy="75406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CBE8C087-2FD9-484C-199F-FCDAAEA135BC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id="{44EA7AEE-18DE-F11D-8883-DF08836DF7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CAE9F018-44B4-DAA9-8360-9BF18891B0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3F64459-5610-6BBA-C770-4F992AB2A908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1604905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grupo de personas en una plaza&#10;&#10;Descripción generada automáticamente con confianza media">
            <a:extLst>
              <a:ext uri="{FF2B5EF4-FFF2-40B4-BE49-F238E27FC236}">
                <a16:creationId xmlns:a16="http://schemas.microsoft.com/office/drawing/2014/main" id="{43F1DA4A-82ED-26B1-12E3-EF4D49C5A7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42952"/>
            <a:ext cx="12192000" cy="2601158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45A2C9E-5DA5-43A4-A358-343D3CCEB79E}"/>
              </a:ext>
            </a:extLst>
          </p:cNvPr>
          <p:cNvSpPr/>
          <p:nvPr userDrawn="1"/>
        </p:nvSpPr>
        <p:spPr>
          <a:xfrm>
            <a:off x="0" y="3442952"/>
            <a:ext cx="12192000" cy="2601158"/>
          </a:xfrm>
          <a:prstGeom prst="rect">
            <a:avLst/>
          </a:prstGeom>
          <a:solidFill>
            <a:srgbClr val="3399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3203A52-2B86-7923-2DB9-56A4AC7F2232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 descr="Forma, Flecha&#10;&#10;Descripción generada automáticamente">
            <a:extLst>
              <a:ext uri="{FF2B5EF4-FFF2-40B4-BE49-F238E27FC236}">
                <a16:creationId xmlns:a16="http://schemas.microsoft.com/office/drawing/2014/main" id="{5B9C7EF2-E30B-CAF1-EF70-E171FBB55E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12" name="Imagen 11" descr="Logotipo&#10;&#10;Descripción generada automáticamente">
            <a:extLst>
              <a:ext uri="{FF2B5EF4-FFF2-40B4-BE49-F238E27FC236}">
                <a16:creationId xmlns:a16="http://schemas.microsoft.com/office/drawing/2014/main" id="{2CD39E6B-2025-230E-C882-CC18863DB00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pic>
        <p:nvPicPr>
          <p:cNvPr id="9" name="Imagen 8" descr="Forma&#10;&#10;Descripción generada automáticamente">
            <a:extLst>
              <a:ext uri="{FF2B5EF4-FFF2-40B4-BE49-F238E27FC236}">
                <a16:creationId xmlns:a16="http://schemas.microsoft.com/office/drawing/2014/main" id="{FAD98781-A491-E238-B40D-3917B1B88E2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24429" y="381329"/>
            <a:ext cx="5543141" cy="292968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90345966-D97C-6BED-DA03-102537FA9335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1531337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0AB8F99B-537A-C00F-E96D-836B2DD512B1}"/>
              </a:ext>
            </a:extLst>
          </p:cNvPr>
          <p:cNvSpPr/>
          <p:nvPr userDrawn="1"/>
        </p:nvSpPr>
        <p:spPr>
          <a:xfrm>
            <a:off x="0" y="4826958"/>
            <a:ext cx="12192000" cy="1116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A49570E-0CA3-95C2-AD7B-30623E66FC6A}"/>
              </a:ext>
            </a:extLst>
          </p:cNvPr>
          <p:cNvSpPr txBox="1"/>
          <p:nvPr userDrawn="1"/>
        </p:nvSpPr>
        <p:spPr>
          <a:xfrm>
            <a:off x="2780243" y="497088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err="1">
                <a:solidFill>
                  <a:schemeClr val="bg1"/>
                </a:solidFill>
                <a:effectLst/>
              </a:rPr>
              <a:t>www.bonex-prima.eu</a:t>
            </a:r>
            <a:endParaRPr lang="es-ES" sz="2400" b="1">
              <a:solidFill>
                <a:schemeClr val="bg1"/>
              </a:solidFill>
              <a:effectLst/>
            </a:endParaRPr>
          </a:p>
        </p:txBody>
      </p:sp>
      <p:pic>
        <p:nvPicPr>
          <p:cNvPr id="9" name="Imagen 8" descr="Forma&#10;&#10;Descripción generada automáticamente">
            <a:extLst>
              <a:ext uri="{FF2B5EF4-FFF2-40B4-BE49-F238E27FC236}">
                <a16:creationId xmlns:a16="http://schemas.microsoft.com/office/drawing/2014/main" id="{FAD98781-A491-E238-B40D-3917B1B88E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80243" y="1025337"/>
            <a:ext cx="6631513" cy="350491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8375AFA7-FC6C-F698-5516-2C0BF1978380}"/>
              </a:ext>
            </a:extLst>
          </p:cNvPr>
          <p:cNvSpPr txBox="1"/>
          <p:nvPr userDrawn="1"/>
        </p:nvSpPr>
        <p:spPr>
          <a:xfrm>
            <a:off x="2780243" y="5435856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  <a:effectLst/>
              </a:rPr>
              <a:t>#</a:t>
            </a:r>
            <a:r>
              <a:rPr lang="es-ES" sz="1800" b="1" err="1">
                <a:solidFill>
                  <a:schemeClr val="bg1"/>
                </a:solidFill>
                <a:effectLst/>
              </a:rPr>
              <a:t>BONEXproject</a:t>
            </a:r>
            <a:endParaRPr lang="es-ES" sz="1800" b="1">
              <a:solidFill>
                <a:schemeClr val="bg1"/>
              </a:solidFill>
              <a:effectLst/>
            </a:endParaRPr>
          </a:p>
        </p:txBody>
      </p:sp>
      <p:pic>
        <p:nvPicPr>
          <p:cNvPr id="4" name="Imagen 3" descr="Imagen de la pantalla de un celular con texto e imagen&#10;&#10;Descripción generada automáticamente con confianza baja">
            <a:extLst>
              <a:ext uri="{FF2B5EF4-FFF2-40B4-BE49-F238E27FC236}">
                <a16:creationId xmlns:a16="http://schemas.microsoft.com/office/drawing/2014/main" id="{AC02E974-B27D-3853-21FD-97ADA826BD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73221" y="6087530"/>
            <a:ext cx="4045557" cy="6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948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0AB8F99B-537A-C00F-E96D-836B2DD512B1}"/>
              </a:ext>
            </a:extLst>
          </p:cNvPr>
          <p:cNvSpPr/>
          <p:nvPr userDrawn="1"/>
        </p:nvSpPr>
        <p:spPr>
          <a:xfrm>
            <a:off x="0" y="4826958"/>
            <a:ext cx="12192000" cy="1116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A49570E-0CA3-95C2-AD7B-30623E66FC6A}"/>
              </a:ext>
            </a:extLst>
          </p:cNvPr>
          <p:cNvSpPr txBox="1"/>
          <p:nvPr userDrawn="1"/>
        </p:nvSpPr>
        <p:spPr>
          <a:xfrm>
            <a:off x="2780243" y="497088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err="1">
                <a:solidFill>
                  <a:schemeClr val="bg1"/>
                </a:solidFill>
                <a:effectLst/>
              </a:rPr>
              <a:t>www.bonex-prima.eu</a:t>
            </a:r>
            <a:endParaRPr lang="es-ES" sz="2400" b="1">
              <a:solidFill>
                <a:schemeClr val="bg1"/>
              </a:solidFill>
              <a:effectLst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375AFA7-FC6C-F698-5516-2C0BF1978380}"/>
              </a:ext>
            </a:extLst>
          </p:cNvPr>
          <p:cNvSpPr txBox="1"/>
          <p:nvPr userDrawn="1"/>
        </p:nvSpPr>
        <p:spPr>
          <a:xfrm>
            <a:off x="2780243" y="5435856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  <a:effectLst/>
              </a:rPr>
              <a:t>#</a:t>
            </a:r>
            <a:r>
              <a:rPr lang="es-ES" sz="1800" b="1" err="1">
                <a:solidFill>
                  <a:schemeClr val="bg1"/>
                </a:solidFill>
                <a:effectLst/>
              </a:rPr>
              <a:t>BONEXproject</a:t>
            </a:r>
            <a:endParaRPr lang="es-ES" sz="1800" b="1">
              <a:solidFill>
                <a:schemeClr val="bg1"/>
              </a:solidFill>
              <a:effectLst/>
            </a:endParaRPr>
          </a:p>
        </p:txBody>
      </p:sp>
      <p:pic>
        <p:nvPicPr>
          <p:cNvPr id="6" name="Imagen 5" descr="Forma, Flecha&#10;&#10;Descripción generada automáticamente">
            <a:extLst>
              <a:ext uri="{FF2B5EF4-FFF2-40B4-BE49-F238E27FC236}">
                <a16:creationId xmlns:a16="http://schemas.microsoft.com/office/drawing/2014/main" id="{87D60497-A4F4-0B9E-C94B-C5CD9C221D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7370" y="1294404"/>
            <a:ext cx="5083650" cy="3529251"/>
          </a:xfrm>
          <a:prstGeom prst="rect">
            <a:avLst/>
          </a:prstGeom>
        </p:spPr>
      </p:pic>
      <p:pic>
        <p:nvPicPr>
          <p:cNvPr id="2" name="Imagen 1" descr="Imagen de la pantalla de un celular con texto e imagen&#10;&#10;Descripción generada automáticamente con confianza baja">
            <a:extLst>
              <a:ext uri="{FF2B5EF4-FFF2-40B4-BE49-F238E27FC236}">
                <a16:creationId xmlns:a16="http://schemas.microsoft.com/office/drawing/2014/main" id="{BE7A2A0A-6CCC-2C79-63AD-ACE78E8ECC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73221" y="6087530"/>
            <a:ext cx="4045557" cy="6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6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Forma&#10;&#10;Descripción generada automáticamente">
            <a:extLst>
              <a:ext uri="{FF2B5EF4-FFF2-40B4-BE49-F238E27FC236}">
                <a16:creationId xmlns:a16="http://schemas.microsoft.com/office/drawing/2014/main" id="{0C840804-E60F-F849-7BB8-3BE12CFDBC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459" y="4547602"/>
            <a:ext cx="4631177" cy="746964"/>
          </a:xfrm>
          <a:prstGeom prst="rect">
            <a:avLst/>
          </a:prstGeom>
        </p:spPr>
      </p:pic>
      <p:pic>
        <p:nvPicPr>
          <p:cNvPr id="3" name="Imagen 2" descr="Forma, Flecha&#10;&#10;Descripción generada automáticamente">
            <a:extLst>
              <a:ext uri="{FF2B5EF4-FFF2-40B4-BE49-F238E27FC236}">
                <a16:creationId xmlns:a16="http://schemas.microsoft.com/office/drawing/2014/main" id="{00DDC1EB-C6DF-320F-F324-776505D71C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9013" y="1335008"/>
            <a:ext cx="5083650" cy="3529251"/>
          </a:xfrm>
          <a:prstGeom prst="rect">
            <a:avLst/>
          </a:prstGeom>
        </p:spPr>
      </p:pic>
      <p:sp>
        <p:nvSpPr>
          <p:cNvPr id="9" name="Marcador de texto 15">
            <a:extLst>
              <a:ext uri="{FF2B5EF4-FFF2-40B4-BE49-F238E27FC236}">
                <a16:creationId xmlns:a16="http://schemas.microsoft.com/office/drawing/2014/main" id="{4EC6BFC3-98C7-F38A-89A3-755E36CCDB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4483642"/>
            <a:ext cx="5997575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[Day, </a:t>
            </a:r>
            <a:r>
              <a:rPr lang="es-ES" err="1"/>
              <a:t>Month</a:t>
            </a:r>
            <a:r>
              <a:rPr lang="es-ES"/>
              <a:t>, </a:t>
            </a:r>
            <a:r>
              <a:rPr lang="es-ES" err="1"/>
              <a:t>Year</a:t>
            </a:r>
            <a:r>
              <a:rPr lang="es-ES"/>
              <a:t>], Place</a:t>
            </a:r>
          </a:p>
        </p:txBody>
      </p:sp>
      <p:sp>
        <p:nvSpPr>
          <p:cNvPr id="11" name="Marcador de texto 15">
            <a:extLst>
              <a:ext uri="{FF2B5EF4-FFF2-40B4-BE49-F238E27FC236}">
                <a16:creationId xmlns:a16="http://schemas.microsoft.com/office/drawing/2014/main" id="{E7EC8D89-08E6-8561-6985-C27A0D3DBC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9818" y="3882933"/>
            <a:ext cx="4429252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Speaker</a:t>
            </a:r>
          </a:p>
        </p:txBody>
      </p:sp>
      <p:sp>
        <p:nvSpPr>
          <p:cNvPr id="12" name="Marcador de texto 20">
            <a:extLst>
              <a:ext uri="{FF2B5EF4-FFF2-40B4-BE49-F238E27FC236}">
                <a16:creationId xmlns:a16="http://schemas.microsoft.com/office/drawing/2014/main" id="{A1699939-DE14-ABC4-5FDF-94877C7500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79818" y="3276697"/>
            <a:ext cx="4429252" cy="4343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/>
              <a:t>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84817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C7286B-7686-1F45-5B70-92BF65C22D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E8DF7E7-0D20-35F1-254B-953BEA1C8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08B23F3-A1AB-509B-AFD0-9B839954B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5A15A-F7D9-E94A-87C3-5B6F2C4FB1C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60A462-D3C9-7804-4CE6-86DAE79E2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00E6F1-AB66-95EF-D9C3-BE75C7513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446CF-8D3E-D34E-8C0B-0CDD501635A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8903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8D69BFC4-CB87-D7B2-47B4-CBEA606BFD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15" name="Marcador de texto 11">
            <a:extLst>
              <a:ext uri="{FF2B5EF4-FFF2-40B4-BE49-F238E27FC236}">
                <a16:creationId xmlns:a16="http://schemas.microsoft.com/office/drawing/2014/main" id="{5E21987C-B95F-69D7-2E61-1B673CF08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E1EB7EED-389B-EB57-246B-5AEE9B6A13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610978"/>
            <a:ext cx="11422383" cy="4207210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r>
              <a:rPr lang="es-ES"/>
              <a:t>Id </a:t>
            </a:r>
            <a:r>
              <a:rPr lang="es-ES" err="1"/>
              <a:t>rutrum</a:t>
            </a:r>
            <a:r>
              <a:rPr lang="es-ES"/>
              <a:t> libero </a:t>
            </a:r>
            <a:r>
              <a:rPr lang="es-ES" err="1"/>
              <a:t>placerat</a:t>
            </a:r>
            <a:r>
              <a:rPr lang="es-ES"/>
              <a:t> </a:t>
            </a:r>
            <a:r>
              <a:rPr lang="es-ES" err="1"/>
              <a:t>praesent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sagittis</a:t>
            </a:r>
            <a:r>
              <a:rPr lang="es-ES"/>
              <a:t> neque </a:t>
            </a:r>
            <a:r>
              <a:rPr lang="es-ES" err="1"/>
              <a:t>dapibus</a:t>
            </a:r>
            <a:r>
              <a:rPr lang="es-ES"/>
              <a:t>,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mattis</a:t>
            </a:r>
            <a:r>
              <a:rPr lang="es-ES"/>
              <a:t> vitae ornare sed </a:t>
            </a:r>
            <a:r>
              <a:rPr lang="es-ES" err="1"/>
              <a:t>luctus</a:t>
            </a:r>
            <a:r>
              <a:rPr lang="es-ES"/>
              <a:t>, </a:t>
            </a:r>
            <a:r>
              <a:rPr lang="es-ES" err="1"/>
              <a:t>pharetra</a:t>
            </a:r>
            <a:r>
              <a:rPr lang="es-ES"/>
              <a:t> </a:t>
            </a:r>
            <a:r>
              <a:rPr lang="es-ES" err="1"/>
              <a:t>parturient</a:t>
            </a:r>
            <a:r>
              <a:rPr lang="es-ES"/>
              <a:t>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donec</a:t>
            </a:r>
            <a:r>
              <a:rPr lang="es-ES"/>
              <a:t> justo </a:t>
            </a:r>
            <a:r>
              <a:rPr lang="es-ES" err="1"/>
              <a:t>interdum</a:t>
            </a:r>
            <a:r>
              <a:rPr lang="es-ES"/>
              <a:t> tortor. </a:t>
            </a:r>
            <a:r>
              <a:rPr lang="es-ES" err="1"/>
              <a:t>Posuere</a:t>
            </a:r>
            <a:r>
              <a:rPr lang="es-ES"/>
              <a:t>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velit</a:t>
            </a:r>
            <a:r>
              <a:rPr lang="es-ES"/>
              <a:t> </a:t>
            </a:r>
            <a:r>
              <a:rPr lang="es-ES" err="1"/>
              <a:t>lectus</a:t>
            </a:r>
            <a:r>
              <a:rPr lang="es-ES"/>
              <a:t> </a:t>
            </a:r>
            <a:r>
              <a:rPr lang="es-ES" err="1"/>
              <a:t>est</a:t>
            </a:r>
            <a:r>
              <a:rPr lang="es-ES"/>
              <a:t> </a:t>
            </a:r>
            <a:r>
              <a:rPr lang="es-ES" err="1"/>
              <a:t>sociosqu</a:t>
            </a:r>
            <a:r>
              <a:rPr lang="es-ES"/>
              <a:t> at </a:t>
            </a:r>
            <a:r>
              <a:rPr lang="es-ES" err="1"/>
              <a:t>nisi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mus id magna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mattis</a:t>
            </a:r>
            <a:r>
              <a:rPr lang="es-ES"/>
              <a:t> neque </a:t>
            </a:r>
            <a:r>
              <a:rPr lang="es-ES" err="1"/>
              <a:t>purus</a:t>
            </a:r>
            <a:r>
              <a:rPr lang="es-ES"/>
              <a:t>, </a:t>
            </a:r>
            <a:r>
              <a:rPr lang="es-ES" err="1"/>
              <a:t>natoque</a:t>
            </a:r>
            <a:r>
              <a:rPr lang="es-ES"/>
              <a:t> a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praesent</a:t>
            </a:r>
            <a:r>
              <a:rPr lang="es-ES"/>
              <a:t> </a:t>
            </a:r>
            <a:r>
              <a:rPr lang="es-ES" err="1"/>
              <a:t>orci</a:t>
            </a:r>
            <a:r>
              <a:rPr lang="es-ES"/>
              <a:t> odio </a:t>
            </a:r>
            <a:r>
              <a:rPr lang="es-ES" err="1"/>
              <a:t>nulla</a:t>
            </a:r>
            <a:r>
              <a:rPr lang="es-ES"/>
              <a:t> </a:t>
            </a:r>
            <a:r>
              <a:rPr lang="es-ES" err="1"/>
              <a:t>erat</a:t>
            </a:r>
            <a:r>
              <a:rPr lang="es-ES"/>
              <a:t> nunc </a:t>
            </a:r>
            <a:r>
              <a:rPr lang="es-ES" err="1"/>
              <a:t>sollicitudin</a:t>
            </a:r>
            <a:r>
              <a:rPr lang="es-ES"/>
              <a:t> justo </a:t>
            </a:r>
            <a:r>
              <a:rPr lang="es-ES" err="1"/>
              <a:t>euismod</a:t>
            </a:r>
            <a:r>
              <a:rPr lang="es-ES"/>
              <a:t> </a:t>
            </a:r>
            <a:r>
              <a:rPr lang="es-ES" err="1"/>
              <a:t>sodales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. </a:t>
            </a:r>
            <a:r>
              <a:rPr lang="es-ES" err="1"/>
              <a:t>Dictum</a:t>
            </a:r>
            <a:r>
              <a:rPr lang="es-ES"/>
              <a:t>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nostra</a:t>
            </a:r>
            <a:r>
              <a:rPr lang="es-ES"/>
              <a:t> </a:t>
            </a:r>
            <a:r>
              <a:rPr lang="es-ES" err="1"/>
              <a:t>morbi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accumsan</a:t>
            </a:r>
            <a:r>
              <a:rPr lang="es-ES"/>
              <a:t> auctor ac urna, mus </a:t>
            </a:r>
            <a:r>
              <a:rPr lang="es-ES" err="1"/>
              <a:t>faucibus</a:t>
            </a:r>
            <a:r>
              <a:rPr lang="es-ES"/>
              <a:t> vehicula commodo tortor </a:t>
            </a:r>
            <a:r>
              <a:rPr lang="es-ES" err="1"/>
              <a:t>vivamus</a:t>
            </a:r>
            <a:r>
              <a:rPr lang="es-ES"/>
              <a:t> quisque </a:t>
            </a:r>
            <a:r>
              <a:rPr lang="es-ES" err="1"/>
              <a:t>vulputate</a:t>
            </a:r>
            <a:r>
              <a:rPr lang="es-ES"/>
              <a:t> </a:t>
            </a:r>
            <a:r>
              <a:rPr lang="es-ES" err="1"/>
              <a:t>conubia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, </a:t>
            </a:r>
            <a:r>
              <a:rPr lang="es-ES" err="1"/>
              <a:t>hac</a:t>
            </a:r>
            <a:r>
              <a:rPr lang="es-ES"/>
              <a:t> </a:t>
            </a:r>
            <a:r>
              <a:rPr lang="es-ES" err="1"/>
              <a:t>nascetur</a:t>
            </a:r>
            <a:r>
              <a:rPr lang="es-ES"/>
              <a:t> </a:t>
            </a:r>
            <a:r>
              <a:rPr lang="es-ES" err="1"/>
              <a:t>ultricies</a:t>
            </a:r>
            <a:r>
              <a:rPr lang="es-ES"/>
              <a:t> </a:t>
            </a:r>
            <a:r>
              <a:rPr lang="es-ES" err="1"/>
              <a:t>tincidunt</a:t>
            </a:r>
            <a:r>
              <a:rPr lang="es-ES"/>
              <a:t> </a:t>
            </a:r>
            <a:r>
              <a:rPr lang="es-ES" err="1"/>
              <a:t>habitasse</a:t>
            </a:r>
            <a:r>
              <a:rPr lang="es-ES"/>
              <a:t> eros </a:t>
            </a:r>
            <a:r>
              <a:rPr lang="es-ES" err="1"/>
              <a:t>facilisis</a:t>
            </a:r>
            <a:r>
              <a:rPr lang="es-ES"/>
              <a:t> sed.</a:t>
            </a:r>
          </a:p>
          <a:p>
            <a:pPr lvl="0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538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1">
            <a:extLst>
              <a:ext uri="{FF2B5EF4-FFF2-40B4-BE49-F238E27FC236}">
                <a16:creationId xmlns:a16="http://schemas.microsoft.com/office/drawing/2014/main" id="{A3D3A749-9B22-D473-85FB-DA5551E8E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5" name="Marcador de texto 11">
            <a:extLst>
              <a:ext uri="{FF2B5EF4-FFF2-40B4-BE49-F238E27FC236}">
                <a16:creationId xmlns:a16="http://schemas.microsoft.com/office/drawing/2014/main" id="{08A0060E-CB5E-2860-BC70-D99F0E99D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44C4191-8FE0-77A3-FD75-9AAC3F1895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630363"/>
            <a:ext cx="11422063" cy="4186237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Arial" panose="020B0604020202020204" pitchFamily="34" charset="0"/>
              <a:buChar char="•"/>
              <a:defRPr sz="2000"/>
            </a:lvl1pPr>
            <a:lvl2pPr marL="6858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Wingdings" panose="05000000000000000000" pitchFamily="2" charset="2"/>
              <a:buChar char="ü"/>
              <a:defRPr sz="1800"/>
            </a:lvl2pPr>
            <a:lvl3pPr marL="11430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Courier New" panose="02070309020205020404" pitchFamily="49" charset="0"/>
              <a:buChar char="o"/>
              <a:defRPr sz="1800"/>
            </a:lvl3pPr>
            <a:lvl4pPr>
              <a:buClr>
                <a:srgbClr val="FF9966"/>
              </a:buClr>
              <a:defRPr sz="1600"/>
            </a:lvl4pPr>
            <a:lvl5pPr>
              <a:buClr>
                <a:srgbClr val="FF9966"/>
              </a:buClr>
              <a:defRPr sz="1600"/>
            </a:lvl5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endParaRPr lang="es-ES"/>
          </a:p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endParaRPr lang="es-ES"/>
          </a:p>
          <a:p>
            <a:pPr lvl="1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….</a:t>
            </a:r>
          </a:p>
          <a:p>
            <a:pPr lvl="2"/>
            <a:r>
              <a:rPr lang="da-DK"/>
              <a:t>Lorem ipsum dolor sit amet ….</a:t>
            </a:r>
          </a:p>
          <a:p>
            <a:pPr lvl="3"/>
            <a:r>
              <a:rPr lang="da-DK"/>
              <a:t>Lorem ipsum dolor sit amet ….</a:t>
            </a:r>
          </a:p>
          <a:p>
            <a:pPr lvl="4"/>
            <a:r>
              <a:rPr lang="da-DK"/>
              <a:t>Lorem ipsum dolor sit amet ….</a:t>
            </a:r>
          </a:p>
        </p:txBody>
      </p:sp>
    </p:spTree>
    <p:extLst>
      <p:ext uri="{BB962C8B-B14F-4D97-AF65-F5344CB8AC3E}">
        <p14:creationId xmlns:p14="http://schemas.microsoft.com/office/powerpoint/2010/main" val="314230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+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E1EB7EED-389B-EB57-246B-5AEE9B6A13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714501"/>
            <a:ext cx="5647347" cy="4103688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endParaRPr lang="es-ES"/>
          </a:p>
        </p:txBody>
      </p:sp>
      <p:sp>
        <p:nvSpPr>
          <p:cNvPr id="9" name="Marcador de posición de imagen 5">
            <a:extLst>
              <a:ext uri="{FF2B5EF4-FFF2-40B4-BE49-F238E27FC236}">
                <a16:creationId xmlns:a16="http://schemas.microsoft.com/office/drawing/2014/main" id="{164653ED-1659-95E8-9715-2B9AF5F8E3B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90666" y="1039812"/>
            <a:ext cx="5215892" cy="47783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Picture</a:t>
            </a:r>
          </a:p>
        </p:txBody>
      </p:sp>
      <p:sp>
        <p:nvSpPr>
          <p:cNvPr id="3" name="Marcador de texto 11">
            <a:extLst>
              <a:ext uri="{FF2B5EF4-FFF2-40B4-BE49-F238E27FC236}">
                <a16:creationId xmlns:a16="http://schemas.microsoft.com/office/drawing/2014/main" id="{C1D4FB84-3396-D7E4-9691-477AF1FF97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4" name="Marcador de texto 11">
            <a:extLst>
              <a:ext uri="{FF2B5EF4-FFF2-40B4-BE49-F238E27FC236}">
                <a16:creationId xmlns:a16="http://schemas.microsoft.com/office/drawing/2014/main" id="{9674A33C-8CE0-3451-2D78-9363017667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9" y="925934"/>
            <a:ext cx="5646714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4104285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 +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ción de imagen 5">
            <a:extLst>
              <a:ext uri="{FF2B5EF4-FFF2-40B4-BE49-F238E27FC236}">
                <a16:creationId xmlns:a16="http://schemas.microsoft.com/office/drawing/2014/main" id="{8E98F8EC-9ABE-394B-7837-ED7E515C172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4810" y="1545996"/>
            <a:ext cx="5215892" cy="4272192"/>
          </a:xfrm>
          <a:prstGeom prst="rect">
            <a:avLst/>
          </a:prstGeom>
        </p:spPr>
        <p:txBody>
          <a:bodyPr/>
          <a:lstStyle/>
          <a:p>
            <a:r>
              <a:rPr lang="es-ES"/>
              <a:t>Picture</a:t>
            </a:r>
          </a:p>
        </p:txBody>
      </p:sp>
      <p:sp>
        <p:nvSpPr>
          <p:cNvPr id="18" name="Marcador de texto 16">
            <a:extLst>
              <a:ext uri="{FF2B5EF4-FFF2-40B4-BE49-F238E27FC236}">
                <a16:creationId xmlns:a16="http://schemas.microsoft.com/office/drawing/2014/main" id="{84D1B068-D73C-6295-951C-729AF56590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0666" y="1545996"/>
            <a:ext cx="5215892" cy="4272193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endParaRPr lang="es-ES"/>
          </a:p>
        </p:txBody>
      </p:sp>
      <p:sp>
        <p:nvSpPr>
          <p:cNvPr id="3" name="Marcador de texto 11">
            <a:extLst>
              <a:ext uri="{FF2B5EF4-FFF2-40B4-BE49-F238E27FC236}">
                <a16:creationId xmlns:a16="http://schemas.microsoft.com/office/drawing/2014/main" id="{1A3CB4EA-8332-48DE-FBFA-256B2EF98B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4" name="Marcador de texto 11">
            <a:extLst>
              <a:ext uri="{FF2B5EF4-FFF2-40B4-BE49-F238E27FC236}">
                <a16:creationId xmlns:a16="http://schemas.microsoft.com/office/drawing/2014/main" id="{0CBC2DDB-388C-1413-42CD-2122F11ED7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9" y="925934"/>
            <a:ext cx="5215894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339061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gráfico 2">
            <a:extLst>
              <a:ext uri="{FF2B5EF4-FFF2-40B4-BE49-F238E27FC236}">
                <a16:creationId xmlns:a16="http://schemas.microsoft.com/office/drawing/2014/main" id="{4C6DF4CB-12EF-AFA2-78D4-6936ACAA8114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384175" y="1519706"/>
            <a:ext cx="5113338" cy="4366744"/>
          </a:xfrm>
          <a:prstGeom prst="rect">
            <a:avLst/>
          </a:prstGeom>
        </p:spPr>
        <p:txBody>
          <a:bodyPr/>
          <a:lstStyle/>
          <a:p>
            <a:r>
              <a:rPr lang="es-ES"/>
              <a:t>Figure</a:t>
            </a:r>
          </a:p>
        </p:txBody>
      </p:sp>
      <p:sp>
        <p:nvSpPr>
          <p:cNvPr id="5" name="Marcador de gráfico 2">
            <a:extLst>
              <a:ext uri="{FF2B5EF4-FFF2-40B4-BE49-F238E27FC236}">
                <a16:creationId xmlns:a16="http://schemas.microsoft.com/office/drawing/2014/main" id="{337690D2-1B77-86D1-8962-F420DF812716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693219" y="1508760"/>
            <a:ext cx="5113338" cy="4366744"/>
          </a:xfrm>
          <a:prstGeom prst="rect">
            <a:avLst/>
          </a:prstGeom>
        </p:spPr>
        <p:txBody>
          <a:bodyPr/>
          <a:lstStyle/>
          <a:p>
            <a:r>
              <a:rPr lang="es-ES"/>
              <a:t>Figure</a:t>
            </a:r>
          </a:p>
        </p:txBody>
      </p:sp>
      <p:sp>
        <p:nvSpPr>
          <p:cNvPr id="6" name="Marcador de texto 11">
            <a:extLst>
              <a:ext uri="{FF2B5EF4-FFF2-40B4-BE49-F238E27FC236}">
                <a16:creationId xmlns:a16="http://schemas.microsoft.com/office/drawing/2014/main" id="{B02FD752-EFD1-C028-F9FC-5EEF8210F2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7" name="Marcador de texto 11">
            <a:extLst>
              <a:ext uri="{FF2B5EF4-FFF2-40B4-BE49-F238E27FC236}">
                <a16:creationId xmlns:a16="http://schemas.microsoft.com/office/drawing/2014/main" id="{C7EB74C2-0D97-93EA-AC84-C76975D267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27965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abla 3">
            <a:extLst>
              <a:ext uri="{FF2B5EF4-FFF2-40B4-BE49-F238E27FC236}">
                <a16:creationId xmlns:a16="http://schemas.microsoft.com/office/drawing/2014/main" id="{71A99535-8444-2DA0-235B-0C07EC695D3D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384175" y="1688124"/>
            <a:ext cx="11423650" cy="4061802"/>
          </a:xfrm>
          <a:prstGeom prst="rect">
            <a:avLst/>
          </a:prstGeom>
        </p:spPr>
        <p:txBody>
          <a:bodyPr/>
          <a:lstStyle/>
          <a:p>
            <a:r>
              <a:rPr lang="es-ES"/>
              <a:t>Table</a:t>
            </a:r>
          </a:p>
        </p:txBody>
      </p:sp>
      <p:sp>
        <p:nvSpPr>
          <p:cNvPr id="5" name="Marcador de texto 11">
            <a:extLst>
              <a:ext uri="{FF2B5EF4-FFF2-40B4-BE49-F238E27FC236}">
                <a16:creationId xmlns:a16="http://schemas.microsoft.com/office/drawing/2014/main" id="{FABAB185-CDE1-7F40-8647-CA20DB3839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6" name="Marcador de texto 11">
            <a:extLst>
              <a:ext uri="{FF2B5EF4-FFF2-40B4-BE49-F238E27FC236}">
                <a16:creationId xmlns:a16="http://schemas.microsoft.com/office/drawing/2014/main" id="{7626C16E-307A-D639-1E05-25ADFA312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55421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7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34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2E06983-5F90-7057-CEA5-F95655EF3B16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E6F55F9-4E31-0F3A-1E6A-9CCA3BEDAAEA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id="{1C2821AF-D2E2-A77A-8103-C390002BE53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id="{893503D1-CD25-5AA9-539A-39AB13DEF80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32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93" r:id="rId2"/>
    <p:sldLayoutId id="2147483683" r:id="rId3"/>
    <p:sldLayoutId id="2147483684" r:id="rId4"/>
    <p:sldLayoutId id="2147483689" r:id="rId5"/>
    <p:sldLayoutId id="2147483690" r:id="rId6"/>
    <p:sldLayoutId id="2147483680" r:id="rId7"/>
    <p:sldLayoutId id="214748369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66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66" r:id="rId2"/>
    <p:sldLayoutId id="2147483687" r:id="rId3"/>
    <p:sldLayoutId id="2147483692" r:id="rId4"/>
    <p:sldLayoutId id="214748368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Forma&#10;&#10;Descripción generada automáticamente">
            <a:extLst>
              <a:ext uri="{FF2B5EF4-FFF2-40B4-BE49-F238E27FC236}">
                <a16:creationId xmlns:a16="http://schemas.microsoft.com/office/drawing/2014/main" id="{E17D6D2B-64CE-BA15-5E04-373FD8644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8" y="5921829"/>
            <a:ext cx="4508240" cy="792810"/>
          </a:xfrm>
          <a:prstGeom prst="rect">
            <a:avLst/>
          </a:prstGeom>
        </p:spPr>
      </p:pic>
      <p:pic>
        <p:nvPicPr>
          <p:cNvPr id="5" name="Imagen 1" descr="Forma&#10;&#10;Descripción generada automáticamente">
            <a:extLst>
              <a:ext uri="{FF2B5EF4-FFF2-40B4-BE49-F238E27FC236}">
                <a16:creationId xmlns:a16="http://schemas.microsoft.com/office/drawing/2014/main" id="{0005CD78-C7EE-D8BA-047A-A2CF7BB99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258" y="164980"/>
            <a:ext cx="2729770" cy="144262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1B65370-9688-C94B-9A60-FFD11718D39B}"/>
              </a:ext>
            </a:extLst>
          </p:cNvPr>
          <p:cNvSpPr/>
          <p:nvPr/>
        </p:nvSpPr>
        <p:spPr>
          <a:xfrm>
            <a:off x="556018" y="2103947"/>
            <a:ext cx="116359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/>
              <a:t>Catalyser l’implémentation du nexus Eau, Energie, alimentation, Ecosystèmes (</a:t>
            </a:r>
            <a:r>
              <a:rPr lang="fr-FR" sz="2400" b="1" dirty="0" err="1"/>
              <a:t>WEFe</a:t>
            </a:r>
            <a:r>
              <a:rPr lang="fr-FR" sz="2400" b="1" dirty="0"/>
              <a:t>) </a:t>
            </a:r>
          </a:p>
          <a:p>
            <a:pPr algn="ctr"/>
            <a:r>
              <a:rPr lang="fr-FR" sz="2400" b="1" dirty="0"/>
              <a:t>dans les régions méditerranéennes</a:t>
            </a:r>
          </a:p>
        </p:txBody>
      </p:sp>
      <p:pic>
        <p:nvPicPr>
          <p:cNvPr id="2" name="Image 1" descr="NVLog02">
            <a:extLst>
              <a:ext uri="{FF2B5EF4-FFF2-40B4-BE49-F238E27FC236}">
                <a16:creationId xmlns:a16="http://schemas.microsoft.com/office/drawing/2014/main" id="{44801300-65AA-369B-1A01-B19B2EB99A2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180360" y="100987"/>
            <a:ext cx="1261262" cy="119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02E16C5-AC2B-E4C2-51FD-D5BAC7624BEE}"/>
              </a:ext>
            </a:extLst>
          </p:cNvPr>
          <p:cNvPicPr/>
          <p:nvPr/>
        </p:nvPicPr>
        <p:blipFill>
          <a:blip r:embed="rId5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102" y="100988"/>
            <a:ext cx="1508397" cy="138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2B5C332A-75D0-C93E-39E9-2846B8B2A7FF}"/>
              </a:ext>
            </a:extLst>
          </p:cNvPr>
          <p:cNvSpPr txBox="1"/>
          <p:nvPr/>
        </p:nvSpPr>
        <p:spPr>
          <a:xfrm>
            <a:off x="3483979" y="4968515"/>
            <a:ext cx="5224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4599D4"/>
                </a:solidFill>
              </a:rPr>
              <a:t>1</a:t>
            </a:r>
            <a:r>
              <a:rPr lang="fr-FR" sz="2000" b="1" baseline="30000" dirty="0">
                <a:solidFill>
                  <a:srgbClr val="4599D4"/>
                </a:solidFill>
              </a:rPr>
              <a:t>er</a:t>
            </a:r>
            <a:r>
              <a:rPr lang="fr-FR" sz="2000" b="1" dirty="0">
                <a:solidFill>
                  <a:srgbClr val="4599D4"/>
                </a:solidFill>
              </a:rPr>
              <a:t> Février 2024</a:t>
            </a:r>
          </a:p>
          <a:p>
            <a:pPr algn="ctr"/>
            <a:r>
              <a:rPr lang="fr-FR" sz="2000" b="1" dirty="0" err="1">
                <a:solidFill>
                  <a:srgbClr val="4599D4"/>
                </a:solidFill>
              </a:rPr>
              <a:t>Hotel</a:t>
            </a:r>
            <a:r>
              <a:rPr lang="fr-FR" sz="2000" b="1" dirty="0">
                <a:solidFill>
                  <a:srgbClr val="4599D4"/>
                </a:solidFill>
              </a:rPr>
              <a:t> Prestige, Agadir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CF5D910-1626-8028-E33D-3DC8E2C2FD0A}"/>
              </a:ext>
            </a:extLst>
          </p:cNvPr>
          <p:cNvSpPr txBox="1"/>
          <p:nvPr/>
        </p:nvSpPr>
        <p:spPr>
          <a:xfrm>
            <a:off x="1001274" y="3122591"/>
            <a:ext cx="10343407" cy="2021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200"/>
              </a:spcAft>
            </a:pPr>
            <a:r>
              <a:rPr lang="es-ES" sz="2800" b="1" dirty="0">
                <a:solidFill>
                  <a:srgbClr val="4599D4"/>
                </a:solidFill>
              </a:rPr>
              <a:t>Opportunités et </a:t>
            </a:r>
            <a:r>
              <a:rPr lang="es-ES" sz="2800" b="1" dirty="0" err="1">
                <a:solidFill>
                  <a:srgbClr val="4599D4"/>
                </a:solidFill>
              </a:rPr>
              <a:t>impacts</a:t>
            </a:r>
            <a:r>
              <a:rPr lang="es-ES" sz="2800" b="1" dirty="0">
                <a:solidFill>
                  <a:srgbClr val="4599D4"/>
                </a:solidFill>
              </a:rPr>
              <a:t> de </a:t>
            </a:r>
            <a:r>
              <a:rPr lang="es-ES" sz="2800" b="1" dirty="0" err="1">
                <a:solidFill>
                  <a:srgbClr val="4599D4"/>
                </a:solidFill>
              </a:rPr>
              <a:t>l’utilisation</a:t>
            </a:r>
            <a:r>
              <a:rPr lang="es-ES" sz="2800" b="1" dirty="0">
                <a:solidFill>
                  <a:srgbClr val="4599D4"/>
                </a:solidFill>
              </a:rPr>
              <a:t> de </a:t>
            </a:r>
            <a:r>
              <a:rPr lang="es-ES" sz="2800" b="1" dirty="0" err="1">
                <a:solidFill>
                  <a:srgbClr val="4599D4"/>
                </a:solidFill>
              </a:rPr>
              <a:t>l’eau</a:t>
            </a:r>
            <a:r>
              <a:rPr lang="es-ES" sz="2800" b="1" dirty="0">
                <a:solidFill>
                  <a:srgbClr val="4599D4"/>
                </a:solidFill>
              </a:rPr>
              <a:t> </a:t>
            </a:r>
            <a:r>
              <a:rPr lang="es-ES" sz="2800" b="1" dirty="0" err="1">
                <a:solidFill>
                  <a:srgbClr val="4599D4"/>
                </a:solidFill>
              </a:rPr>
              <a:t>dessalée</a:t>
            </a:r>
            <a:r>
              <a:rPr lang="es-ES" sz="2800" b="1" dirty="0">
                <a:solidFill>
                  <a:srgbClr val="4599D4"/>
                </a:solidFill>
              </a:rPr>
              <a:t> et </a:t>
            </a:r>
            <a:r>
              <a:rPr lang="es-ES" sz="2800" b="1" dirty="0" err="1">
                <a:solidFill>
                  <a:srgbClr val="4599D4"/>
                </a:solidFill>
              </a:rPr>
              <a:t>d’autres</a:t>
            </a:r>
            <a:r>
              <a:rPr lang="es-ES" sz="2800" b="1" dirty="0">
                <a:solidFill>
                  <a:srgbClr val="4599D4"/>
                </a:solidFill>
              </a:rPr>
              <a:t> </a:t>
            </a:r>
            <a:r>
              <a:rPr lang="es-ES" sz="2800" b="1" dirty="0" err="1">
                <a:solidFill>
                  <a:srgbClr val="4599D4"/>
                </a:solidFill>
              </a:rPr>
              <a:t>innovations</a:t>
            </a:r>
            <a:r>
              <a:rPr lang="es-ES" sz="2800" b="1" dirty="0">
                <a:solidFill>
                  <a:srgbClr val="4599D4"/>
                </a:solidFill>
              </a:rPr>
              <a:t> </a:t>
            </a:r>
            <a:r>
              <a:rPr lang="es-ES" sz="2800" b="1" dirty="0" err="1">
                <a:solidFill>
                  <a:srgbClr val="4599D4"/>
                </a:solidFill>
              </a:rPr>
              <a:t>technologiques</a:t>
            </a:r>
            <a:r>
              <a:rPr lang="es-ES" sz="2800" b="1" dirty="0">
                <a:solidFill>
                  <a:srgbClr val="4599D4"/>
                </a:solidFill>
              </a:rPr>
              <a:t> </a:t>
            </a:r>
            <a:r>
              <a:rPr lang="es-ES" sz="2800" b="1" dirty="0" err="1">
                <a:solidFill>
                  <a:srgbClr val="4599D4"/>
                </a:solidFill>
              </a:rPr>
              <a:t>pour</a:t>
            </a:r>
            <a:r>
              <a:rPr lang="es-ES" sz="2800" b="1" dirty="0">
                <a:solidFill>
                  <a:srgbClr val="4599D4"/>
                </a:solidFill>
              </a:rPr>
              <a:t> une </a:t>
            </a:r>
            <a:r>
              <a:rPr lang="es-ES" sz="2800" b="1" dirty="0" err="1">
                <a:solidFill>
                  <a:srgbClr val="4599D4"/>
                </a:solidFill>
              </a:rPr>
              <a:t>agriculture</a:t>
            </a:r>
            <a:r>
              <a:rPr lang="es-ES" sz="2800" b="1" dirty="0">
                <a:solidFill>
                  <a:srgbClr val="4599D4"/>
                </a:solidFill>
              </a:rPr>
              <a:t> durable</a:t>
            </a:r>
          </a:p>
          <a:p>
            <a:pPr algn="ctr">
              <a:spcBef>
                <a:spcPts val="600"/>
              </a:spcBef>
              <a:spcAft>
                <a:spcPts val="200"/>
              </a:spcAft>
            </a:pPr>
            <a:r>
              <a:rPr lang="es-ES" sz="2800" b="1" dirty="0">
                <a:solidFill>
                  <a:srgbClr val="4599D4"/>
                </a:solidFill>
              </a:rPr>
              <a:t>DP </a:t>
            </a:r>
            <a:r>
              <a:rPr lang="es-ES" sz="2800" b="1" dirty="0" err="1">
                <a:solidFill>
                  <a:srgbClr val="4599D4"/>
                </a:solidFill>
              </a:rPr>
              <a:t>Souss</a:t>
            </a:r>
            <a:r>
              <a:rPr lang="es-ES" sz="2800" b="1" dirty="0">
                <a:solidFill>
                  <a:srgbClr val="4599D4"/>
                </a:solidFill>
              </a:rPr>
              <a:t>-Massa</a:t>
            </a:r>
          </a:p>
          <a:p>
            <a:pPr algn="ctr">
              <a:spcBef>
                <a:spcPts val="600"/>
              </a:spcBef>
              <a:spcAft>
                <a:spcPts val="200"/>
              </a:spcAft>
            </a:pPr>
            <a:endParaRPr lang="fr-FR" sz="2800" b="1" dirty="0">
              <a:solidFill>
                <a:srgbClr val="459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239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1DA5A79E-D946-30B2-3D6F-652C49203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546" y="1153893"/>
            <a:ext cx="65840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5600365-4F05-8123-E3C4-06829A52921F}"/>
              </a:ext>
            </a:extLst>
          </p:cNvPr>
          <p:cNvSpPr txBox="1"/>
          <p:nvPr/>
        </p:nvSpPr>
        <p:spPr>
          <a:xfrm>
            <a:off x="320634" y="5155310"/>
            <a:ext cx="113528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200"/>
              </a:spcAft>
            </a:pPr>
            <a:r>
              <a:rPr lang="es-ES" sz="3600" b="1" dirty="0">
                <a:solidFill>
                  <a:srgbClr val="4599D4"/>
                </a:solidFill>
              </a:rPr>
              <a:t>Services </a:t>
            </a:r>
            <a:r>
              <a:rPr lang="es-ES" sz="3600" b="1" dirty="0" err="1">
                <a:solidFill>
                  <a:srgbClr val="4599D4"/>
                </a:solidFill>
              </a:rPr>
              <a:t>écosystémiques</a:t>
            </a:r>
            <a:r>
              <a:rPr lang="es-ES" sz="3600" b="1" dirty="0">
                <a:solidFill>
                  <a:srgbClr val="4599D4"/>
                </a:solidFill>
              </a:rPr>
              <a:t>: </a:t>
            </a:r>
            <a:r>
              <a:rPr lang="es-ES" sz="3600" b="1" dirty="0" err="1">
                <a:solidFill>
                  <a:srgbClr val="4599D4"/>
                </a:solidFill>
              </a:rPr>
              <a:t>Définitions</a:t>
            </a:r>
            <a:r>
              <a:rPr lang="es-ES" sz="3600" b="1" dirty="0">
                <a:solidFill>
                  <a:srgbClr val="4599D4"/>
                </a:solidFill>
              </a:rPr>
              <a:t> &amp; </a:t>
            </a:r>
            <a:r>
              <a:rPr lang="es-ES" sz="3600" b="1" dirty="0" err="1">
                <a:solidFill>
                  <a:srgbClr val="4599D4"/>
                </a:solidFill>
              </a:rPr>
              <a:t>exemples</a:t>
            </a:r>
            <a:r>
              <a:rPr lang="es-ES" sz="3600" b="1" dirty="0">
                <a:solidFill>
                  <a:srgbClr val="4599D4"/>
                </a:solidFill>
              </a:rPr>
              <a:t>  </a:t>
            </a: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95617D01-41C1-F72C-FCAA-F2345F409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93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305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16DA93F-E228-A327-9C8A-4665088466A8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54876" y="1163400"/>
            <a:ext cx="10389176" cy="4103687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nl-NL" altLang="en-US" b="1" dirty="0" err="1">
                <a:solidFill>
                  <a:srgbClr val="3399CC"/>
                </a:solidFill>
              </a:rPr>
              <a:t>Fonctions</a:t>
            </a:r>
            <a:r>
              <a:rPr lang="nl-NL" altLang="en-US" b="1" dirty="0">
                <a:solidFill>
                  <a:srgbClr val="3399CC"/>
                </a:solidFill>
              </a:rPr>
              <a:t> </a:t>
            </a:r>
            <a:r>
              <a:rPr lang="nl-NL" altLang="en-US" b="1" dirty="0" err="1">
                <a:solidFill>
                  <a:srgbClr val="3399CC"/>
                </a:solidFill>
              </a:rPr>
              <a:t>écosystémiques</a:t>
            </a:r>
            <a:r>
              <a:rPr lang="nl-NL" altLang="en-US" b="1" dirty="0">
                <a:solidFill>
                  <a:srgbClr val="3399CC"/>
                </a:solidFill>
              </a:rPr>
              <a:t>: </a:t>
            </a:r>
          </a:p>
          <a:p>
            <a:pPr>
              <a:buFontTx/>
              <a:buNone/>
              <a:defRPr/>
            </a:pPr>
            <a:endParaRPr lang="nl-NL" altLang="en-US" b="1" dirty="0">
              <a:solidFill>
                <a:srgbClr val="3399CC"/>
              </a:solidFill>
            </a:endParaRPr>
          </a:p>
          <a:p>
            <a:pPr>
              <a:defRPr/>
            </a:pPr>
            <a:r>
              <a:rPr lang="en-US" altLang="en-US" dirty="0" err="1">
                <a:solidFill>
                  <a:srgbClr val="3399CC"/>
                </a:solidFill>
              </a:rPr>
              <a:t>Capacités</a:t>
            </a:r>
            <a:r>
              <a:rPr lang="en-US" altLang="en-US" dirty="0">
                <a:solidFill>
                  <a:srgbClr val="3399CC"/>
                </a:solidFill>
              </a:rPr>
              <a:t> des </a:t>
            </a:r>
            <a:r>
              <a:rPr lang="en-US" altLang="en-US" dirty="0" err="1">
                <a:solidFill>
                  <a:srgbClr val="3399CC"/>
                </a:solidFill>
              </a:rPr>
              <a:t>processus</a:t>
            </a:r>
            <a:r>
              <a:rPr lang="en-US" altLang="en-US" dirty="0">
                <a:solidFill>
                  <a:srgbClr val="3399CC"/>
                </a:solidFill>
              </a:rPr>
              <a:t> et </a:t>
            </a:r>
            <a:r>
              <a:rPr lang="en-US" altLang="en-US" dirty="0" err="1">
                <a:solidFill>
                  <a:srgbClr val="3399CC"/>
                </a:solidFill>
              </a:rPr>
              <a:t>composantes</a:t>
            </a:r>
            <a:r>
              <a:rPr lang="en-US" altLang="en-US" dirty="0">
                <a:solidFill>
                  <a:srgbClr val="3399CC"/>
                </a:solidFill>
              </a:rPr>
              <a:t> </a:t>
            </a:r>
            <a:r>
              <a:rPr lang="en-US" altLang="en-US" dirty="0" err="1">
                <a:solidFill>
                  <a:srgbClr val="3399CC"/>
                </a:solidFill>
              </a:rPr>
              <a:t>naturelles</a:t>
            </a:r>
            <a:r>
              <a:rPr lang="en-US" altLang="en-US" dirty="0">
                <a:solidFill>
                  <a:srgbClr val="3399CC"/>
                </a:solidFill>
              </a:rPr>
              <a:t> </a:t>
            </a:r>
            <a:r>
              <a:rPr lang="en-US" altLang="en-US" dirty="0" err="1">
                <a:solidFill>
                  <a:srgbClr val="3399CC"/>
                </a:solidFill>
              </a:rPr>
              <a:t>à</a:t>
            </a:r>
            <a:r>
              <a:rPr lang="en-US" altLang="en-US" dirty="0">
                <a:solidFill>
                  <a:srgbClr val="3399CC"/>
                </a:solidFill>
              </a:rPr>
              <a:t> </a:t>
            </a:r>
            <a:r>
              <a:rPr lang="en-US" altLang="en-US" dirty="0" err="1">
                <a:solidFill>
                  <a:srgbClr val="3399CC"/>
                </a:solidFill>
              </a:rPr>
              <a:t>fournir</a:t>
            </a:r>
            <a:r>
              <a:rPr lang="en-US" altLang="en-US" dirty="0">
                <a:solidFill>
                  <a:srgbClr val="3399CC"/>
                </a:solidFill>
              </a:rPr>
              <a:t> des </a:t>
            </a:r>
            <a:r>
              <a:rPr lang="en-US" altLang="en-US" dirty="0" err="1">
                <a:solidFill>
                  <a:srgbClr val="3399CC"/>
                </a:solidFill>
              </a:rPr>
              <a:t>biens</a:t>
            </a:r>
            <a:r>
              <a:rPr lang="en-US" altLang="en-US" dirty="0">
                <a:solidFill>
                  <a:srgbClr val="3399CC"/>
                </a:solidFill>
              </a:rPr>
              <a:t> et des services qui </a:t>
            </a:r>
            <a:r>
              <a:rPr lang="en-US" altLang="en-US" dirty="0" err="1">
                <a:solidFill>
                  <a:srgbClr val="3399CC"/>
                </a:solidFill>
              </a:rPr>
              <a:t>satisfont</a:t>
            </a:r>
            <a:r>
              <a:rPr lang="en-US" altLang="en-US" dirty="0">
                <a:solidFill>
                  <a:srgbClr val="3399CC"/>
                </a:solidFill>
              </a:rPr>
              <a:t> les </a:t>
            </a:r>
            <a:r>
              <a:rPr lang="en-US" altLang="en-US" dirty="0" err="1">
                <a:solidFill>
                  <a:srgbClr val="3399CC"/>
                </a:solidFill>
              </a:rPr>
              <a:t>besoins</a:t>
            </a:r>
            <a:r>
              <a:rPr lang="en-US" altLang="en-US" dirty="0">
                <a:solidFill>
                  <a:srgbClr val="3399CC"/>
                </a:solidFill>
              </a:rPr>
              <a:t> des Hommes, </a:t>
            </a:r>
            <a:r>
              <a:rPr lang="en-US" altLang="en-US" dirty="0" err="1">
                <a:solidFill>
                  <a:srgbClr val="3399CC"/>
                </a:solidFill>
              </a:rPr>
              <a:t>directement</a:t>
            </a:r>
            <a:r>
              <a:rPr lang="en-US" altLang="en-US" dirty="0">
                <a:solidFill>
                  <a:srgbClr val="3399CC"/>
                </a:solidFill>
              </a:rPr>
              <a:t>  </a:t>
            </a:r>
            <a:r>
              <a:rPr lang="fr-FR" altLang="en-US" dirty="0">
                <a:solidFill>
                  <a:srgbClr val="3399CC"/>
                </a:solidFill>
              </a:rPr>
              <a:t>ou indirectement</a:t>
            </a:r>
            <a:r>
              <a:rPr lang="nl-NL" altLang="en-US" dirty="0">
                <a:solidFill>
                  <a:srgbClr val="3399CC"/>
                </a:solidFill>
              </a:rPr>
              <a:t>(de Groot 1992)</a:t>
            </a:r>
          </a:p>
          <a:p>
            <a:pPr>
              <a:buFontTx/>
              <a:buNone/>
              <a:defRPr/>
            </a:pPr>
            <a:endParaRPr lang="nl-NL" altLang="en-US" b="1" dirty="0">
              <a:solidFill>
                <a:srgbClr val="3399CC"/>
              </a:solidFill>
              <a:latin typeface="Trebuchet MS" panose="020B0603020202020204" pitchFamily="34" charset="0"/>
            </a:endParaRPr>
          </a:p>
          <a:p>
            <a:pPr>
              <a:buFontTx/>
              <a:buNone/>
              <a:defRPr/>
            </a:pPr>
            <a:r>
              <a:rPr lang="nl-NL" altLang="en-US" b="1" dirty="0">
                <a:solidFill>
                  <a:srgbClr val="3399CC"/>
                </a:solidFill>
                <a:latin typeface="Trebuchet MS" panose="020B0603020202020204" pitchFamily="34" charset="0"/>
              </a:rPr>
              <a:t>Services </a:t>
            </a:r>
            <a:r>
              <a:rPr lang="nl-NL" altLang="en-US" b="1" dirty="0" err="1">
                <a:solidFill>
                  <a:srgbClr val="3399CC"/>
                </a:solidFill>
                <a:latin typeface="Trebuchet MS" panose="020B0603020202020204" pitchFamily="34" charset="0"/>
              </a:rPr>
              <a:t>écosystémiques</a:t>
            </a:r>
            <a:r>
              <a:rPr lang="nl-NL" altLang="en-US" b="1" dirty="0">
                <a:solidFill>
                  <a:srgbClr val="3399CC"/>
                </a:solidFill>
                <a:latin typeface="Trebuchet MS" panose="020B0603020202020204" pitchFamily="34" charset="0"/>
              </a:rPr>
              <a:t>:</a:t>
            </a:r>
          </a:p>
          <a:p>
            <a:pPr>
              <a:defRPr/>
            </a:pPr>
            <a:r>
              <a:rPr lang="en-US" altLang="en-US" dirty="0" err="1">
                <a:solidFill>
                  <a:srgbClr val="3399CC"/>
                </a:solidFill>
                <a:latin typeface="Trebuchet MS" panose="020B0603020202020204" pitchFamily="34" charset="0"/>
              </a:rPr>
              <a:t>Bénéfices</a:t>
            </a:r>
            <a:r>
              <a:rPr lang="en-US" altLang="en-US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dirty="0" err="1">
                <a:solidFill>
                  <a:srgbClr val="3399CC"/>
                </a:solidFill>
                <a:latin typeface="Trebuchet MS" panose="020B0603020202020204" pitchFamily="34" charset="0"/>
              </a:rPr>
              <a:t>offerts</a:t>
            </a:r>
            <a:r>
              <a:rPr lang="en-US" altLang="en-US" dirty="0">
                <a:solidFill>
                  <a:srgbClr val="3399CC"/>
                </a:solidFill>
                <a:latin typeface="Trebuchet MS" panose="020B0603020202020204" pitchFamily="34" charset="0"/>
              </a:rPr>
              <a:t> aux </a:t>
            </a:r>
            <a:r>
              <a:rPr lang="en-US" altLang="en-US" dirty="0" err="1">
                <a:solidFill>
                  <a:srgbClr val="3399CC"/>
                </a:solidFill>
                <a:latin typeface="Trebuchet MS" panose="020B0603020202020204" pitchFamily="34" charset="0"/>
              </a:rPr>
              <a:t>sociétés</a:t>
            </a:r>
            <a:r>
              <a:rPr lang="en-US" altLang="en-US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en-US" altLang="en-US" dirty="0" err="1">
                <a:solidFill>
                  <a:srgbClr val="3399CC"/>
                </a:solidFill>
                <a:latin typeface="Trebuchet MS" panose="020B0603020202020204" pitchFamily="34" charset="0"/>
              </a:rPr>
              <a:t>humaines</a:t>
            </a:r>
            <a:r>
              <a:rPr lang="en-US" altLang="en-US" dirty="0">
                <a:solidFill>
                  <a:srgbClr val="3399CC"/>
                </a:solidFill>
                <a:latin typeface="Trebuchet MS" panose="020B0603020202020204" pitchFamily="34" charset="0"/>
              </a:rPr>
              <a:t> par les </a:t>
            </a:r>
            <a:r>
              <a:rPr lang="en-US" altLang="en-US" dirty="0" err="1">
                <a:solidFill>
                  <a:srgbClr val="3399CC"/>
                </a:solidFill>
                <a:latin typeface="Trebuchet MS" panose="020B0603020202020204" pitchFamily="34" charset="0"/>
              </a:rPr>
              <a:t>écosystèmes</a:t>
            </a:r>
            <a:r>
              <a:rPr lang="en-US" altLang="en-US" dirty="0">
                <a:solidFill>
                  <a:srgbClr val="3399CC"/>
                </a:solidFill>
                <a:latin typeface="Trebuchet MS" panose="020B0603020202020204" pitchFamily="34" charset="0"/>
              </a:rPr>
              <a:t> (MEA 2003)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EE19F462-D07C-BA57-2C10-812553A999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4876" y="311769"/>
            <a:ext cx="8156615" cy="503238"/>
          </a:xfrm>
        </p:spPr>
        <p:txBody>
          <a:bodyPr/>
          <a:lstStyle/>
          <a:p>
            <a:pPr>
              <a:defRPr/>
            </a:pPr>
            <a:r>
              <a:rPr lang="en-US" altLang="en-US" sz="3200" b="0" dirty="0" err="1">
                <a:solidFill>
                  <a:srgbClr val="FF9966"/>
                </a:solidFill>
                <a:latin typeface="+mn-lt"/>
              </a:rPr>
              <a:t>Fonctions</a:t>
            </a:r>
            <a:r>
              <a:rPr lang="en-US" altLang="en-US" sz="3200" b="0" dirty="0">
                <a:solidFill>
                  <a:srgbClr val="FF9966"/>
                </a:solidFill>
                <a:latin typeface="+mn-lt"/>
              </a:rPr>
              <a:t> &amp; Services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E2B39CE0-2668-7AA3-93B0-78A8D2385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0ED190F-EF46-4D45-9DA9-5A1ADCE765EE}" type="slidenum">
              <a:rPr lang="en-US" altLang="en-US" sz="1000">
                <a:solidFill>
                  <a:srgbClr val="222268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000">
              <a:solidFill>
                <a:srgbClr val="222268"/>
              </a:solidFill>
            </a:endParaRPr>
          </a:p>
        </p:txBody>
      </p:sp>
      <p:sp>
        <p:nvSpPr>
          <p:cNvPr id="18437" name="Footer Placeholder 4">
            <a:extLst>
              <a:ext uri="{FF2B5EF4-FFF2-40B4-BE49-F238E27FC236}">
                <a16:creationId xmlns:a16="http://schemas.microsoft.com/office/drawing/2014/main" id="{812C3334-AA07-52E2-05BC-472E857A9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>
            <a:extLst>
              <a:ext uri="{FF2B5EF4-FFF2-40B4-BE49-F238E27FC236}">
                <a16:creationId xmlns:a16="http://schemas.microsoft.com/office/drawing/2014/main" id="{EB20C44B-F4C1-E1A5-122A-06FA88AD3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7"/>
          <a:stretch>
            <a:fillRect/>
          </a:stretch>
        </p:blipFill>
        <p:spPr bwMode="auto">
          <a:xfrm>
            <a:off x="4162642" y="1612688"/>
            <a:ext cx="4188033" cy="3206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63CEE753-0F1D-F5F8-F091-D793B8A67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9373"/>
            <a:ext cx="54721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buFontTx/>
              <a:buNone/>
              <a:defRPr/>
            </a:pPr>
            <a:r>
              <a:rPr lang="nl-NL" altLang="en-US" b="1" dirty="0">
                <a:solidFill>
                  <a:srgbClr val="3399CC"/>
                </a:solidFill>
                <a:latin typeface="Trebuchet MS" panose="020B0603020202020204" pitchFamily="34" charset="0"/>
              </a:rPr>
              <a:t>Services </a:t>
            </a:r>
            <a:r>
              <a:rPr lang="nl-NL" altLang="en-US" b="1" dirty="0" err="1">
                <a:solidFill>
                  <a:srgbClr val="3399CC"/>
                </a:solidFill>
                <a:latin typeface="Trebuchet MS" panose="020B0603020202020204" pitchFamily="34" charset="0"/>
              </a:rPr>
              <a:t>écosystémiques</a:t>
            </a:r>
            <a:r>
              <a:rPr lang="nl-NL" altLang="en-US" b="1" dirty="0">
                <a:solidFill>
                  <a:srgbClr val="3399CC"/>
                </a:solidFill>
                <a:latin typeface="Trebuchet MS" panose="020B0603020202020204" pitchFamily="34" charset="0"/>
              </a:rPr>
              <a:t>:</a:t>
            </a:r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AFCC581D-DCE8-0B47-7727-0268388E3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586" y="208619"/>
            <a:ext cx="856034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u="sng" dirty="0" err="1">
                <a:solidFill>
                  <a:srgbClr val="3399CC"/>
                </a:solidFill>
                <a:latin typeface="Trebuchet MS" panose="020B0603020202020204" pitchFamily="34" charset="0"/>
              </a:rPr>
              <a:t>Approvisionnement</a:t>
            </a:r>
            <a:endParaRPr lang="nl-NL" altLang="en-US" u="sng" dirty="0">
              <a:solidFill>
                <a:srgbClr val="3399CC"/>
              </a:solidFill>
              <a:latin typeface="Trebuchet MS" panose="020B0603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Biens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produits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ou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fournis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par les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écosystèmes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: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nourriture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,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fibres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,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combustibles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, ressources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génétiques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,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produits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biochimiques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… (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bois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,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fibres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végétales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,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produits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de la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pêche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et de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l’agriculture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,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miels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…)</a:t>
            </a:r>
            <a:endParaRPr lang="en-GB" altLang="en-US" sz="2000" dirty="0">
              <a:solidFill>
                <a:srgbClr val="3399CC"/>
              </a:solidFill>
            </a:endParaRPr>
          </a:p>
        </p:txBody>
      </p:sp>
      <p:sp>
        <p:nvSpPr>
          <p:cNvPr id="20485" name="Rectangle 7">
            <a:extLst>
              <a:ext uri="{FF2B5EF4-FFF2-40B4-BE49-F238E27FC236}">
                <a16:creationId xmlns:a16="http://schemas.microsoft.com/office/drawing/2014/main" id="{1FF8DF23-50B0-CAE5-1ADB-7B745F94B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500" y="1671525"/>
            <a:ext cx="3188236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u="sng" dirty="0" err="1">
                <a:solidFill>
                  <a:srgbClr val="3399CC"/>
                </a:solidFill>
                <a:latin typeface="Trebuchet MS" panose="020B0603020202020204" pitchFamily="34" charset="0"/>
              </a:rPr>
              <a:t>Régulation</a:t>
            </a:r>
            <a:endParaRPr lang="nl-NL" altLang="en-US" u="sng" dirty="0">
              <a:solidFill>
                <a:srgbClr val="3399CC"/>
              </a:solidFill>
              <a:latin typeface="Trebuchet MS" panose="020B0603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fr-FR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Bénéfices obtenus à travers la régulation des process naturels  (ex maintien de la qualité de l’air, décomposition des, déchets par les bactéries, stockage du C …. </a:t>
            </a:r>
            <a:endParaRPr lang="en-GB" altLang="en-US" sz="2000" dirty="0">
              <a:solidFill>
                <a:srgbClr val="3399CC"/>
              </a:solidFill>
            </a:endParaRPr>
          </a:p>
        </p:txBody>
      </p:sp>
      <p:sp>
        <p:nvSpPr>
          <p:cNvPr id="20486" name="Rectangle 8">
            <a:extLst>
              <a:ext uri="{FF2B5EF4-FFF2-40B4-BE49-F238E27FC236}">
                <a16:creationId xmlns:a16="http://schemas.microsoft.com/office/drawing/2014/main" id="{DE53FF45-A6AB-60C5-D9ED-4A07C51B1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0582" y="1912495"/>
            <a:ext cx="301286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u="sng" dirty="0" err="1">
                <a:solidFill>
                  <a:srgbClr val="3399CC"/>
                </a:solidFill>
                <a:latin typeface="+mn-lt"/>
              </a:rPr>
              <a:t>Culturel</a:t>
            </a:r>
            <a:endParaRPr lang="nl-NL" altLang="en-US" u="sng" dirty="0">
              <a:solidFill>
                <a:srgbClr val="3399CC"/>
              </a:solidFill>
              <a:latin typeface="+mn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sz="2000" dirty="0" err="1">
                <a:solidFill>
                  <a:srgbClr val="3399CC"/>
                </a:solidFill>
                <a:latin typeface="+mn-lt"/>
              </a:rPr>
              <a:t>Bénéfices</a:t>
            </a:r>
            <a:r>
              <a:rPr lang="nl-NL" altLang="en-US" sz="2000" dirty="0">
                <a:solidFill>
                  <a:srgbClr val="3399CC"/>
                </a:solidFill>
                <a:latin typeface="+mn-lt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+mn-lt"/>
              </a:rPr>
              <a:t>immatériels</a:t>
            </a:r>
            <a:endParaRPr lang="nl-NL" altLang="en-US" sz="2000" dirty="0">
              <a:solidFill>
                <a:srgbClr val="3399CC"/>
              </a:solidFill>
              <a:latin typeface="+mn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sz="2000" dirty="0">
                <a:solidFill>
                  <a:srgbClr val="3399CC"/>
                </a:solidFill>
                <a:latin typeface="+mn-lt"/>
              </a:rPr>
              <a:t>(</a:t>
            </a:r>
            <a:r>
              <a:rPr lang="nl-NL" altLang="en-US" sz="2000" dirty="0" err="1">
                <a:solidFill>
                  <a:srgbClr val="3399CC"/>
                </a:solidFill>
                <a:latin typeface="+mn-lt"/>
              </a:rPr>
              <a:t>tourisme</a:t>
            </a:r>
            <a:r>
              <a:rPr lang="nl-NL" altLang="en-US" sz="2000" dirty="0">
                <a:solidFill>
                  <a:srgbClr val="3399CC"/>
                </a:solidFill>
                <a:latin typeface="+mn-lt"/>
              </a:rPr>
              <a:t>, </a:t>
            </a:r>
            <a:r>
              <a:rPr lang="nl-NL" altLang="en-US" sz="2000" dirty="0" err="1">
                <a:solidFill>
                  <a:srgbClr val="3399CC"/>
                </a:solidFill>
                <a:latin typeface="+mn-lt"/>
              </a:rPr>
              <a:t>loisirs</a:t>
            </a:r>
            <a:r>
              <a:rPr lang="nl-NL" altLang="en-US" sz="2000" dirty="0">
                <a:solidFill>
                  <a:srgbClr val="3399CC"/>
                </a:solidFill>
                <a:latin typeface="+mn-lt"/>
              </a:rPr>
              <a:t>, -</a:t>
            </a:r>
            <a:endParaRPr lang="en-GB" altLang="en-US" sz="2000" dirty="0">
              <a:solidFill>
                <a:srgbClr val="3399CC"/>
              </a:solidFill>
            </a:endParaRPr>
          </a:p>
        </p:txBody>
      </p:sp>
      <p:sp>
        <p:nvSpPr>
          <p:cNvPr id="20487" name="Rectangle 10">
            <a:extLst>
              <a:ext uri="{FF2B5EF4-FFF2-40B4-BE49-F238E27FC236}">
                <a16:creationId xmlns:a16="http://schemas.microsoft.com/office/drawing/2014/main" id="{618F5C90-2922-477B-CB7A-B149C2970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757" y="4838308"/>
            <a:ext cx="1155864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u="sng" dirty="0">
                <a:solidFill>
                  <a:srgbClr val="3399CC"/>
                </a:solidFill>
                <a:latin typeface="Trebuchet MS" panose="020B0603020202020204" pitchFamily="34" charset="0"/>
              </a:rPr>
              <a:t>Support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Ceux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qui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sont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nécessaires à la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production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de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tous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les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autres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: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créent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la base au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développent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de la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vie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sur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terre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(pas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d’impact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direct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sur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l’Homme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) ex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cycle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de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l’eau,formation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des sols, </a:t>
            </a:r>
            <a:r>
              <a:rPr lang="nl-NL" altLang="en-US" sz="2000" dirty="0" err="1">
                <a:solidFill>
                  <a:srgbClr val="3399CC"/>
                </a:solidFill>
                <a:latin typeface="Trebuchet MS" panose="020B0603020202020204" pitchFamily="34" charset="0"/>
              </a:rPr>
              <a:t>production</a:t>
            </a:r>
            <a:r>
              <a:rPr lang="nl-NL" altLang="en-US" sz="2000" dirty="0">
                <a:solidFill>
                  <a:srgbClr val="3399CC"/>
                </a:solidFill>
                <a:latin typeface="Trebuchet MS" panose="020B0603020202020204" pitchFamily="34" charset="0"/>
              </a:rPr>
              <a:t> d’O2</a:t>
            </a:r>
            <a:endParaRPr lang="en-GB" altLang="en-US" sz="2000" dirty="0">
              <a:solidFill>
                <a:srgbClr val="3399CC"/>
              </a:solidFill>
            </a:endParaRPr>
          </a:p>
        </p:txBody>
      </p:sp>
      <p:sp>
        <p:nvSpPr>
          <p:cNvPr id="20488" name="Footer Placeholder 2">
            <a:extLst>
              <a:ext uri="{FF2B5EF4-FFF2-40B4-BE49-F238E27FC236}">
                <a16:creationId xmlns:a16="http://schemas.microsoft.com/office/drawing/2014/main" id="{F3AB421B-5179-09B7-DE54-73C73ACB6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000">
                <a:solidFill>
                  <a:schemeClr val="accent6">
                    <a:lumMod val="75000"/>
                  </a:schemeClr>
                </a:solidFill>
              </a:rPr>
              <a:t>BwN-Ecosystems</a:t>
            </a:r>
          </a:p>
        </p:txBody>
      </p:sp>
      <p:sp>
        <p:nvSpPr>
          <p:cNvPr id="20489" name="Slide Number Placeholder 3">
            <a:extLst>
              <a:ext uri="{FF2B5EF4-FFF2-40B4-BE49-F238E27FC236}">
                <a16:creationId xmlns:a16="http://schemas.microsoft.com/office/drawing/2014/main" id="{10984370-2FAB-A840-877B-9FAB276F2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2F3A530-3D30-FA4C-A174-04B97CD4C274}" type="slidenum">
              <a:rPr lang="en-US" altLang="en-US" sz="1000">
                <a:solidFill>
                  <a:srgbClr val="222268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000">
              <a:solidFill>
                <a:srgbClr val="222268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C:\Users\edr\Desktop\coast\IMG_3697.JPG">
            <a:extLst>
              <a:ext uri="{FF2B5EF4-FFF2-40B4-BE49-F238E27FC236}">
                <a16:creationId xmlns:a16="http://schemas.microsoft.com/office/drawing/2014/main" id="{377785FA-806F-0690-B990-73173A26A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2000" cy="600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0C3A24A1-0BFD-E6AC-EBC2-936B7E915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AC2D49-B459-9F46-8076-2D23BB260B33}" type="slidenum">
              <a:rPr lang="en-US" altLang="en-US" sz="10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000"/>
          </a:p>
        </p:txBody>
      </p:sp>
      <p:sp>
        <p:nvSpPr>
          <p:cNvPr id="19461" name="Footer Placeholder 4">
            <a:extLst>
              <a:ext uri="{FF2B5EF4-FFF2-40B4-BE49-F238E27FC236}">
                <a16:creationId xmlns:a16="http://schemas.microsoft.com/office/drawing/2014/main" id="{FD078198-3BCE-012B-30A1-0CBE466C3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/>
              <a:t>BwN-Ecosystems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EF35935-F53D-E0D2-AD4A-78AB5BA49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0501"/>
            <a:ext cx="10079567" cy="444500"/>
          </a:xfrm>
        </p:spPr>
        <p:txBody>
          <a:bodyPr/>
          <a:lstStyle/>
          <a:p>
            <a:r>
              <a:rPr lang="fr-FR" b="1" dirty="0">
                <a:solidFill>
                  <a:srgbClr val="FF9966"/>
                </a:solidFill>
              </a:rPr>
              <a:t>Exemples des mangroves 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1DA5A79E-D946-30B2-3D6F-652C49203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546" y="1153893"/>
            <a:ext cx="65840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4970BD-1853-B6D0-D687-9BC715D2C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725626"/>
              </p:ext>
            </p:extLst>
          </p:nvPr>
        </p:nvGraphicFramePr>
        <p:xfrm>
          <a:off x="110361" y="119063"/>
          <a:ext cx="11931216" cy="5876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2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28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28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828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72032"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Services </a:t>
                      </a:r>
                      <a:r>
                        <a:rPr lang="en-US" sz="2400" b="0" dirty="0" err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écosystémiques</a:t>
                      </a:r>
                      <a:r>
                        <a:rPr lang="en-US" sz="2400" b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fournis</a:t>
                      </a:r>
                      <a:r>
                        <a:rPr lang="en-US" sz="2400" b="0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 par les mangroves</a:t>
                      </a:r>
                      <a:endParaRPr lang="en-GB" sz="2400" b="0" dirty="0">
                        <a:solidFill>
                          <a:schemeClr val="bg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37" marR="91437" marT="45701" marB="45701"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173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Approvisionnement</a:t>
                      </a:r>
                      <a:endParaRPr lang="en-GB" sz="24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37" marR="91437" marT="45701" marB="457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Régulation</a:t>
                      </a:r>
                      <a:endParaRPr lang="en-GB" sz="24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37" marR="91437" marT="45701" marB="457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Culturels</a:t>
                      </a:r>
                      <a:endParaRPr lang="en-GB" sz="24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37" marR="91437" marT="45701" marB="457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Support</a:t>
                      </a:r>
                      <a:endParaRPr lang="en-GB" sz="24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37" marR="91437" marT="45701" marB="4570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56720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Pêche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Bois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Matériaux</a:t>
                      </a: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 de construction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GB" sz="1800" b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37" marR="91437" marT="45701" marB="45701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Purification de </a:t>
                      </a: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l’eau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Régulation</a:t>
                      </a: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 du </a:t>
                      </a: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Climat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Protection </a:t>
                      </a: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contre</a:t>
                      </a: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 les </a:t>
                      </a: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inondations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Régulation</a:t>
                      </a: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 des GES</a:t>
                      </a:r>
                    </a:p>
                  </a:txBody>
                  <a:tcPr marL="91437" marR="91437" marT="45701" marB="45701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Connaissances</a:t>
                      </a: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/Science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Ecotourisme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Loisirs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Valeur </a:t>
                      </a: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esthétique</a:t>
                      </a: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GB" sz="18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37" marR="91437" marT="45701" marB="45701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Stockage du C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Cycle de </a:t>
                      </a:r>
                      <a:r>
                        <a:rPr lang="en-US" sz="1800" b="0" dirty="0" err="1">
                          <a:solidFill>
                            <a:srgbClr val="0070C0"/>
                          </a:solidFill>
                          <a:latin typeface="Trebuchet MS" panose="020B0603020202020204" pitchFamily="34" charset="0"/>
                        </a:rPr>
                        <a:t>l’eau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Trebuchet MS" panose="020B0603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GB" sz="1800" b="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1437" marR="91437" marT="45701" marB="4570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117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1DA5A79E-D946-30B2-3D6F-652C49203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546" y="1153893"/>
            <a:ext cx="65840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758A184C-5080-39C3-E357-4536699AF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695304"/>
              </p:ext>
            </p:extLst>
          </p:nvPr>
        </p:nvGraphicFramePr>
        <p:xfrm>
          <a:off x="168234" y="121834"/>
          <a:ext cx="12023766" cy="66293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4354">
                  <a:extLst>
                    <a:ext uri="{9D8B030D-6E8A-4147-A177-3AD203B41FA5}">
                      <a16:colId xmlns:a16="http://schemas.microsoft.com/office/drawing/2014/main" val="1846124397"/>
                    </a:ext>
                  </a:extLst>
                </a:gridCol>
                <a:gridCol w="2420471">
                  <a:extLst>
                    <a:ext uri="{9D8B030D-6E8A-4147-A177-3AD203B41FA5}">
                      <a16:colId xmlns:a16="http://schemas.microsoft.com/office/drawing/2014/main" val="2842315819"/>
                    </a:ext>
                  </a:extLst>
                </a:gridCol>
                <a:gridCol w="2818958">
                  <a:extLst>
                    <a:ext uri="{9D8B030D-6E8A-4147-A177-3AD203B41FA5}">
                      <a16:colId xmlns:a16="http://schemas.microsoft.com/office/drawing/2014/main" val="2311943678"/>
                    </a:ext>
                  </a:extLst>
                </a:gridCol>
                <a:gridCol w="2323252">
                  <a:extLst>
                    <a:ext uri="{9D8B030D-6E8A-4147-A177-3AD203B41FA5}">
                      <a16:colId xmlns:a16="http://schemas.microsoft.com/office/drawing/2014/main" val="3916600914"/>
                    </a:ext>
                  </a:extLst>
                </a:gridCol>
                <a:gridCol w="2746731">
                  <a:extLst>
                    <a:ext uri="{9D8B030D-6E8A-4147-A177-3AD203B41FA5}">
                      <a16:colId xmlns:a16="http://schemas.microsoft.com/office/drawing/2014/main" val="3539616071"/>
                    </a:ext>
                  </a:extLst>
                </a:gridCol>
              </a:tblGrid>
              <a:tr h="229399">
                <a:tc>
                  <a:txBody>
                    <a:bodyPr/>
                    <a:lstStyle/>
                    <a:p>
                      <a:r>
                        <a:rPr lang="en-US" sz="1600" spc="10" dirty="0">
                          <a:effectLst/>
                        </a:rPr>
                        <a:t>Ecosystem services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600" spc="10">
                          <a:effectLst/>
                        </a:rPr>
                        <a:t>Provisional</a:t>
                      </a:r>
                      <a:endParaRPr lang="fr-FR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600" spc="10">
                          <a:effectLst/>
                        </a:rPr>
                        <a:t>Regulating</a:t>
                      </a:r>
                      <a:endParaRPr lang="fr-FR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600" spc="10">
                          <a:effectLst/>
                        </a:rPr>
                        <a:t>Cultural</a:t>
                      </a:r>
                      <a:endParaRPr lang="fr-FR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600" spc="10">
                          <a:effectLst/>
                        </a:rPr>
                        <a:t>Supporting</a:t>
                      </a:r>
                      <a:endParaRPr lang="fr-FR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extLst>
                  <a:ext uri="{0D108BD9-81ED-4DB2-BD59-A6C34878D82A}">
                    <a16:rowId xmlns:a16="http://schemas.microsoft.com/office/drawing/2014/main" val="2031774735"/>
                  </a:ext>
                </a:extLst>
              </a:tr>
              <a:tr h="1445168">
                <a:tc>
                  <a:txBody>
                    <a:bodyPr/>
                    <a:lstStyle/>
                    <a:p>
                      <a:r>
                        <a:rPr lang="en-US" sz="1600" spc="10">
                          <a:effectLst/>
                        </a:rPr>
                        <a:t>Chtouka plain</a:t>
                      </a:r>
                      <a:endParaRPr lang="fr-FR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irrigation water, Potable water, </a:t>
                      </a:r>
                      <a:r>
                        <a:rPr lang="en-US" sz="1600" dirty="0">
                          <a:effectLst/>
                        </a:rPr>
                        <a:t>Industrial water Livestock watering Nutrients Water spring feeding </a:t>
                      </a:r>
                      <a:endParaRPr lang="fr-FR" sz="1600" dirty="0">
                        <a:effectLst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Water purification Stabilizing the water temperature </a:t>
                      </a:r>
                      <a:endParaRPr lang="fr-FR" sz="1600" dirty="0">
                        <a:effectLst/>
                      </a:endParaRPr>
                    </a:p>
                    <a:p>
                      <a:r>
                        <a:rPr lang="en-US" sz="1600" spc="1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Ablution water (prayer)</a:t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Scientific research and education </a:t>
                      </a:r>
                      <a:endParaRPr lang="fr-FR" sz="1600" dirty="0">
                        <a:effectLst/>
                      </a:endParaRPr>
                    </a:p>
                    <a:p>
                      <a:r>
                        <a:rPr lang="en-US" sz="1600" spc="1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Water storage Stability of living beings including humans </a:t>
                      </a:r>
                      <a:endParaRPr lang="fr-FR" sz="1600">
                        <a:effectLst/>
                      </a:endParaRPr>
                    </a:p>
                    <a:p>
                      <a:r>
                        <a:rPr lang="en-US" sz="1600" spc="10">
                          <a:effectLst/>
                        </a:rPr>
                        <a:t> </a:t>
                      </a:r>
                      <a:endParaRPr lang="fr-FR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extLst>
                  <a:ext uri="{0D108BD9-81ED-4DB2-BD59-A6C34878D82A}">
                    <a16:rowId xmlns:a16="http://schemas.microsoft.com/office/drawing/2014/main" val="3640232606"/>
                  </a:ext>
                </a:extLst>
              </a:tr>
              <a:tr h="1709431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Agroecosystem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spc="1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Food (fruits and vegetables, forage) Nutrients Wood and fiber (fire, construction)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spc="1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Pollination Biological control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Soil fixation Soil fertility regulation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Nutrient recycling Climate regulation (temperature, wind, humidity, etc.) Water regulation (drainage, filtration)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Flooding and erosion control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spc="1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Scientific research and education, Medicinal resources Ornamental resources, Recreation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spc="1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Genetic diversity -Carbon sequestration (CO2 fixation)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dirty="0">
                          <a:effectLst/>
                        </a:rPr>
                        <a:t>Stability of living beings including humans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Soil formation and remediation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spc="1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extLst>
                  <a:ext uri="{0D108BD9-81ED-4DB2-BD59-A6C34878D82A}">
                    <a16:rowId xmlns:a16="http://schemas.microsoft.com/office/drawing/2014/main" val="1342213351"/>
                  </a:ext>
                </a:extLst>
              </a:tr>
              <a:tr h="1502929">
                <a:tc>
                  <a:txBody>
                    <a:bodyPr/>
                    <a:lstStyle/>
                    <a:p>
                      <a:r>
                        <a:rPr lang="en-US" sz="1400" spc="10">
                          <a:effectLst/>
                        </a:rPr>
                        <a:t>Forest ecosystem/ National Park of Souss-Massa-Wetlands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Food (argan oil, agricultural products) , Wood and fiber (fire, construction) Organic matter,  Nutrients Grazing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spc="1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Pollination Biological control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Soil fixation Soil fertility regulation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Nutrient recycling Climate regulation (temperature, wind, humidity, etc.) Water regulation (drainage, filtration)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Flooding and erosion control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spc="1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Scientific research and education Medicinal resources (herbs)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dirty="0">
                          <a:effectLst/>
                        </a:rPr>
                        <a:t>Recreation (ecotourism)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Aesthetic resources (argan oil)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spc="1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Genetic diversity- Carbon sequestration (CO2 fixation)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dirty="0">
                          <a:effectLst/>
                        </a:rPr>
                        <a:t>Stability of living beings including humans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Argan trees conservation (endemic species)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dirty="0">
                          <a:effectLst/>
                        </a:rPr>
                        <a:t>Conservation of several rare species (bald ibis, addax, etc.)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</a:endParaRPr>
                    </a:p>
                  </a:txBody>
                  <a:tcPr marL="63575" marR="63575" marT="0" marB="0"/>
                </a:tc>
                <a:extLst>
                  <a:ext uri="{0D108BD9-81ED-4DB2-BD59-A6C34878D82A}">
                    <a16:rowId xmlns:a16="http://schemas.microsoft.com/office/drawing/2014/main" val="1266972135"/>
                  </a:ext>
                </a:extLst>
              </a:tr>
              <a:tr h="982744">
                <a:tc>
                  <a:txBody>
                    <a:bodyPr/>
                    <a:lstStyle/>
                    <a:p>
                      <a:r>
                        <a:rPr lang="en-US" sz="1400" spc="10">
                          <a:effectLst/>
                        </a:rPr>
                        <a:t>Water springs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Irrigation water Potable water Livestock watering </a:t>
                      </a:r>
                      <a:endParaRPr lang="fr-FR" sz="1400">
                        <a:effectLst/>
                      </a:endParaRPr>
                    </a:p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Stabilizing the water temperature </a:t>
                      </a:r>
                      <a:endParaRPr lang="fr-FR" sz="1400">
                        <a:effectLst/>
                      </a:endParaRPr>
                    </a:p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Medicinal services and treatment of diseases (digestive, skin, etc.) Recreation (ecotourism)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Stability of living beings including humans </a:t>
                      </a:r>
                      <a:endParaRPr lang="fr-FR" sz="1400" dirty="0">
                        <a:effectLst/>
                      </a:endParaRPr>
                    </a:p>
                    <a:p>
                      <a:r>
                        <a:rPr lang="en-US" sz="14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75" marR="63575" marT="0" marB="0"/>
                </a:tc>
                <a:extLst>
                  <a:ext uri="{0D108BD9-81ED-4DB2-BD59-A6C34878D82A}">
                    <a16:rowId xmlns:a16="http://schemas.microsoft.com/office/drawing/2014/main" val="1576519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791981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plate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cover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8906c08-a2bb-45e2-b808-cae78925ac35" xsi:nil="true"/>
    <lcf76f155ced4ddcb4097134ff3c332f xmlns="4b617e2e-c8e0-40d4-bdb0-fd929331b5b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047C5273CF84EBAF14E4C8AE7C0C8" ma:contentTypeVersion="17" ma:contentTypeDescription="Create a new document." ma:contentTypeScope="" ma:versionID="d60952ae0d5692556a3431a241dbda7c">
  <xsd:schema xmlns:xsd="http://www.w3.org/2001/XMLSchema" xmlns:xs="http://www.w3.org/2001/XMLSchema" xmlns:p="http://schemas.microsoft.com/office/2006/metadata/properties" xmlns:ns2="4b617e2e-c8e0-40d4-bdb0-fd929331b5b1" xmlns:ns3="b8906c08-a2bb-45e2-b808-cae78925ac35" targetNamespace="http://schemas.microsoft.com/office/2006/metadata/properties" ma:root="true" ma:fieldsID="872af2b063f13a51b8efe907d5dd7936" ns2:_="" ns3:_="">
    <xsd:import namespace="4b617e2e-c8e0-40d4-bdb0-fd929331b5b1"/>
    <xsd:import namespace="b8906c08-a2bb-45e2-b808-cae78925ac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17e2e-c8e0-40d4-bdb0-fd929331b5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56c12fd-eed1-4216-b350-4dbda074ec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906c08-a2bb-45e2-b808-cae78925ac3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16d724f4-e115-43ca-8c37-35d7c31ee655}" ma:internalName="TaxCatchAll" ma:showField="CatchAllData" ma:web="b8906c08-a2bb-45e2-b808-cae78925ac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0976CD-B4A9-49D1-B505-BB4DA149A1B2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elements/1.1/"/>
    <ds:schemaRef ds:uri="b8906c08-a2bb-45e2-b808-cae78925ac35"/>
    <ds:schemaRef ds:uri="http://schemas.openxmlformats.org/package/2006/metadata/core-properties"/>
    <ds:schemaRef ds:uri="http://schemas.microsoft.com/office/2006/documentManagement/types"/>
    <ds:schemaRef ds:uri="4b617e2e-c8e0-40d4-bdb0-fd929331b5b1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CFBF4F4-2DC7-4ED6-9730-18EFF08F26A5}"/>
</file>

<file path=customXml/itemProps3.xml><?xml version="1.0" encoding="utf-8"?>
<ds:datastoreItem xmlns:ds="http://schemas.openxmlformats.org/officeDocument/2006/customXml" ds:itemID="{C37CEF2C-BB3C-4F22-BDBB-780C489594F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1173</TotalTime>
  <Words>573</Words>
  <Application>Microsoft Macintosh PowerPoint</Application>
  <PresentationFormat>Widescreen</PresentationFormat>
  <Paragraphs>98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Trebuchet MS</vt:lpstr>
      <vt:lpstr>Wingdings</vt:lpstr>
      <vt:lpstr>Cover</vt:lpstr>
      <vt:lpstr>Template</vt:lpstr>
      <vt:lpstr>Back cover</vt:lpstr>
      <vt:lpstr>PowerPoint Presentation</vt:lpstr>
      <vt:lpstr>PowerPoint Presentation</vt:lpstr>
      <vt:lpstr>Fonctions &amp; Services</vt:lpstr>
      <vt:lpstr>PowerPoint Presentation</vt:lpstr>
      <vt:lpstr>Exemples des mangroves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David Salaberri</dc:creator>
  <cp:lastModifiedBy>Mounia ENNAMI</cp:lastModifiedBy>
  <cp:revision>12</cp:revision>
  <dcterms:created xsi:type="dcterms:W3CDTF">2022-05-26T09:34:11Z</dcterms:created>
  <dcterms:modified xsi:type="dcterms:W3CDTF">2024-02-14T17:14:30Z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0x01010029A047C5273CF84EBAF14E4C8AE7C0C8</vt:lpwstr>
  </property>
  <property fmtid="{D5CDD505-2E9C-101B-9397-08002B2CF9AE}" pid="3" name="MediaServiceImageTags">
    <vt:lpwstr/>
  </property>
</Properties>
</file>